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718" r:id="rId4"/>
    <p:sldId id="719" r:id="rId5"/>
    <p:sldId id="720" r:id="rId6"/>
    <p:sldId id="721" r:id="rId7"/>
    <p:sldId id="707" r:id="rId8"/>
    <p:sldId id="711" r:id="rId9"/>
    <p:sldId id="712" r:id="rId10"/>
    <p:sldId id="714" r:id="rId11"/>
    <p:sldId id="715" r:id="rId12"/>
    <p:sldId id="716" r:id="rId13"/>
    <p:sldId id="722" r:id="rId14"/>
    <p:sldId id="733" r:id="rId15"/>
    <p:sldId id="734" r:id="rId16"/>
    <p:sldId id="735" r:id="rId17"/>
    <p:sldId id="736" r:id="rId18"/>
    <p:sldId id="723" r:id="rId19"/>
    <p:sldId id="738" r:id="rId20"/>
    <p:sldId id="737" r:id="rId21"/>
    <p:sldId id="739" r:id="rId22"/>
    <p:sldId id="740" r:id="rId23"/>
    <p:sldId id="724" r:id="rId24"/>
    <p:sldId id="762" r:id="rId25"/>
    <p:sldId id="725" r:id="rId26"/>
    <p:sldId id="741" r:id="rId27"/>
    <p:sldId id="742" r:id="rId28"/>
    <p:sldId id="743" r:id="rId29"/>
    <p:sldId id="744" r:id="rId30"/>
    <p:sldId id="729" r:id="rId31"/>
    <p:sldId id="745" r:id="rId32"/>
    <p:sldId id="726" r:id="rId33"/>
    <p:sldId id="727" r:id="rId34"/>
    <p:sldId id="746" r:id="rId35"/>
    <p:sldId id="728" r:id="rId36"/>
    <p:sldId id="747" r:id="rId37"/>
    <p:sldId id="748" r:id="rId38"/>
    <p:sldId id="749" r:id="rId39"/>
    <p:sldId id="750" r:id="rId40"/>
    <p:sldId id="751" r:id="rId41"/>
    <p:sldId id="752" r:id="rId42"/>
    <p:sldId id="753" r:id="rId43"/>
    <p:sldId id="754" r:id="rId44"/>
    <p:sldId id="730" r:id="rId45"/>
    <p:sldId id="756" r:id="rId46"/>
    <p:sldId id="755" r:id="rId47"/>
    <p:sldId id="757" r:id="rId48"/>
    <p:sldId id="758" r:id="rId49"/>
    <p:sldId id="759" r:id="rId50"/>
    <p:sldId id="760" r:id="rId51"/>
    <p:sldId id="761" r:id="rId52"/>
    <p:sldId id="523" r:id="rId5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8" autoAdjust="0"/>
    <p:restoredTop sz="94660"/>
  </p:normalViewPr>
  <p:slideViewPr>
    <p:cSldViewPr>
      <p:cViewPr varScale="1">
        <p:scale>
          <a:sx n="110" d="100"/>
          <a:sy n="110" d="100"/>
        </p:scale>
        <p:origin x="156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tif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wmf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wmf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tr-TR" dirty="0" smtClean="0"/>
              <a:t>Yapay Zeka ve Makine Öğrenmesi</a:t>
            </a:r>
            <a:endParaRPr lang="en-US" dirty="0"/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22" name="Picture 2" descr="E:\MyDocuments\Professional\Courses\Artificial Intelligence and Machine Learning\d4eg7c.tif"/>
          <p:cNvPicPr>
            <a:picLocks noChangeAspect="1" noChangeArrowheads="1"/>
          </p:cNvPicPr>
          <p:nvPr/>
        </p:nvPicPr>
        <p:blipFill>
          <a:blip r:embed="rId2" cstate="print"/>
          <a:srcRect r="5903" b="1891"/>
          <a:stretch>
            <a:fillRect/>
          </a:stretch>
        </p:blipFill>
        <p:spPr bwMode="auto">
          <a:xfrm>
            <a:off x="5954713" y="4191000"/>
            <a:ext cx="3189287" cy="2493962"/>
          </a:xfrm>
          <a:prstGeom prst="rect">
            <a:avLst/>
          </a:prstGeom>
          <a:noFill/>
        </p:spPr>
      </p:pic>
      <p:pic>
        <p:nvPicPr>
          <p:cNvPr id="490500" name="Picture 4" descr="E:\MyDocuments\Professional\Courses\Artificial Intelligence and Machine Learning\d4eg7b.tif"/>
          <p:cNvPicPr>
            <a:picLocks noChangeAspect="1" noChangeArrowheads="1"/>
          </p:cNvPicPr>
          <p:nvPr/>
        </p:nvPicPr>
        <p:blipFill>
          <a:blip r:embed="rId3" cstate="print"/>
          <a:srcRect t="2987" r="6720"/>
          <a:stretch>
            <a:fillRect/>
          </a:stretch>
        </p:blipFill>
        <p:spPr bwMode="auto">
          <a:xfrm>
            <a:off x="2971800" y="4267200"/>
            <a:ext cx="3172968" cy="247497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Önyargı, varyans ve onaylama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Varyans durumu </a:t>
            </a:r>
            <a:r>
              <a:rPr lang="tr-TR" dirty="0" smtClean="0"/>
              <a:t>demek ki, kullanıldığı model çok fazla karmaşık ve esnek, ve bu yüzden bütün gürültüleri temsil ederek doğru ilişki bulamıyor</a:t>
            </a:r>
            <a:endParaRPr lang="en-US" dirty="0"/>
          </a:p>
        </p:txBody>
      </p:sp>
      <p:pic>
        <p:nvPicPr>
          <p:cNvPr id="490499" name="Picture 3" descr="E:\MyDocuments\Professional\Courses\Artificial Intelligence and Machine Learning\d4eg7a.tif"/>
          <p:cNvPicPr>
            <a:picLocks noChangeAspect="1" noChangeArrowheads="1"/>
          </p:cNvPicPr>
          <p:nvPr/>
        </p:nvPicPr>
        <p:blipFill>
          <a:blip r:embed="rId4" cstate="print"/>
          <a:srcRect t="5970" r="5970"/>
          <a:stretch>
            <a:fillRect/>
          </a:stretch>
        </p:blipFill>
        <p:spPr bwMode="auto">
          <a:xfrm>
            <a:off x="0" y="4343400"/>
            <a:ext cx="3200400" cy="24003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609600" y="3729335"/>
            <a:ext cx="2213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/>
              <a:t>Önyargı durumu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6477000" y="3733800"/>
            <a:ext cx="22322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>
                <a:solidFill>
                  <a:srgbClr val="FF0000"/>
                </a:solidFill>
              </a:rPr>
              <a:t>Varyans durumu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3800" y="3733800"/>
            <a:ext cx="22541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/>
              <a:t>Normal durumu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5943600" y="3581400"/>
            <a:ext cx="3200400" cy="3352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22" name="Picture 2" descr="E:\MyDocuments\Professional\Courses\Artificial Intelligence and Machine Learning\d4eg7c.tif"/>
          <p:cNvPicPr>
            <a:picLocks noChangeAspect="1" noChangeArrowheads="1"/>
          </p:cNvPicPr>
          <p:nvPr/>
        </p:nvPicPr>
        <p:blipFill>
          <a:blip r:embed="rId2" cstate="print"/>
          <a:srcRect r="5903" b="1891"/>
          <a:stretch>
            <a:fillRect/>
          </a:stretch>
        </p:blipFill>
        <p:spPr bwMode="auto">
          <a:xfrm>
            <a:off x="5954713" y="3962400"/>
            <a:ext cx="3189287" cy="2493962"/>
          </a:xfrm>
          <a:prstGeom prst="rect">
            <a:avLst/>
          </a:prstGeom>
          <a:noFill/>
        </p:spPr>
      </p:pic>
      <p:pic>
        <p:nvPicPr>
          <p:cNvPr id="490500" name="Picture 4" descr="E:\MyDocuments\Professional\Courses\Artificial Intelligence and Machine Learning\d4eg7b.tif"/>
          <p:cNvPicPr>
            <a:picLocks noChangeAspect="1" noChangeArrowheads="1"/>
          </p:cNvPicPr>
          <p:nvPr/>
        </p:nvPicPr>
        <p:blipFill>
          <a:blip r:embed="rId3" cstate="print"/>
          <a:srcRect t="2987" r="6720"/>
          <a:stretch>
            <a:fillRect/>
          </a:stretch>
        </p:blipFill>
        <p:spPr bwMode="auto">
          <a:xfrm>
            <a:off x="2971800" y="4038600"/>
            <a:ext cx="3172968" cy="247497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Önyargı, varyans ve onaylama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Normalde, ikisini de istemiyoruz, ve modelimizin ortadaki bir noktada bulunmasını istiyoruz</a:t>
            </a:r>
            <a:endParaRPr lang="en-US" dirty="0"/>
          </a:p>
        </p:txBody>
      </p:sp>
      <p:pic>
        <p:nvPicPr>
          <p:cNvPr id="490499" name="Picture 3" descr="E:\MyDocuments\Professional\Courses\Artificial Intelligence and Machine Learning\d4eg7a.tif"/>
          <p:cNvPicPr>
            <a:picLocks noChangeAspect="1" noChangeArrowheads="1"/>
          </p:cNvPicPr>
          <p:nvPr/>
        </p:nvPicPr>
        <p:blipFill>
          <a:blip r:embed="rId4" cstate="print"/>
          <a:srcRect t="5970" r="5970"/>
          <a:stretch>
            <a:fillRect/>
          </a:stretch>
        </p:blipFill>
        <p:spPr bwMode="auto">
          <a:xfrm>
            <a:off x="0" y="4114800"/>
            <a:ext cx="3200400" cy="24003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609600" y="3500735"/>
            <a:ext cx="2213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/>
              <a:t>Önyargı durumu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6477000" y="3505200"/>
            <a:ext cx="22322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/>
              <a:t>Varyans durumu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3733800" y="3505200"/>
            <a:ext cx="22541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>
                <a:solidFill>
                  <a:srgbClr val="FF0000"/>
                </a:solidFill>
              </a:rPr>
              <a:t>Normal durumu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48000" y="3352800"/>
            <a:ext cx="3200400" cy="3352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22" name="Picture 2" descr="E:\MyDocuments\Professional\Courses\Artificial Intelligence and Machine Learning\d4eg7c.tif"/>
          <p:cNvPicPr>
            <a:picLocks noChangeAspect="1" noChangeArrowheads="1"/>
          </p:cNvPicPr>
          <p:nvPr/>
        </p:nvPicPr>
        <p:blipFill>
          <a:blip r:embed="rId2" cstate="print"/>
          <a:srcRect r="5903" b="1891"/>
          <a:stretch>
            <a:fillRect/>
          </a:stretch>
        </p:blipFill>
        <p:spPr bwMode="auto">
          <a:xfrm>
            <a:off x="5954713" y="3962400"/>
            <a:ext cx="3189287" cy="2493962"/>
          </a:xfrm>
          <a:prstGeom prst="rect">
            <a:avLst/>
          </a:prstGeom>
          <a:noFill/>
        </p:spPr>
      </p:pic>
      <p:pic>
        <p:nvPicPr>
          <p:cNvPr id="490500" name="Picture 4" descr="E:\MyDocuments\Professional\Courses\Artificial Intelligence and Machine Learning\d4eg7b.tif"/>
          <p:cNvPicPr>
            <a:picLocks noChangeAspect="1" noChangeArrowheads="1"/>
          </p:cNvPicPr>
          <p:nvPr/>
        </p:nvPicPr>
        <p:blipFill>
          <a:blip r:embed="rId3" cstate="print"/>
          <a:srcRect t="2987" r="6720"/>
          <a:stretch>
            <a:fillRect/>
          </a:stretch>
        </p:blipFill>
        <p:spPr bwMode="auto">
          <a:xfrm>
            <a:off x="2971800" y="4038600"/>
            <a:ext cx="3172968" cy="247497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Önyargı, varyans ve onaylama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Makine öğrenme modeli iyileştirme adımlarının sonucu var olan böyle duruma bağlı olacak, ve bu adımları böyle var olan duruma göre yapmak gerekiyor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90499" name="Picture 3" descr="E:\MyDocuments\Professional\Courses\Artificial Intelligence and Machine Learning\d4eg7a.tif"/>
          <p:cNvPicPr>
            <a:picLocks noChangeAspect="1" noChangeArrowheads="1"/>
          </p:cNvPicPr>
          <p:nvPr/>
        </p:nvPicPr>
        <p:blipFill>
          <a:blip r:embed="rId4" cstate="print"/>
          <a:srcRect t="5970" r="5970"/>
          <a:stretch>
            <a:fillRect/>
          </a:stretch>
        </p:blipFill>
        <p:spPr bwMode="auto">
          <a:xfrm>
            <a:off x="0" y="4114800"/>
            <a:ext cx="3200400" cy="24003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609600" y="3500735"/>
            <a:ext cx="2213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/>
              <a:t>Önyargı durumu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6477000" y="3505200"/>
            <a:ext cx="22322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/>
              <a:t>Varyans durumu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3733800" y="3505200"/>
            <a:ext cx="22541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/>
              <a:t>Normal durumu</a:t>
            </a:r>
            <a:endParaRPr 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Önyargı, varyans ve onaylama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demek ki, önce var olan modelin durumunu belirlemek gerekiyor</a:t>
            </a:r>
          </a:p>
          <a:p>
            <a:pPr lvl="1"/>
            <a:r>
              <a:rPr lang="tr-TR" dirty="0" smtClean="0"/>
              <a:t>Makine öğrenme modelinin durumunu belirlemek için, </a:t>
            </a:r>
            <a:r>
              <a:rPr lang="tr-TR" dirty="0" smtClean="0">
                <a:solidFill>
                  <a:srgbClr val="FF0000"/>
                </a:solidFill>
              </a:rPr>
              <a:t>öğretim </a:t>
            </a:r>
            <a:r>
              <a:rPr lang="tr-TR" dirty="0" smtClean="0"/>
              <a:t>kümesi yanında iki daha </a:t>
            </a:r>
            <a:r>
              <a:rPr lang="tr-TR" dirty="0" smtClean="0">
                <a:solidFill>
                  <a:srgbClr val="FF0000"/>
                </a:solidFill>
              </a:rPr>
              <a:t>test </a:t>
            </a:r>
            <a:r>
              <a:rPr lang="tr-TR" dirty="0" smtClean="0"/>
              <a:t>ve </a:t>
            </a:r>
            <a:r>
              <a:rPr lang="tr-TR" dirty="0" smtClean="0">
                <a:solidFill>
                  <a:srgbClr val="FF0000"/>
                </a:solidFill>
              </a:rPr>
              <a:t>onaylama </a:t>
            </a:r>
            <a:r>
              <a:rPr lang="tr-TR" dirty="0" smtClean="0"/>
              <a:t>kümesi kullanılır</a:t>
            </a:r>
          </a:p>
          <a:p>
            <a:pPr lvl="1"/>
            <a:r>
              <a:rPr lang="tr-TR" dirty="0" smtClean="0"/>
              <a:t>Öğretim, test ve onaylama kümeleri, ilişki/modelin ayrı ayrı örnekleri içermektedir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Önyargı, varyans ve onaylama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Öğretim, test ve onaylama kümeleri, var olan verilerden genellikle %60, %20 ve %20 orantılarda oluşturulmuştur</a:t>
            </a:r>
          </a:p>
          <a:p>
            <a:r>
              <a:rPr lang="tr-TR" dirty="0" smtClean="0"/>
              <a:t>Yanı, bütün örneklerin %60ı öğretim kümesine atanır, %20si onaylama kümesine atanır, ve %20si test kümesine atanır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5943600"/>
            <a:ext cx="4648200" cy="4572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34000" y="5943600"/>
            <a:ext cx="9906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24600" y="5943600"/>
            <a:ext cx="838200" cy="4572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467600" y="5257800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3000 örnek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5486400"/>
            <a:ext cx="2217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Öğretme: 2400 örnek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886200" y="5464792"/>
            <a:ext cx="2169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Onayama: 600 örnek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324600" y="6455392"/>
            <a:ext cx="1638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Test: 600 örnek</a:t>
            </a:r>
            <a:endParaRPr lang="en-US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Önyargı, varyans ve onaylama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Öğretim kümesi, modelin maliyetini hesaplamak için, ve bu maliyeti azaltarak modelin parametrelerinin hesaplanması için kullanılır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5943600"/>
            <a:ext cx="4648200" cy="457200"/>
          </a:xfrm>
          <a:prstGeom prst="rect">
            <a:avLst/>
          </a:prstGeom>
          <a:solidFill>
            <a:srgbClr val="00B05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34000" y="5943600"/>
            <a:ext cx="9906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24600" y="5943600"/>
            <a:ext cx="838200" cy="4572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467600" y="5257800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3000 örnek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5486400"/>
            <a:ext cx="2217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Öğretme: 2400 örnek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886200" y="5464792"/>
            <a:ext cx="2169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Onayama: 600 örnek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324600" y="6455392"/>
            <a:ext cx="1638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Test: 600 örnek</a:t>
            </a:r>
            <a:endParaRPr lang="en-US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Önyargı, varyans ve onaylama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Onaylama kümesi, sağlanan modelin yeni (önce görülmediği) örneklerde performansı kontrol etmek için kullanılır</a:t>
            </a:r>
          </a:p>
          <a:p>
            <a:r>
              <a:rPr lang="tr-TR" dirty="0" smtClean="0"/>
              <a:t>Yeni örneklerde modelin maliyetini yeniden hesaplamak için kullanılır, modelin performansı “onaylamak” için kullanılır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5943600"/>
            <a:ext cx="4648200" cy="4572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34000" y="5943600"/>
            <a:ext cx="990600" cy="45720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24600" y="5943600"/>
            <a:ext cx="838200" cy="4572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467600" y="5257800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3000 örnek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5486400"/>
            <a:ext cx="2217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Öğretme: 2400 örnek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886200" y="5464792"/>
            <a:ext cx="2169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Onayama: 600 örnek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324600" y="6455392"/>
            <a:ext cx="1638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Test: 600 örnek</a:t>
            </a:r>
            <a:endParaRPr lang="en-US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Önyargı, varyans ve onaylama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NOT: öğretim ve onaylama örneklerdeki model performansını değerlendirmek için, aynı maliyet fonksiyonu kullanılır; ama, maliyet fonksiyonunda düzenlileştirme yapılmışsaydı, onaylama için bu düzenlileştirme terimleri kullanılmaz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5943600"/>
            <a:ext cx="4648200" cy="4572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34000" y="5943600"/>
            <a:ext cx="990600" cy="45720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24600" y="5943600"/>
            <a:ext cx="838200" cy="4572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467600" y="5257800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3000 örnek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5486400"/>
            <a:ext cx="2217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Öğretme: 2400 örnek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886200" y="5464792"/>
            <a:ext cx="2169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Onayama: 600 örnek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324600" y="6455392"/>
            <a:ext cx="1638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Test: 600 örnek</a:t>
            </a:r>
            <a:endParaRPr lang="en-US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Önyargı, varyans ve onaylama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Aşırı uyum durumunda</a:t>
            </a:r>
            <a:r>
              <a:rPr lang="tr-TR" dirty="0" smtClean="0"/>
              <a:t>: öğretme için kullanıldığı örneklerde çok iyi performans var, ama model, gürültüyü temsil edince yeni örneklerde iyi performans göstermez</a:t>
            </a:r>
          </a:p>
          <a:p>
            <a:r>
              <a:rPr lang="tr-TR" dirty="0" smtClean="0"/>
              <a:t>Bu durumda, </a:t>
            </a:r>
            <a:r>
              <a:rPr lang="tr-TR" dirty="0" smtClean="0">
                <a:solidFill>
                  <a:srgbClr val="FF0000"/>
                </a:solidFill>
              </a:rPr>
              <a:t>öğretme örneklerinde maliyet düşük ve onaylama örneklerinde maliyet yüksek çıkması lazım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Önyargı, varyans ve onaylama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Önyargı durumunda</a:t>
            </a:r>
            <a:r>
              <a:rPr lang="tr-TR" dirty="0" smtClean="0"/>
              <a:t>: öğretme için kullanıldığı örnekler için iyi performans zaten sağlanmaz</a:t>
            </a:r>
          </a:p>
          <a:p>
            <a:r>
              <a:rPr lang="tr-TR" dirty="0" smtClean="0"/>
              <a:t>Bu durumda, hem öğretme örneklerinde hem de onaylama örneklerinde maliyet yüksek değerinde olması gerekiyor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Ders planı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Pratik soruları</a:t>
            </a:r>
            <a:endParaRPr lang="en-US" dirty="0" smtClean="0"/>
          </a:p>
          <a:p>
            <a:pPr lvl="1"/>
            <a:r>
              <a:rPr lang="tr-TR" dirty="0" smtClean="0"/>
              <a:t>Önyargı ve varyans durumları </a:t>
            </a:r>
            <a:endParaRPr lang="en-US" dirty="0" smtClean="0"/>
          </a:p>
          <a:p>
            <a:pPr lvl="1"/>
            <a:r>
              <a:rPr lang="tr-TR" dirty="0" smtClean="0"/>
              <a:t>Öğrenme eğrileri</a:t>
            </a:r>
          </a:p>
          <a:p>
            <a:pPr lvl="1"/>
            <a:r>
              <a:rPr lang="tr-TR" dirty="0" smtClean="0"/>
              <a:t>Model seçme soruları</a:t>
            </a:r>
          </a:p>
          <a:p>
            <a:pPr lvl="1"/>
            <a:r>
              <a:rPr lang="tr-TR" dirty="0" smtClean="0"/>
              <a:t>“Büyük Veri” kavramı</a:t>
            </a:r>
          </a:p>
          <a:p>
            <a:endParaRPr lang="tr-TR" i="1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Önyargı, varyans ve onaylama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Önyargı-varyansı diye parametresine göre, model maliyeti bu şekilde değişmeli:</a:t>
            </a:r>
            <a:endParaRPr lang="en-US" dirty="0"/>
          </a:p>
        </p:txBody>
      </p:sp>
      <p:pic>
        <p:nvPicPr>
          <p:cNvPr id="25" name="Picture 2" descr="E:\MyDocuments\Professional\Courses\Artificial Intelligence and Machine Learning\eg7fig1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3054113"/>
            <a:ext cx="4572000" cy="3422887"/>
          </a:xfrm>
          <a:prstGeom prst="rect">
            <a:avLst/>
          </a:prstGeom>
          <a:noFill/>
        </p:spPr>
      </p:pic>
      <p:sp>
        <p:nvSpPr>
          <p:cNvPr id="26" name="TextBox 25"/>
          <p:cNvSpPr txBox="1"/>
          <p:nvPr/>
        </p:nvSpPr>
        <p:spPr>
          <a:xfrm>
            <a:off x="0" y="4495800"/>
            <a:ext cx="16243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onaylama hatası</a:t>
            </a:r>
            <a:endParaRPr lang="en-US" sz="2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381000" y="5867400"/>
            <a:ext cx="144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öğretme hatası</a:t>
            </a:r>
            <a:endParaRPr lang="en-US" sz="2400" b="1" dirty="0"/>
          </a:p>
        </p:txBody>
      </p:sp>
      <p:cxnSp>
        <p:nvCxnSpPr>
          <p:cNvPr id="28" name="Straight Arrow Connector 27"/>
          <p:cNvCxnSpPr>
            <a:stCxn id="27" idx="3"/>
          </p:cNvCxnSpPr>
          <p:nvPr/>
        </p:nvCxnSpPr>
        <p:spPr>
          <a:xfrm flipV="1">
            <a:off x="1828800" y="5715000"/>
            <a:ext cx="2667000" cy="56789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6" idx="3"/>
          </p:cNvCxnSpPr>
          <p:nvPr/>
        </p:nvCxnSpPr>
        <p:spPr>
          <a:xfrm>
            <a:off x="1624397" y="4911299"/>
            <a:ext cx="3633403" cy="42270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33400" y="2895600"/>
            <a:ext cx="19050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Önyargı (çok fazla eğilmez)</a:t>
            </a:r>
            <a:endParaRPr lang="en-US" sz="24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6324600" y="5486400"/>
            <a:ext cx="19050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varyans (çok fazla esnek)</a:t>
            </a:r>
            <a:endParaRPr lang="en-US" sz="2400" b="1" dirty="0"/>
          </a:p>
        </p:txBody>
      </p:sp>
      <p:pic>
        <p:nvPicPr>
          <p:cNvPr id="35" name="Picture 3" descr="E:\MyDocuments\Professional\Courses\Artificial Intelligence and Machine Learning\d4eg7a.tif"/>
          <p:cNvPicPr>
            <a:picLocks noChangeAspect="1" noChangeArrowheads="1"/>
          </p:cNvPicPr>
          <p:nvPr/>
        </p:nvPicPr>
        <p:blipFill>
          <a:blip r:embed="rId3" cstate="print"/>
          <a:srcRect l="8421" t="5970" r="5970"/>
          <a:stretch>
            <a:fillRect/>
          </a:stretch>
        </p:blipFill>
        <p:spPr bwMode="auto">
          <a:xfrm>
            <a:off x="2971800" y="3352800"/>
            <a:ext cx="1248768" cy="1028700"/>
          </a:xfrm>
          <a:prstGeom prst="rect">
            <a:avLst/>
          </a:prstGeom>
          <a:noFill/>
        </p:spPr>
      </p:pic>
      <p:pic>
        <p:nvPicPr>
          <p:cNvPr id="36" name="Picture 2" descr="E:\MyDocuments\Professional\Courses\Artificial Intelligence and Machine Learning\d4eg7c.tif"/>
          <p:cNvPicPr>
            <a:picLocks noChangeAspect="1" noChangeArrowheads="1"/>
          </p:cNvPicPr>
          <p:nvPr/>
        </p:nvPicPr>
        <p:blipFill>
          <a:blip r:embed="rId4" cstate="print"/>
          <a:srcRect l="5228" r="5903" b="1891"/>
          <a:stretch>
            <a:fillRect/>
          </a:stretch>
        </p:blipFill>
        <p:spPr bwMode="auto">
          <a:xfrm>
            <a:off x="6477000" y="3962400"/>
            <a:ext cx="1295400" cy="1072565"/>
          </a:xfrm>
          <a:prstGeom prst="rect">
            <a:avLst/>
          </a:prstGeom>
          <a:noFill/>
        </p:spPr>
      </p:pic>
      <p:sp>
        <p:nvSpPr>
          <p:cNvPr id="13" name="Oval 12"/>
          <p:cNvSpPr/>
          <p:nvPr/>
        </p:nvSpPr>
        <p:spPr>
          <a:xfrm>
            <a:off x="1905000" y="3733800"/>
            <a:ext cx="1981200" cy="1143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 rot="5400000">
            <a:off x="4533900" y="4914900"/>
            <a:ext cx="1981200" cy="1143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Önyargı, varyans ve onaylama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parametreye göre hem “</a:t>
            </a:r>
            <a:r>
              <a:rPr lang="tr-TR" i="1" dirty="0" smtClean="0"/>
              <a:t>yüksek öğretme- yüksek onaylama</a:t>
            </a:r>
            <a:r>
              <a:rPr lang="tr-TR" dirty="0" smtClean="0"/>
              <a:t>” hem de “</a:t>
            </a:r>
            <a:r>
              <a:rPr lang="tr-TR" i="1" dirty="0" smtClean="0"/>
              <a:t>düşük öğretme-yüksek onaylama</a:t>
            </a:r>
            <a:r>
              <a:rPr lang="tr-TR" dirty="0" smtClean="0"/>
              <a:t>” durumunu istemiyoruz</a:t>
            </a:r>
          </a:p>
        </p:txBody>
      </p:sp>
      <p:pic>
        <p:nvPicPr>
          <p:cNvPr id="14" name="Picture 2" descr="E:\MyDocuments\Professional\Courses\Artificial Intelligence and Machine Learning\eg7fig1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3054113"/>
            <a:ext cx="4572000" cy="3422887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2895600" y="3200400"/>
            <a:ext cx="19050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Önyargı (çok fazla eğilmez)</a:t>
            </a:r>
            <a:endParaRPr lang="en-US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943600" y="4495800"/>
            <a:ext cx="19050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varyans (çok fazla esnek)</a:t>
            </a:r>
            <a:endParaRPr lang="en-US" sz="2400" b="1" dirty="0"/>
          </a:p>
        </p:txBody>
      </p:sp>
      <p:sp>
        <p:nvSpPr>
          <p:cNvPr id="21" name="Multiply 20"/>
          <p:cNvSpPr/>
          <p:nvPr/>
        </p:nvSpPr>
        <p:spPr>
          <a:xfrm>
            <a:off x="2362200" y="3886200"/>
            <a:ext cx="914400" cy="914400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ultiply 21"/>
          <p:cNvSpPr/>
          <p:nvPr/>
        </p:nvSpPr>
        <p:spPr>
          <a:xfrm>
            <a:off x="5181600" y="5105400"/>
            <a:ext cx="914400" cy="914400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0" y="4495800"/>
            <a:ext cx="16243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onaylama hatası</a:t>
            </a:r>
            <a:endParaRPr lang="en-US" sz="2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381000" y="5867400"/>
            <a:ext cx="144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öğretme hatası</a:t>
            </a:r>
            <a:endParaRPr lang="en-US" sz="2400" b="1" dirty="0"/>
          </a:p>
        </p:txBody>
      </p:sp>
      <p:cxnSp>
        <p:nvCxnSpPr>
          <p:cNvPr id="24" name="Straight Arrow Connector 23"/>
          <p:cNvCxnSpPr>
            <a:stCxn id="23" idx="3"/>
          </p:cNvCxnSpPr>
          <p:nvPr/>
        </p:nvCxnSpPr>
        <p:spPr>
          <a:xfrm flipV="1">
            <a:off x="1828800" y="5715000"/>
            <a:ext cx="2667000" cy="56789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3" idx="3"/>
          </p:cNvCxnSpPr>
          <p:nvPr/>
        </p:nvCxnSpPr>
        <p:spPr>
          <a:xfrm>
            <a:off x="1624397" y="4911299"/>
            <a:ext cx="3633403" cy="42270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MyDocuments\Professional\Courses\Artificial Intelligence and Machine Learning\eg7fig1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3054113"/>
            <a:ext cx="4572000" cy="3422887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Önyargı, varyans ve onaylama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Düşük ve yakın öğretme ve onaylama maliyeti sağlayan model seçilmesi gerekiyor</a:t>
            </a:r>
            <a:endParaRPr lang="en-US" dirty="0"/>
          </a:p>
        </p:txBody>
      </p:sp>
      <p:sp>
        <p:nvSpPr>
          <p:cNvPr id="11" name="Multiply 10"/>
          <p:cNvSpPr/>
          <p:nvPr/>
        </p:nvSpPr>
        <p:spPr>
          <a:xfrm>
            <a:off x="2362200" y="3886200"/>
            <a:ext cx="914400" cy="914400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Multiply 11"/>
          <p:cNvSpPr/>
          <p:nvPr/>
        </p:nvSpPr>
        <p:spPr>
          <a:xfrm>
            <a:off x="5181600" y="5105400"/>
            <a:ext cx="914400" cy="914400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810000" y="4318337"/>
            <a:ext cx="76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00B050"/>
                </a:solidFill>
                <a:sym typeface="Symbol"/>
              </a:rPr>
              <a:t></a:t>
            </a:r>
            <a:endParaRPr lang="en-US" sz="6000" b="1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95600" y="3200400"/>
            <a:ext cx="19050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Önyargı (çok fazla eğilmez)</a:t>
            </a:r>
            <a:endParaRPr lang="en-US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943600" y="4495800"/>
            <a:ext cx="19050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varyans (çok fazla esnek)</a:t>
            </a:r>
            <a:endParaRPr lang="en-US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4495800"/>
            <a:ext cx="16243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onaylama hatası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81000" y="5867400"/>
            <a:ext cx="144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öğretme hatası</a:t>
            </a:r>
            <a:endParaRPr lang="en-US" sz="2400" b="1" dirty="0"/>
          </a:p>
        </p:txBody>
      </p:sp>
      <p:cxnSp>
        <p:nvCxnSpPr>
          <p:cNvPr id="16" name="Straight Arrow Connector 15"/>
          <p:cNvCxnSpPr>
            <a:stCxn id="15" idx="3"/>
          </p:cNvCxnSpPr>
          <p:nvPr/>
        </p:nvCxnSpPr>
        <p:spPr>
          <a:xfrm flipV="1">
            <a:off x="1828800" y="5715000"/>
            <a:ext cx="2667000" cy="56789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4" idx="3"/>
          </p:cNvCxnSpPr>
          <p:nvPr/>
        </p:nvCxnSpPr>
        <p:spPr>
          <a:xfrm>
            <a:off x="1624397" y="4911299"/>
            <a:ext cx="3633403" cy="42270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MyDocuments\Professional\Courses\Artificial Intelligence and Machine Learning\eg7fig1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37905" y="3886200"/>
            <a:ext cx="3867695" cy="28956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Önyargı, varyans ve onaylama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90800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Maliyet fonksiyonunda düzenlileştirme kullanılmışsaydı, düzenlileştirmedeki </a:t>
            </a:r>
            <a:r>
              <a:rPr lang="tr-TR" dirty="0" smtClean="0">
                <a:sym typeface="Symbol"/>
              </a:rPr>
              <a:t>-parametresi ö</a:t>
            </a:r>
            <a:r>
              <a:rPr lang="tr-TR" dirty="0" smtClean="0"/>
              <a:t>nyargı-varyansı ayarlamak için kullanılabilir; </a:t>
            </a:r>
          </a:p>
          <a:p>
            <a:r>
              <a:rPr lang="tr-TR" dirty="0" smtClean="0">
                <a:sym typeface="Symbol"/>
              </a:rPr>
              <a:t>Bu durumda, düşük  genellikle varians ve yüksek   genellikle önyargı durumunu demekte olacak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300403" y="4876799"/>
            <a:ext cx="1624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onaylama hatası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400800" y="5791199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öğretme hatası</a:t>
            </a:r>
            <a:endParaRPr lang="en-US" sz="2000" b="1" dirty="0"/>
          </a:p>
        </p:txBody>
      </p:sp>
      <p:sp>
        <p:nvSpPr>
          <p:cNvPr id="15" name="Rectangle 14"/>
          <p:cNvSpPr/>
          <p:nvPr/>
        </p:nvSpPr>
        <p:spPr>
          <a:xfrm>
            <a:off x="4495800" y="6488667"/>
            <a:ext cx="468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 smtClean="0">
                <a:sym typeface="Symbol"/>
              </a:rPr>
              <a:t></a:t>
            </a:r>
            <a:r>
              <a:rPr lang="tr-TR" b="1" baseline="30000" dirty="0" smtClean="0">
                <a:sym typeface="Symbol"/>
              </a:rPr>
              <a:t>-1</a:t>
            </a:r>
            <a:endParaRPr lang="en-US" baseline="30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Önyargı, varyans ve onaylama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ym typeface="Symbol"/>
              </a:rPr>
              <a:t>İyi -değerini seçmek için bu mantığı kullanılabilir</a:t>
            </a:r>
          </a:p>
          <a:p>
            <a:r>
              <a:rPr lang="tr-TR" dirty="0" smtClean="0">
                <a:sym typeface="Symbol"/>
              </a:rPr>
              <a:t>Diğer her hangi parametreler (örneğin, kullanıldığı özellik sayısı) aynı şekilde çalışabilir</a:t>
            </a:r>
            <a:endParaRPr lang="tr-TR" dirty="0" smtClean="0"/>
          </a:p>
          <a:p>
            <a:endParaRPr lang="en-US" dirty="0"/>
          </a:p>
        </p:txBody>
      </p:sp>
      <p:pic>
        <p:nvPicPr>
          <p:cNvPr id="9" name="Picture 2" descr="E:\MyDocuments\Professional\Courses\Artificial Intelligence and Machine Learning\eg7fig1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37905" y="3886200"/>
            <a:ext cx="3867695" cy="28956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6300403" y="4876799"/>
            <a:ext cx="1624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onaylama hatası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400800" y="5791199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öğretme hatası</a:t>
            </a:r>
            <a:endParaRPr lang="en-US" sz="2000" b="1" dirty="0"/>
          </a:p>
        </p:txBody>
      </p:sp>
      <p:sp>
        <p:nvSpPr>
          <p:cNvPr id="13" name="Rectangle 12"/>
          <p:cNvSpPr/>
          <p:nvPr/>
        </p:nvSpPr>
        <p:spPr>
          <a:xfrm>
            <a:off x="4495800" y="6488667"/>
            <a:ext cx="468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 smtClean="0">
                <a:sym typeface="Symbol"/>
              </a:rPr>
              <a:t></a:t>
            </a:r>
            <a:r>
              <a:rPr lang="tr-TR" b="1" baseline="30000" dirty="0" smtClean="0">
                <a:sym typeface="Symbol"/>
              </a:rPr>
              <a:t>-1</a:t>
            </a:r>
            <a:endParaRPr lang="en-US" baseline="30000" dirty="0"/>
          </a:p>
        </p:txBody>
      </p:sp>
      <p:sp>
        <p:nvSpPr>
          <p:cNvPr id="16" name="Multiply 15"/>
          <p:cNvSpPr/>
          <p:nvPr/>
        </p:nvSpPr>
        <p:spPr>
          <a:xfrm>
            <a:off x="3048000" y="4419600"/>
            <a:ext cx="914400" cy="914400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Multiply 16"/>
          <p:cNvSpPr/>
          <p:nvPr/>
        </p:nvSpPr>
        <p:spPr>
          <a:xfrm>
            <a:off x="5410200" y="5562600"/>
            <a:ext cx="914400" cy="914400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267200" y="4953000"/>
            <a:ext cx="76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00B050"/>
                </a:solidFill>
                <a:sym typeface="Symbol"/>
              </a:rPr>
              <a:t></a:t>
            </a:r>
            <a:endParaRPr lang="en-US" sz="6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Öğrenme eğrileri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Öğrenme makine yönteminin önyargı/varyans durumunu belirlemek için, eğitim eğrileri kullanılır</a:t>
            </a:r>
          </a:p>
          <a:p>
            <a:r>
              <a:rPr lang="tr-TR" dirty="0" smtClean="0"/>
              <a:t>Eğitim eğrisini oluşturmak için, kullanıldığı örneklerin sayısına göre modelin öğretme ve onaylama performansı çizilir</a:t>
            </a:r>
          </a:p>
          <a:p>
            <a:r>
              <a:rPr lang="tr-TR" dirty="0" smtClean="0"/>
              <a:t>Bu durumda, önyargı-varyans ayarlayan parametre - örnek sayısıdır; az örnek genellikle varyans ve fazla örnek genellikle önyargı yada normal durum anlamında olacaktır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Öğrenme eğrileri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Eğitim eğrileri, her zaman varyans durumuyla başlar (verilerde az örnek varsa, herhangi model onları iyi temsil edebilir, mesela 1-2 örnek düşün)</a:t>
            </a:r>
          </a:p>
          <a:p>
            <a:r>
              <a:rPr lang="tr-TR" dirty="0" smtClean="0"/>
              <a:t>Bu durumda öğretme hatası düşük ve onaylama hatası yüksektir</a:t>
            </a:r>
          </a:p>
          <a:p>
            <a:r>
              <a:rPr lang="tr-TR" dirty="0" smtClean="0"/>
              <a:t>Daha çok örnek varsa, yada varyans durumu devam edecek yada model normal veya önyargı durumuna geçecek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Öğrenme eğrileri</a:t>
            </a:r>
            <a:endParaRPr lang="en-US" dirty="0"/>
          </a:p>
        </p:txBody>
      </p:sp>
      <p:pic>
        <p:nvPicPr>
          <p:cNvPr id="3074" name="Picture 2" descr="E:\MyDocuments\Professional\Courses\Artificial Intelligence and Machine Learning\eg7fig2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3276601"/>
            <a:ext cx="4572000" cy="342899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81400" y="3733800"/>
            <a:ext cx="1624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onaylama hatası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810000" y="51054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öğretme hatası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Eğitim eğrilerine göre model durumları;</a:t>
            </a:r>
          </a:p>
          <a:p>
            <a:pPr lvl="1"/>
            <a:r>
              <a:rPr lang="tr-TR" dirty="0" smtClean="0"/>
              <a:t>Eğer en sonunda hem öğretme hem de onaylama hataları yüksek ise, modelde </a:t>
            </a:r>
            <a:r>
              <a:rPr lang="tr-TR" u="sng" dirty="0" smtClean="0">
                <a:solidFill>
                  <a:srgbClr val="FF0000"/>
                </a:solidFill>
              </a:rPr>
              <a:t>önyargı durumu var</a:t>
            </a:r>
            <a:r>
              <a:rPr lang="tr-TR" dirty="0" smtClean="0"/>
              <a:t>, </a:t>
            </a:r>
            <a:r>
              <a:rPr lang="tr-TR" u="sng" dirty="0" smtClean="0"/>
              <a:t>daha büyük/esnek model gerekiyor</a:t>
            </a:r>
            <a:endParaRPr lang="en-US" u="sng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MyDocuments\Professional\Courses\Artificial Intelligence and Machine Learning\eg7fig3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3276600"/>
            <a:ext cx="4572000" cy="3429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Öğrenme eğrileri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Eğitim eğrilerine göre model durumları;</a:t>
            </a:r>
          </a:p>
          <a:p>
            <a:pPr lvl="1"/>
            <a:r>
              <a:rPr lang="tr-TR" dirty="0" smtClean="0"/>
              <a:t>En sonunda öğretme hatası düşük ama onaylama hatası yüksek, modelde hala </a:t>
            </a:r>
            <a:r>
              <a:rPr lang="tr-TR" u="sng" dirty="0" smtClean="0">
                <a:solidFill>
                  <a:srgbClr val="FF0000"/>
                </a:solidFill>
              </a:rPr>
              <a:t>varyans durumu var</a:t>
            </a:r>
            <a:r>
              <a:rPr lang="tr-TR" dirty="0" smtClean="0"/>
              <a:t>, </a:t>
            </a:r>
            <a:r>
              <a:rPr lang="tr-TR" u="sng" dirty="0" smtClean="0"/>
              <a:t>ondan çıkmak için daha çok veriler gerekiyor</a:t>
            </a:r>
            <a:endParaRPr lang="en-US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3200400" y="4114800"/>
            <a:ext cx="1624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onaylama hatası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200400" y="5159514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öğretme hatası</a:t>
            </a:r>
            <a:endParaRPr lang="en-US" sz="2000" b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E:\MyDocuments\Professional\Courses\Artificial Intelligence and Machine Learning\eg7fig4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3276600"/>
            <a:ext cx="4572000" cy="3429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Öğrenme eğrileri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Eğitim eğrilerine göre model durumları;</a:t>
            </a:r>
          </a:p>
          <a:p>
            <a:pPr lvl="1"/>
            <a:r>
              <a:rPr lang="tr-TR" dirty="0" smtClean="0"/>
              <a:t>En sonunda hem öğretme hem de onaylama hataları düşük ve yakın, </a:t>
            </a:r>
            <a:r>
              <a:rPr lang="tr-TR" dirty="0" smtClean="0">
                <a:solidFill>
                  <a:srgbClr val="FF0000"/>
                </a:solidFill>
              </a:rPr>
              <a:t>normal durum var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581400" y="4419600"/>
            <a:ext cx="1624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onaylama hatası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419600" y="5943600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öğretme hatası</a:t>
            </a:r>
            <a:endParaRPr lang="en-US" sz="2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Pratik uygulama soruları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Makine öğrenmesi pratik bilim alanı olduğu nedeniyle, onun için pratik sorular çok önemlidir</a:t>
            </a:r>
          </a:p>
          <a:p>
            <a:r>
              <a:rPr lang="tr-TR" dirty="0" smtClean="0"/>
              <a:t>Makine öğrenmesinin pratik uygulamalarında çok fazla özel yaklaşımların geliştirilmesi gerekiyor</a:t>
            </a:r>
          </a:p>
          <a:p>
            <a:r>
              <a:rPr lang="tr-TR" dirty="0" smtClean="0"/>
              <a:t>Bu özel yaklaşımları bilmeden pratik uygulamalarda başarılı olması çok zordur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sınır ağı mımarısı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Bazen durumda makine öğrenme modelinin önyargı-varyans faklı şekilde ayarlanabilir</a:t>
            </a:r>
          </a:p>
          <a:p>
            <a:r>
              <a:rPr lang="tr-TR" dirty="0" smtClean="0"/>
              <a:t>Yapay sınır ağları için, mesela, bu durum ağın mimarısıyla ayarlanabilir–küçük ve az nöronlu ağ genellikle eğilmez ve önyargı durumunda dır; büyük ve çok nöronlu ağ genellikle fazla eskek ve varyans durumunda dır</a:t>
            </a:r>
          </a:p>
          <a:p>
            <a:r>
              <a:rPr lang="tr-TR" dirty="0" smtClean="0"/>
              <a:t>İstenen ağın mimarısı aynı mantıkla seçilebilir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sınır ağı mımarısı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Eğer eğitim eğrileri yüksek öğretim-onaylama hatalarına gelirse, ağına daha çok nöron eklemek gerekiyor</a:t>
            </a:r>
          </a:p>
          <a:p>
            <a:r>
              <a:rPr lang="tr-TR" dirty="0" smtClean="0"/>
              <a:t>Eğer eğitim eğrileri düşük öğretim ve yüksek onaylama hatalarına gelirse, daha çok veriler almak gerekiyor</a:t>
            </a:r>
          </a:p>
          <a:p>
            <a:r>
              <a:rPr lang="tr-TR" dirty="0" smtClean="0"/>
              <a:t>Sonunda, eğitim eğrilerine bakarak düşük ve aynı zamanda yakın öğretme ve onaylama hatalarını sağlayan modeli bulmaya çalışıyoruz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Mümkün iyileştirme adımları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Buna göre, pratik iyileştirme önerileri bu şekilde verilebilir;</a:t>
            </a:r>
          </a:p>
          <a:p>
            <a:pPr lvl="1"/>
            <a:r>
              <a:rPr lang="tr-TR" dirty="0" smtClean="0"/>
              <a:t>Daha çok veriler kullanmak deneyin–“modelde varyans durumu varsa”</a:t>
            </a:r>
          </a:p>
          <a:p>
            <a:pPr lvl="1"/>
            <a:r>
              <a:rPr lang="tr-TR" dirty="0" smtClean="0"/>
              <a:t>Daha az özellikler kullanmak deneyin–“modelde varyans durumu varsa”</a:t>
            </a:r>
          </a:p>
          <a:p>
            <a:pPr lvl="1"/>
            <a:r>
              <a:rPr lang="tr-TR" dirty="0" smtClean="0"/>
              <a:t>Yeni özellikler kullanmak deneyin–“modelde önyargı durumu varsa”</a:t>
            </a:r>
          </a:p>
          <a:p>
            <a:pPr lvl="1"/>
            <a:r>
              <a:rPr lang="tr-TR" dirty="0" smtClean="0"/>
              <a:t>Bileşik özellikler kullanmak deneyin–“modelde önyargı durumu varsa”</a:t>
            </a:r>
          </a:p>
          <a:p>
            <a:pPr lvl="1"/>
            <a:r>
              <a:rPr lang="tr-TR" dirty="0" smtClean="0"/>
              <a:t>Düzenlileştirme parametresini azaltmak deneyin–“modelde önyargı durumu varsa”</a:t>
            </a:r>
          </a:p>
          <a:p>
            <a:pPr lvl="1"/>
            <a:r>
              <a:rPr lang="tr-TR" dirty="0" smtClean="0"/>
              <a:t>Düzenlileştirme parametresini yükseltmek deneyin–“modelde varyans durumu varsa”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Mümkün iyileştirme adımları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Bu şekilde, makine öğrenmesi pratik soruna uygularken genellikle bu yaklaşımı takip ederler;</a:t>
            </a:r>
          </a:p>
          <a:p>
            <a:pPr lvl="1"/>
            <a:r>
              <a:rPr lang="tr-TR" dirty="0" smtClean="0"/>
              <a:t>Muhtemelen önemli özellikleri belirlenir</a:t>
            </a:r>
          </a:p>
          <a:p>
            <a:pPr lvl="1"/>
            <a:r>
              <a:rPr lang="tr-TR" dirty="0" smtClean="0"/>
              <a:t>Biraz veri toplanır</a:t>
            </a:r>
          </a:p>
          <a:p>
            <a:pPr lvl="1"/>
            <a:r>
              <a:rPr lang="tr-TR" dirty="0" smtClean="0"/>
              <a:t>Basit makine öğrenme yöntemi (lineer yaklaşımı yanı) uygulanır</a:t>
            </a:r>
          </a:p>
          <a:p>
            <a:pPr lvl="1"/>
            <a:r>
              <a:rPr lang="tr-TR" dirty="0" smtClean="0"/>
              <a:t>Eğitim eğrileri çizilir ve modelin durumu bu şekilde belirlenir</a:t>
            </a:r>
          </a:p>
          <a:p>
            <a:pPr lvl="2"/>
            <a:r>
              <a:rPr lang="tr-TR" dirty="0" smtClean="0"/>
              <a:t>Daha çok veri almak lazım</a:t>
            </a:r>
          </a:p>
          <a:p>
            <a:pPr lvl="2"/>
            <a:r>
              <a:rPr lang="tr-TR" dirty="0" smtClean="0"/>
              <a:t>Daha iyi özellikler bulmak lazım</a:t>
            </a:r>
          </a:p>
          <a:p>
            <a:pPr lvl="2"/>
            <a:r>
              <a:rPr lang="tr-TR" dirty="0" smtClean="0"/>
              <a:t>Düzenlileştirme yapmak (yanı özellikler çıkartmak) lazım</a:t>
            </a:r>
          </a:p>
          <a:p>
            <a:pPr lvl="1"/>
            <a:r>
              <a:rPr lang="tr-TR" dirty="0" smtClean="0"/>
              <a:t>Baze hatalara kendi kendinize bakmak lazım, hata desenleri aranmalı–ne gibi durumda model yanlışlık yapar, ne gibi özellikler şunun için yardımcı olabilir–</a:t>
            </a:r>
            <a:r>
              <a:rPr lang="tr-TR" i="1" dirty="0" smtClean="0"/>
              <a:t>daha sık karşılaşılan hatalar ilk önce odaklanmalı </a:t>
            </a:r>
            <a:r>
              <a:rPr lang="tr-TR" dirty="0" smtClean="0"/>
              <a:t>!</a:t>
            </a:r>
          </a:p>
          <a:p>
            <a:pPr lvl="1"/>
            <a:r>
              <a:rPr lang="tr-TR" dirty="0" smtClean="0"/>
              <a:t>Deneyecek şeylerin planını yapılır; bütün olasılıklar için iyileştirme değerlendirilmesi sayısal performans ölçümler kullanarak yapılır</a:t>
            </a:r>
          </a:p>
          <a:p>
            <a:pPr lvl="1"/>
            <a:r>
              <a:rPr lang="tr-TR" dirty="0" smtClean="0"/>
              <a:t>Bu şekilde modelini gereken dereceye kadar iyileştirmeye çalışırlar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Büyük veri kavramı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“Büyük Veri” kavramı</a:t>
            </a:r>
          </a:p>
          <a:p>
            <a:pPr lvl="1"/>
            <a:r>
              <a:rPr lang="tr-TR" dirty="0" smtClean="0"/>
              <a:t>Büyük veri ne demek</a:t>
            </a:r>
          </a:p>
          <a:p>
            <a:pPr lvl="1"/>
            <a:r>
              <a:rPr lang="tr-TR" dirty="0" smtClean="0"/>
              <a:t>Büyük veri önkoşulları ne idi</a:t>
            </a:r>
          </a:p>
          <a:p>
            <a:pPr lvl="1"/>
            <a:r>
              <a:rPr lang="tr-TR" dirty="0" smtClean="0"/>
              <a:t>Büyük veri pratik soruları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Büyük veri kavramı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“Büyük Veri” ne demek</a:t>
            </a:r>
          </a:p>
          <a:p>
            <a:pPr lvl="1"/>
            <a:r>
              <a:rPr lang="tr-TR" dirty="0" smtClean="0"/>
              <a:t>Zamanımızda bilgi çoğunlukla internette bulunduğu nedeniyle, insanların faaliyet bilgileri hazır ve kolayca ulaşılabilir şekilde depolanmış oldu</a:t>
            </a:r>
          </a:p>
          <a:p>
            <a:pPr lvl="1"/>
            <a:r>
              <a:rPr lang="tr-TR" dirty="0" smtClean="0"/>
              <a:t>Bu veriler nedeniyle farklı insan faaliyetlerinin incelenip modellenmesine yol açıldı</a:t>
            </a:r>
          </a:p>
          <a:p>
            <a:pPr lvl="1"/>
            <a:r>
              <a:rPr lang="tr-TR" dirty="0" smtClean="0"/>
              <a:t>İlişkiler, tercihler, davranış, bunların hepsi incelenebilir oldu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Büyük veri kavramı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“Büyük Veri” ne demek</a:t>
            </a:r>
          </a:p>
          <a:p>
            <a:pPr lvl="1"/>
            <a:r>
              <a:rPr lang="tr-TR" dirty="0" smtClean="0"/>
              <a:t>Migros, Koçtaş gibi büyük ticaret şirketleri, ticaret ve müşterileri hakkında çok büyük hacimda verilere sahip oldu </a:t>
            </a:r>
          </a:p>
          <a:p>
            <a:pPr lvl="1"/>
            <a:r>
              <a:rPr lang="tr-TR" dirty="0" smtClean="0"/>
              <a:t>Modern İnternet ve bilgisayarlar kullanarak bu verilerin analizi yapılabilir </a:t>
            </a:r>
          </a:p>
          <a:p>
            <a:pPr lvl="1"/>
            <a:r>
              <a:rPr lang="tr-TR" dirty="0" smtClean="0"/>
              <a:t>Bu veriler kullanarak ürün-müşteri ilişkilerini modelleyerek ürünler daha verimli şekilde bu şirketler tarafından satılabilir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Büyük veri kavramı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“Büyük Veri” ne demek</a:t>
            </a:r>
          </a:p>
          <a:p>
            <a:pPr lvl="1"/>
            <a:r>
              <a:rPr lang="tr-TR" dirty="0" smtClean="0"/>
              <a:t>Facebook, Google+,  Twitter gibi sosial ağları bütün kullanıcılarının ilişkilerini kayıt edip kullanıcıları hakkında birçok veriye sahip oldu</a:t>
            </a:r>
          </a:p>
          <a:p>
            <a:pPr lvl="1"/>
            <a:r>
              <a:rPr lang="tr-TR" dirty="0" smtClean="0"/>
              <a:t>Bu veriler kullanarak onların üyelerinin davranış ve tercihleri modellenebilir, reklam daha verimli şekilde yapılabilir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Büyük veri kavramı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“Büyük Veri” ne demek</a:t>
            </a:r>
          </a:p>
          <a:p>
            <a:pPr lvl="1"/>
            <a:r>
              <a:rPr lang="tr-TR" dirty="0" smtClean="0"/>
              <a:t>İnternet arama motorları, Google özellikle, bütün insan faaliyetleri ile ilgili İnternet’ten bilgileri sürekli çekip bütün konularında birçok veriye sahiptir</a:t>
            </a:r>
          </a:p>
          <a:p>
            <a:pPr lvl="1"/>
            <a:r>
              <a:rPr lang="tr-TR" dirty="0" smtClean="0"/>
              <a:t>Bu veriler farklı amaçla kullanılabilir – bir örnek, piyasa yada siyaset tahminleri etmek için kullanılabilir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Büyük veri kavramı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“Büyük Veri” ne demek</a:t>
            </a:r>
          </a:p>
          <a:p>
            <a:pPr lvl="1"/>
            <a:r>
              <a:rPr lang="tr-TR" dirty="0" smtClean="0"/>
              <a:t>Bu bütün durumların ortak özellikleri: </a:t>
            </a:r>
          </a:p>
          <a:p>
            <a:pPr lvl="2"/>
            <a:r>
              <a:rPr lang="tr-TR" dirty="0" smtClean="0"/>
              <a:t>Çok büyük miktarda olan verilerin olması</a:t>
            </a:r>
          </a:p>
          <a:p>
            <a:pPr lvl="2"/>
            <a:r>
              <a:rPr lang="tr-TR" dirty="0" smtClean="0"/>
              <a:t>Hem de çok fazla örnek hem de her hangi konuda birçok kayıt edildiği özelliklerin olması</a:t>
            </a:r>
          </a:p>
          <a:p>
            <a:pPr lvl="1"/>
            <a:r>
              <a:rPr lang="tr-TR" dirty="0" smtClean="0"/>
              <a:t>Bunlar demek ki, genellikle bu veriler insan tarafından hiç incelenmez</a:t>
            </a:r>
          </a:p>
          <a:p>
            <a:pPr lvl="1"/>
            <a:r>
              <a:rPr lang="tr-TR" dirty="0" smtClean="0"/>
              <a:t>Bu amaçlarla genel makine öğrenme yöntemleri kullanılmakta, ve bu nedenle birçok büyük şirket tarafından makine öğrenme becerileri son derece istenmektedir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Pratik uygulama soruları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Tipik makine öğrenme problemi senaryosu:</a:t>
            </a:r>
          </a:p>
          <a:p>
            <a:pPr lvl="1"/>
            <a:r>
              <a:rPr lang="tr-TR" dirty="0" smtClean="0"/>
              <a:t>Bir pratik sorun için model ve ona bağlı karar verme yöntemi geliştirmek lazım</a:t>
            </a:r>
          </a:p>
          <a:p>
            <a:pPr lvl="1"/>
            <a:r>
              <a:rPr lang="tr-TR" dirty="0" smtClean="0"/>
              <a:t>Makine öğrenme bir yaklaşımı kullanılır (lineer regresyon, lojistik regresyon, destek vektör makinesi, yapay sınır ağı, vb)</a:t>
            </a:r>
          </a:p>
          <a:p>
            <a:pPr lvl="1"/>
            <a:r>
              <a:rPr lang="tr-TR" dirty="0" smtClean="0"/>
              <a:t>Verileri aldıktan sonra ilişkili modeli öğrenir, hala yeni durumlarda model kötü performans gösterir–sonuçta sorun çözülmedi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Büyük veri kavramı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Büyük veri önkoşulları</a:t>
            </a:r>
          </a:p>
          <a:p>
            <a:pPr lvl="1"/>
            <a:r>
              <a:rPr lang="tr-TR" dirty="0" smtClean="0"/>
              <a:t>Önceki makine öğrenme deneyleri şunu gösterdi;</a:t>
            </a:r>
          </a:p>
          <a:p>
            <a:pPr lvl="2"/>
            <a:r>
              <a:rPr lang="tr-TR" dirty="0" smtClean="0"/>
              <a:t>Genel makine öğrenme algoritmaları (lineer model, lojistik regresyon, yapay sınır ağları, vb) </a:t>
            </a:r>
            <a:r>
              <a:rPr lang="tr-TR" u="sng" dirty="0" smtClean="0"/>
              <a:t>yeterli verilere sahip olması durumunda benzer performans gösterir</a:t>
            </a:r>
          </a:p>
          <a:p>
            <a:pPr lvl="2"/>
            <a:r>
              <a:rPr lang="tr-TR" dirty="0" smtClean="0"/>
              <a:t>Daha az veriyle, daha iyi yada daha kötü algoritma olabilir, ama bir noktayı geçince bütün algoritmalar aynı performans gösterir–yanı yeterli veriler varsa, bütün algoritmalar aynı bir “azami performansı” sağlar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Büyük veri kavramı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tr-TR" dirty="0" smtClean="0"/>
              <a:t>Bu durum için birkaç önemli önkoşul olmalı;</a:t>
            </a:r>
          </a:p>
          <a:p>
            <a:pPr lvl="2"/>
            <a:r>
              <a:rPr lang="tr-TR" dirty="0" smtClean="0"/>
              <a:t>Özellikler, doğru şekilde karar vermeye olanağı vermeli; yanı bir insan uzmanı aynı özellikleri kullanarak doğru kararlar verebilmeli == kullanıldığı özelliklerin kümesi yeterli olmalıdır</a:t>
            </a:r>
          </a:p>
          <a:p>
            <a:pPr lvl="2"/>
            <a:r>
              <a:rPr lang="tr-TR" dirty="0" smtClean="0"/>
              <a:t>Güçlü ve esnek makine öğrenme algoritması kullanılmalı, mesela - büyük yapay sınır ağı</a:t>
            </a:r>
          </a:p>
          <a:p>
            <a:pPr lvl="2"/>
            <a:r>
              <a:rPr lang="tr-TR" dirty="0" smtClean="0"/>
              <a:t>Çok büyük öğretim kümesi kullanılmalı–yeterli veriler varsa, güçlü ve esnek bile bir genel makine öğrenme algoritmalarında varyans sorunu artık yoktur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Büyük veri kavramı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Büyük veri önkoşulları</a:t>
            </a:r>
          </a:p>
          <a:p>
            <a:pPr lvl="1"/>
            <a:r>
              <a:rPr lang="tr-TR" dirty="0" smtClean="0"/>
              <a:t>Yeterli veriler varsa, varyans sorunu artık yok</a:t>
            </a:r>
          </a:p>
        </p:txBody>
      </p:sp>
      <p:pic>
        <p:nvPicPr>
          <p:cNvPr id="4" name="Picture 2" descr="E:\MyDocuments\Professional\Courses\Artificial Intelligence and Machine Learning\eg7fig3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3200400"/>
            <a:ext cx="4572000" cy="3429000"/>
          </a:xfrm>
          <a:prstGeom prst="rect">
            <a:avLst/>
          </a:prstGeom>
          <a:noFill/>
        </p:spPr>
      </p:pic>
      <p:sp>
        <p:nvSpPr>
          <p:cNvPr id="5" name="Right Arrow 4"/>
          <p:cNvSpPr/>
          <p:nvPr/>
        </p:nvSpPr>
        <p:spPr>
          <a:xfrm>
            <a:off x="5943600" y="4572000"/>
            <a:ext cx="978408" cy="48463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133600" y="4038600"/>
            <a:ext cx="1624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onaylama hatası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133600" y="5083314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öğretme hatası</a:t>
            </a:r>
            <a:endParaRPr lang="en-US" sz="2000" b="1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Büyük veri kavramı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Büyük veri yaklaşımı;</a:t>
            </a:r>
          </a:p>
          <a:p>
            <a:pPr lvl="1"/>
            <a:r>
              <a:rPr lang="tr-TR" dirty="0" smtClean="0"/>
              <a:t>Eksiksiz özellik kümesi</a:t>
            </a:r>
          </a:p>
          <a:p>
            <a:pPr lvl="1"/>
            <a:r>
              <a:rPr lang="tr-TR" dirty="0" smtClean="0"/>
              <a:t>Zengin modelleme yaklaşımı</a:t>
            </a:r>
          </a:p>
          <a:p>
            <a:pPr lvl="1"/>
            <a:r>
              <a:rPr lang="tr-TR" dirty="0" smtClean="0"/>
              <a:t>Büyük öğretim kümesi</a:t>
            </a:r>
          </a:p>
          <a:p>
            <a:r>
              <a:rPr lang="tr-TR" dirty="0" smtClean="0"/>
              <a:t>Bu yaklaşım bizim zamanımızda bahsedilmiş sorunları çözmek için kullanılır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Büyük veri öğretme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“Büyük veri” durumunda üz binlerce ve miliyonlarca öğretim örnekleri tipik olarak olabilir (mesela, bütün Facebook taki mesajlar yada like’ler)</a:t>
            </a:r>
          </a:p>
          <a:p>
            <a:r>
              <a:rPr lang="tr-TR" dirty="0" smtClean="0"/>
              <a:t>Bu durumda, dereceli azaltma kullanmak çok zor ve pahalı oluyor</a:t>
            </a:r>
          </a:p>
          <a:p>
            <a:r>
              <a:rPr lang="tr-TR" dirty="0" smtClean="0"/>
              <a:t>Bu durumda azaltma başarılı şekilde yapmak için özel metotlar kullanılır</a:t>
            </a: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Büyük veri öğretme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Stokastik dereceli azaltma, bu metotların biridir</a:t>
            </a:r>
          </a:p>
          <a:p>
            <a:r>
              <a:rPr lang="tr-TR" dirty="0" smtClean="0"/>
              <a:t>Stokastik dereceli azaltma algoritması, normal dereceli azaltma algoritması gibi çalışıyor, ama bütün adımda bütün örnekler için model maliyetini hesaplamıyor</a:t>
            </a: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Büyük veri öğretme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Örneğin, normal dereceli azaltmada bütün adımlar için bu toplamı hesaplamak gerekiyor;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Örnek çok varsa (m yüzbinler yada miliyonlara yakınsa), bu toplama çok uzun zamandır gerekir; bu yöntem aslında kullanılamaz</a:t>
            </a:r>
          </a:p>
          <a:p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981200" y="2971800"/>
          <a:ext cx="4532313" cy="118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3" imgW="1549080" imgH="406080" progId="Equation.3">
                  <p:embed/>
                </p:oleObj>
              </mc:Choice>
              <mc:Fallback>
                <p:oleObj name="Equation" r:id="rId3" imgW="1549080" imgH="4060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971800"/>
                        <a:ext cx="4532313" cy="1189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Büyük veri öğretme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Stokastik dereceli azaltmada, güncelleştirme bu şekilde yapılır;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Burada bütün örneklerin yerine i. adımda sadece bir tane i. örnek konulmuş oldu</a:t>
            </a:r>
          </a:p>
          <a:p>
            <a:r>
              <a:rPr lang="tr-TR" dirty="0" smtClean="0"/>
              <a:t>Bu güncelleştirme çok hızlı yapılabilir, aynı zamanda benzer şekilde maliyetin minimumuna gelir.</a:t>
            </a:r>
          </a:p>
          <a:p>
            <a:endParaRPr lang="tr-TR" dirty="0" smtClean="0"/>
          </a:p>
          <a:p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057400" y="2667000"/>
          <a:ext cx="4436429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3" imgW="1257120" imgH="228600" progId="Equation.3">
                  <p:embed/>
                </p:oleObj>
              </mc:Choice>
              <mc:Fallback>
                <p:oleObj name="Equation" r:id="rId3" imgW="125712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667000"/>
                        <a:ext cx="4436429" cy="80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Büyük veri öğretme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Önemli not: Stokastik dereceli azaltma başarılı olması için örnekler rasgele sırada kullanılmalı</a:t>
            </a: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Büyük veri öğretme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Stokastik dereceli azaltma bütün örnekler bilinmez ve onlar zamanla birer birer şekilde geldiği durumunda da kullanılabilir</a:t>
            </a:r>
          </a:p>
          <a:p>
            <a:r>
              <a:rPr lang="tr-TR" dirty="0" smtClean="0"/>
              <a:t>Bu durumlara “</a:t>
            </a:r>
            <a:r>
              <a:rPr lang="tr-TR" dirty="0" smtClean="0">
                <a:solidFill>
                  <a:srgbClr val="FF0000"/>
                </a:solidFill>
              </a:rPr>
              <a:t>online öğretme</a:t>
            </a:r>
            <a:r>
              <a:rPr lang="tr-TR" dirty="0" smtClean="0"/>
              <a:t>” diyoruz</a:t>
            </a:r>
          </a:p>
          <a:p>
            <a:r>
              <a:rPr lang="tr-TR" dirty="0" smtClean="0"/>
              <a:t>“Online öğretme” birçok pratik durumda çok faydalı yaklaşımdır; aynı şekilde parametreler, örnekleri birer birer kullanarak güncelleştirilir</a:t>
            </a:r>
            <a:endParaRPr lang="en-US" dirty="0"/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1924050" y="5410200"/>
          <a:ext cx="4933950" cy="89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3" imgW="1257120" imgH="228600" progId="Equation.3">
                  <p:embed/>
                </p:oleObj>
              </mc:Choice>
              <mc:Fallback>
                <p:oleObj name="Equation" r:id="rId3" imgW="125712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4050" y="5410200"/>
                        <a:ext cx="4933950" cy="896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Pratik uygulama soruları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Buna göre, makine öğrenme modelini bir şekilde iyileştirmek gerekiyor; bunun için birkaç yön seçilebilir ...</a:t>
            </a:r>
          </a:p>
          <a:p>
            <a:pPr lvl="1">
              <a:buFont typeface="Wingdings" pitchFamily="2" charset="2"/>
              <a:buChar char="§"/>
            </a:pPr>
            <a:r>
              <a:rPr lang="tr-TR" dirty="0" smtClean="0"/>
              <a:t>Daha çok verileri almak (bazen ne kadar yeni veriler alınırsa iyileşme sağlanamaz)</a:t>
            </a:r>
          </a:p>
          <a:p>
            <a:pPr lvl="1">
              <a:buFont typeface="Wingdings" pitchFamily="2" charset="2"/>
              <a:buChar char="§"/>
            </a:pPr>
            <a:r>
              <a:rPr lang="tr-TR" dirty="0" smtClean="0"/>
              <a:t>Gürültülü özellikleri bulup silip daha az gürültülü özellikleri kullanarak yeni model geliştirmek</a:t>
            </a:r>
          </a:p>
          <a:p>
            <a:pPr lvl="1">
              <a:buFont typeface="Wingdings" pitchFamily="2" charset="2"/>
              <a:buChar char="§"/>
            </a:pPr>
            <a:r>
              <a:rPr lang="tr-TR" dirty="0" smtClean="0"/>
              <a:t>Yeni özellikleri bulup ekleyip yeni model geliştirmek</a:t>
            </a:r>
          </a:p>
          <a:p>
            <a:pPr lvl="1">
              <a:buFont typeface="Wingdings" pitchFamily="2" charset="2"/>
              <a:buChar char="§"/>
            </a:pPr>
            <a:r>
              <a:rPr lang="tr-TR" dirty="0" smtClean="0"/>
              <a:t>Bileşik özellikleri kullanıp yeni model geliştirmek</a:t>
            </a:r>
          </a:p>
          <a:p>
            <a:pPr lvl="1">
              <a:buFont typeface="Wingdings" pitchFamily="2" charset="2"/>
              <a:buChar char="§"/>
            </a:pPr>
            <a:r>
              <a:rPr lang="tr-TR" dirty="0" smtClean="0"/>
              <a:t>Düzenlileştirmeyi kullanıp arttmak</a:t>
            </a:r>
          </a:p>
          <a:p>
            <a:pPr lvl="1">
              <a:buFont typeface="Wingdings" pitchFamily="2" charset="2"/>
              <a:buChar char="§"/>
            </a:pPr>
            <a:r>
              <a:rPr lang="tr-TR" dirty="0" smtClean="0"/>
              <a:t>Düzenlileştirmeyi kullanıp azaltmak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Büyük veri öğretme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Stokastik dereceli azaltma yerine “batch” dereceli azaltma da kullanılabilir</a:t>
            </a:r>
          </a:p>
          <a:p>
            <a:r>
              <a:rPr lang="tr-TR" dirty="0" smtClean="0"/>
              <a:t>Bu yöntemde, model parametreleri güncelleştirmek için bir örnek yerine birkaç (b=10-100) örnek grup olarak kullanılabilir</a:t>
            </a:r>
            <a:endParaRPr lang="en-US" dirty="0"/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2017713" y="4822825"/>
          <a:ext cx="5422900" cy="130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3" imgW="1523880" imgH="368280" progId="Equation.3">
                  <p:embed/>
                </p:oleObj>
              </mc:Choice>
              <mc:Fallback>
                <p:oleObj name="Equation" r:id="rId3" imgW="1523880" imgH="3682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7713" y="4822825"/>
                        <a:ext cx="5422900" cy="1309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Büyük veri öğretme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Biriysel örneklerde çok fazla gürültü varsa, stokastik dereceli azaltma minimum noktası arasında ileri geri hareket edebilir (gürültü nedeniyle) </a:t>
            </a:r>
          </a:p>
          <a:p>
            <a:r>
              <a:rPr lang="tr-TR" smtClean="0"/>
              <a:t>Bu </a:t>
            </a:r>
            <a:r>
              <a:rPr lang="tr-TR" dirty="0" smtClean="0"/>
              <a:t>durumda batch dereceli azaltma </a:t>
            </a:r>
            <a:r>
              <a:rPr lang="tr-TR" smtClean="0"/>
              <a:t>gürültünün etkisi </a:t>
            </a:r>
            <a:r>
              <a:rPr lang="tr-TR" dirty="0" smtClean="0"/>
              <a:t>azaltmak </a:t>
            </a:r>
            <a:r>
              <a:rPr lang="tr-TR" smtClean="0"/>
              <a:t>için kullanılabilir</a:t>
            </a:r>
            <a:endParaRPr lang="en-US" dirty="0"/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2017713" y="4822825"/>
          <a:ext cx="5422900" cy="130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3" imgW="1523880" imgH="368280" progId="Equation.3">
                  <p:embed/>
                </p:oleObj>
              </mc:Choice>
              <mc:Fallback>
                <p:oleObj name="Equation" r:id="rId3" imgW="1523880" imgH="3682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7713" y="4822825"/>
                        <a:ext cx="5422900" cy="1309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Come again 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Pratik uygulama soruları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Bunlardan doğru yaklaşımı seçmek, pratik uygulamalar için çok önemlidir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Önyargı, varyans ve onaylama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Bazen, çok karmaşık ve birçok özellik içeren model kullanarak kendimizi </a:t>
            </a:r>
            <a:r>
              <a:rPr lang="tr-TR" dirty="0" smtClean="0">
                <a:solidFill>
                  <a:srgbClr val="FF0000"/>
                </a:solidFill>
              </a:rPr>
              <a:t>aşırı uyum durumunda</a:t>
            </a:r>
            <a:r>
              <a:rPr lang="tr-TR" dirty="0" smtClean="0"/>
              <a:t> buluyoruz</a:t>
            </a:r>
          </a:p>
          <a:p>
            <a:r>
              <a:rPr lang="tr-TR" dirty="0" smtClean="0"/>
              <a:t>Aşırı uyum demek ki, bizim modelimiz öğretim kümesindeki örnekleri öğrenince o örneklerde harika perfomans gösteriyor, ama yeni durumlarda hiç iyi tahmin vermiyor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Önyargı, varyans ve onaylama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Önce bahsettiğimiz gibi, makine öğrenme modeli üç durumda bulunabilir: </a:t>
            </a:r>
            <a:br>
              <a:rPr lang="tr-TR" dirty="0" smtClean="0"/>
            </a:br>
            <a:r>
              <a:rPr lang="tr-TR" dirty="0" smtClean="0"/>
              <a:t>önyargı durumu, normal durum, ve varyans durumu</a:t>
            </a:r>
          </a:p>
        </p:txBody>
      </p:sp>
      <p:pic>
        <p:nvPicPr>
          <p:cNvPr id="17" name="Picture 2" descr="E:\MyDocuments\Professional\Courses\Artificial Intelligence and Machine Learning\d4eg7c.tif"/>
          <p:cNvPicPr>
            <a:picLocks noChangeAspect="1" noChangeArrowheads="1"/>
          </p:cNvPicPr>
          <p:nvPr/>
        </p:nvPicPr>
        <p:blipFill>
          <a:blip r:embed="rId2" cstate="print"/>
          <a:srcRect r="5903" b="1891"/>
          <a:stretch>
            <a:fillRect/>
          </a:stretch>
        </p:blipFill>
        <p:spPr bwMode="auto">
          <a:xfrm>
            <a:off x="5954713" y="4191000"/>
            <a:ext cx="3189287" cy="2493962"/>
          </a:xfrm>
          <a:prstGeom prst="rect">
            <a:avLst/>
          </a:prstGeom>
          <a:noFill/>
        </p:spPr>
      </p:pic>
      <p:pic>
        <p:nvPicPr>
          <p:cNvPr id="18" name="Picture 4" descr="E:\MyDocuments\Professional\Courses\Artificial Intelligence and Machine Learning\d4eg7b.tif"/>
          <p:cNvPicPr>
            <a:picLocks noChangeAspect="1" noChangeArrowheads="1"/>
          </p:cNvPicPr>
          <p:nvPr/>
        </p:nvPicPr>
        <p:blipFill>
          <a:blip r:embed="rId3" cstate="print"/>
          <a:srcRect t="2987" r="6720"/>
          <a:stretch>
            <a:fillRect/>
          </a:stretch>
        </p:blipFill>
        <p:spPr bwMode="auto">
          <a:xfrm>
            <a:off x="2971800" y="4267200"/>
            <a:ext cx="3172968" cy="2474976"/>
          </a:xfrm>
          <a:prstGeom prst="rect">
            <a:avLst/>
          </a:prstGeom>
          <a:noFill/>
        </p:spPr>
      </p:pic>
      <p:pic>
        <p:nvPicPr>
          <p:cNvPr id="19" name="Picture 3" descr="E:\MyDocuments\Professional\Courses\Artificial Intelligence and Machine Learning\d4eg7a.tif"/>
          <p:cNvPicPr>
            <a:picLocks noChangeAspect="1" noChangeArrowheads="1"/>
          </p:cNvPicPr>
          <p:nvPr/>
        </p:nvPicPr>
        <p:blipFill>
          <a:blip r:embed="rId4" cstate="print"/>
          <a:srcRect t="5970" r="5970"/>
          <a:stretch>
            <a:fillRect/>
          </a:stretch>
        </p:blipFill>
        <p:spPr bwMode="auto">
          <a:xfrm>
            <a:off x="0" y="4343400"/>
            <a:ext cx="3200400" cy="2400300"/>
          </a:xfrm>
          <a:prstGeom prst="rect">
            <a:avLst/>
          </a:prstGeom>
          <a:noFill/>
        </p:spPr>
      </p:pic>
      <p:sp>
        <p:nvSpPr>
          <p:cNvPr id="20" name="Rectangle 19"/>
          <p:cNvSpPr/>
          <p:nvPr/>
        </p:nvSpPr>
        <p:spPr>
          <a:xfrm>
            <a:off x="609600" y="3729335"/>
            <a:ext cx="2213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>
                <a:solidFill>
                  <a:srgbClr val="FF0000"/>
                </a:solidFill>
              </a:rPr>
              <a:t>Önyargı durumu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477000" y="3733800"/>
            <a:ext cx="22322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>
                <a:solidFill>
                  <a:srgbClr val="FF0000"/>
                </a:solidFill>
              </a:rPr>
              <a:t>Varyans durumu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733800" y="3733800"/>
            <a:ext cx="22541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>
                <a:solidFill>
                  <a:srgbClr val="FF0000"/>
                </a:solidFill>
              </a:rPr>
              <a:t>Normal durumu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22" name="Picture 2" descr="E:\MyDocuments\Professional\Courses\Artificial Intelligence and Machine Learning\d4eg7c.tif"/>
          <p:cNvPicPr>
            <a:picLocks noChangeAspect="1" noChangeArrowheads="1"/>
          </p:cNvPicPr>
          <p:nvPr/>
        </p:nvPicPr>
        <p:blipFill>
          <a:blip r:embed="rId2" cstate="print"/>
          <a:srcRect r="5903" b="1891"/>
          <a:stretch>
            <a:fillRect/>
          </a:stretch>
        </p:blipFill>
        <p:spPr bwMode="auto">
          <a:xfrm>
            <a:off x="5954713" y="4191000"/>
            <a:ext cx="3189287" cy="2493962"/>
          </a:xfrm>
          <a:prstGeom prst="rect">
            <a:avLst/>
          </a:prstGeom>
          <a:noFill/>
        </p:spPr>
      </p:pic>
      <p:pic>
        <p:nvPicPr>
          <p:cNvPr id="490500" name="Picture 4" descr="E:\MyDocuments\Professional\Courses\Artificial Intelligence and Machine Learning\d4eg7b.tif"/>
          <p:cNvPicPr>
            <a:picLocks noChangeAspect="1" noChangeArrowheads="1"/>
          </p:cNvPicPr>
          <p:nvPr/>
        </p:nvPicPr>
        <p:blipFill>
          <a:blip r:embed="rId3" cstate="print"/>
          <a:srcRect t="2987" r="6720"/>
          <a:stretch>
            <a:fillRect/>
          </a:stretch>
        </p:blipFill>
        <p:spPr bwMode="auto">
          <a:xfrm>
            <a:off x="2971800" y="4267200"/>
            <a:ext cx="3172968" cy="247497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Önyargı, varyans ve onaylama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Önyargı durumu </a:t>
            </a:r>
            <a:r>
              <a:rPr lang="tr-TR" dirty="0" smtClean="0"/>
              <a:t>demek ki, kullanıldığı model çok fazla basit ve eğilmez (yani modelde çok fazla önbilgi konulmuştu), ve bu nedenle model gerçek verileri iyi şekilde temsil etmez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90499" name="Picture 3" descr="E:\MyDocuments\Professional\Courses\Artificial Intelligence and Machine Learning\d4eg7a.tif"/>
          <p:cNvPicPr>
            <a:picLocks noChangeAspect="1" noChangeArrowheads="1"/>
          </p:cNvPicPr>
          <p:nvPr/>
        </p:nvPicPr>
        <p:blipFill>
          <a:blip r:embed="rId4" cstate="print"/>
          <a:srcRect t="5970" r="5970"/>
          <a:stretch>
            <a:fillRect/>
          </a:stretch>
        </p:blipFill>
        <p:spPr bwMode="auto">
          <a:xfrm>
            <a:off x="0" y="4343400"/>
            <a:ext cx="3200400" cy="24003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609600" y="3729335"/>
            <a:ext cx="2213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>
                <a:solidFill>
                  <a:srgbClr val="FF0000"/>
                </a:solidFill>
              </a:rPr>
              <a:t>Önyargı durumu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477000" y="3733800"/>
            <a:ext cx="22322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/>
              <a:t>Varyans durumu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3733800" y="3733800"/>
            <a:ext cx="22541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/>
              <a:t>Normal durumu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152400" y="3733800"/>
            <a:ext cx="3108960" cy="30175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3781</TotalTime>
  <Words>2136</Words>
  <Application>Microsoft Office PowerPoint</Application>
  <PresentationFormat>Ekran Gösterisi (4:3)</PresentationFormat>
  <Paragraphs>256</Paragraphs>
  <Slides>52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52</vt:i4>
      </vt:variant>
    </vt:vector>
  </HeadingPairs>
  <TitlesOfParts>
    <vt:vector size="58" baseType="lpstr">
      <vt:lpstr>Arial</vt:lpstr>
      <vt:lpstr>Calibri</vt:lpstr>
      <vt:lpstr>Symbol</vt:lpstr>
      <vt:lpstr>Wingdings</vt:lpstr>
      <vt:lpstr>Office Theme</vt:lpstr>
      <vt:lpstr>Equation</vt:lpstr>
      <vt:lpstr>  Yapay Zeka ve Makine Öğrenmesi</vt:lpstr>
      <vt:lpstr>Ders planı</vt:lpstr>
      <vt:lpstr>Pratik uygulama soruları</vt:lpstr>
      <vt:lpstr>Pratik uygulama soruları</vt:lpstr>
      <vt:lpstr>Pratik uygulama soruları</vt:lpstr>
      <vt:lpstr>Pratik uygulama soruları</vt:lpstr>
      <vt:lpstr>Önyargı, varyans ve onaylama</vt:lpstr>
      <vt:lpstr>Önyargı, varyans ve onaylama</vt:lpstr>
      <vt:lpstr>Önyargı, varyans ve onaylama</vt:lpstr>
      <vt:lpstr>Önyargı, varyans ve onaylama</vt:lpstr>
      <vt:lpstr>Önyargı, varyans ve onaylama</vt:lpstr>
      <vt:lpstr>Önyargı, varyans ve onaylama</vt:lpstr>
      <vt:lpstr>Önyargı, varyans ve onaylama</vt:lpstr>
      <vt:lpstr>Önyargı, varyans ve onaylama</vt:lpstr>
      <vt:lpstr>Önyargı, varyans ve onaylama</vt:lpstr>
      <vt:lpstr>Önyargı, varyans ve onaylama</vt:lpstr>
      <vt:lpstr>Önyargı, varyans ve onaylama</vt:lpstr>
      <vt:lpstr>Önyargı, varyans ve onaylama</vt:lpstr>
      <vt:lpstr>Önyargı, varyans ve onaylama</vt:lpstr>
      <vt:lpstr>Önyargı, varyans ve onaylama</vt:lpstr>
      <vt:lpstr>Önyargı, varyans ve onaylama</vt:lpstr>
      <vt:lpstr>Önyargı, varyans ve onaylama</vt:lpstr>
      <vt:lpstr>Önyargı, varyans ve onaylama</vt:lpstr>
      <vt:lpstr>Önyargı, varyans ve onaylama</vt:lpstr>
      <vt:lpstr>Öğrenme eğrileri</vt:lpstr>
      <vt:lpstr>Öğrenme eğrileri</vt:lpstr>
      <vt:lpstr>Öğrenme eğrileri</vt:lpstr>
      <vt:lpstr>Öğrenme eğrileri</vt:lpstr>
      <vt:lpstr>Öğrenme eğrileri</vt:lpstr>
      <vt:lpstr>Yapay sınır ağı mımarısı</vt:lpstr>
      <vt:lpstr>Yapay sınır ağı mımarısı</vt:lpstr>
      <vt:lpstr>Mümkün iyileştirme adımları</vt:lpstr>
      <vt:lpstr>Mümkün iyileştirme adımları</vt:lpstr>
      <vt:lpstr>Büyük veri kavramı</vt:lpstr>
      <vt:lpstr>Büyük veri kavramı</vt:lpstr>
      <vt:lpstr>Büyük veri kavramı</vt:lpstr>
      <vt:lpstr>Büyük veri kavramı</vt:lpstr>
      <vt:lpstr>Büyük veri kavramı</vt:lpstr>
      <vt:lpstr>Büyük veri kavramı</vt:lpstr>
      <vt:lpstr>Büyük veri kavramı</vt:lpstr>
      <vt:lpstr>Büyük veri kavramı</vt:lpstr>
      <vt:lpstr>Büyük veri kavramı</vt:lpstr>
      <vt:lpstr>Büyük veri kavramı</vt:lpstr>
      <vt:lpstr>Büyük veri öğretme</vt:lpstr>
      <vt:lpstr>Büyük veri öğretme</vt:lpstr>
      <vt:lpstr>Büyük veri öğretme</vt:lpstr>
      <vt:lpstr>Büyük veri öğretme</vt:lpstr>
      <vt:lpstr>Büyük veri öğretme</vt:lpstr>
      <vt:lpstr>Büyük veri öğretme</vt:lpstr>
      <vt:lpstr>Büyük veri öğretme</vt:lpstr>
      <vt:lpstr>Büyük veri öğretme</vt:lpstr>
      <vt:lpstr>Come again 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MIT503 Veri Yapıları ve algoritmalar</dc:title>
  <dc:creator>gmyuriy</dc:creator>
  <cp:lastModifiedBy>Nisantasi</cp:lastModifiedBy>
  <cp:revision>2217</cp:revision>
  <dcterms:created xsi:type="dcterms:W3CDTF">2006-08-16T00:00:00Z</dcterms:created>
  <dcterms:modified xsi:type="dcterms:W3CDTF">2016-11-21T12:18:28Z</dcterms:modified>
</cp:coreProperties>
</file>