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560" r:id="rId4"/>
    <p:sldId id="626" r:id="rId5"/>
    <p:sldId id="724" r:id="rId6"/>
    <p:sldId id="627" r:id="rId7"/>
    <p:sldId id="628" r:id="rId8"/>
    <p:sldId id="725" r:id="rId9"/>
    <p:sldId id="630" r:id="rId10"/>
    <p:sldId id="632" r:id="rId11"/>
    <p:sldId id="633" r:id="rId12"/>
    <p:sldId id="634" r:id="rId13"/>
    <p:sldId id="636" r:id="rId14"/>
    <p:sldId id="702" r:id="rId15"/>
    <p:sldId id="635" r:id="rId16"/>
    <p:sldId id="708" r:id="rId17"/>
    <p:sldId id="637" r:id="rId18"/>
    <p:sldId id="638" r:id="rId19"/>
    <p:sldId id="639" r:id="rId20"/>
    <p:sldId id="640" r:id="rId21"/>
    <p:sldId id="726" r:id="rId22"/>
    <p:sldId id="727" r:id="rId23"/>
    <p:sldId id="729" r:id="rId24"/>
    <p:sldId id="728" r:id="rId25"/>
    <p:sldId id="730" r:id="rId26"/>
    <p:sldId id="641" r:id="rId27"/>
    <p:sldId id="643" r:id="rId28"/>
    <p:sldId id="644" r:id="rId29"/>
    <p:sldId id="646" r:id="rId30"/>
    <p:sldId id="645" r:id="rId31"/>
    <p:sldId id="647" r:id="rId32"/>
    <p:sldId id="648" r:id="rId33"/>
    <p:sldId id="649" r:id="rId34"/>
    <p:sldId id="650" r:id="rId35"/>
    <p:sldId id="651" r:id="rId36"/>
    <p:sldId id="653" r:id="rId37"/>
    <p:sldId id="652" r:id="rId38"/>
    <p:sldId id="654" r:id="rId39"/>
    <p:sldId id="695" r:id="rId40"/>
    <p:sldId id="655" r:id="rId41"/>
    <p:sldId id="656" r:id="rId42"/>
    <p:sldId id="663" r:id="rId43"/>
    <p:sldId id="711" r:id="rId44"/>
    <p:sldId id="710" r:id="rId45"/>
    <p:sldId id="712" r:id="rId46"/>
    <p:sldId id="659" r:id="rId47"/>
    <p:sldId id="660" r:id="rId48"/>
    <p:sldId id="657" r:id="rId49"/>
    <p:sldId id="731" r:id="rId50"/>
    <p:sldId id="732" r:id="rId51"/>
    <p:sldId id="658" r:id="rId52"/>
    <p:sldId id="696" r:id="rId53"/>
    <p:sldId id="664" r:id="rId54"/>
    <p:sldId id="715" r:id="rId55"/>
    <p:sldId id="713" r:id="rId56"/>
    <p:sldId id="665" r:id="rId57"/>
    <p:sldId id="666" r:id="rId58"/>
    <p:sldId id="716" r:id="rId59"/>
    <p:sldId id="714" r:id="rId60"/>
    <p:sldId id="667" r:id="rId61"/>
    <p:sldId id="668" r:id="rId62"/>
    <p:sldId id="717" r:id="rId63"/>
    <p:sldId id="669" r:id="rId64"/>
    <p:sldId id="700" r:id="rId65"/>
    <p:sldId id="701" r:id="rId66"/>
    <p:sldId id="718" r:id="rId67"/>
    <p:sldId id="662" r:id="rId68"/>
    <p:sldId id="672" r:id="rId69"/>
    <p:sldId id="671" r:id="rId70"/>
    <p:sldId id="697" r:id="rId71"/>
    <p:sldId id="733" r:id="rId72"/>
    <p:sldId id="673" r:id="rId73"/>
    <p:sldId id="670" r:id="rId74"/>
    <p:sldId id="719" r:id="rId75"/>
    <p:sldId id="675" r:id="rId76"/>
    <p:sldId id="734" r:id="rId77"/>
    <p:sldId id="735" r:id="rId78"/>
    <p:sldId id="736" r:id="rId79"/>
    <p:sldId id="737" r:id="rId80"/>
    <p:sldId id="674" r:id="rId81"/>
    <p:sldId id="676" r:id="rId82"/>
    <p:sldId id="677" r:id="rId83"/>
    <p:sldId id="738" r:id="rId84"/>
    <p:sldId id="678" r:id="rId85"/>
    <p:sldId id="682" r:id="rId86"/>
    <p:sldId id="683" r:id="rId87"/>
    <p:sldId id="685" r:id="rId88"/>
    <p:sldId id="703" r:id="rId89"/>
    <p:sldId id="687" r:id="rId90"/>
    <p:sldId id="739" r:id="rId91"/>
    <p:sldId id="686" r:id="rId92"/>
    <p:sldId id="684" r:id="rId93"/>
    <p:sldId id="705" r:id="rId94"/>
    <p:sldId id="698" r:id="rId95"/>
    <p:sldId id="740" r:id="rId96"/>
    <p:sldId id="679" r:id="rId97"/>
    <p:sldId id="680" r:id="rId98"/>
    <p:sldId id="720" r:id="rId99"/>
    <p:sldId id="688" r:id="rId100"/>
    <p:sldId id="689" r:id="rId101"/>
    <p:sldId id="690" r:id="rId102"/>
    <p:sldId id="699" r:id="rId103"/>
    <p:sldId id="721" r:id="rId104"/>
    <p:sldId id="722" r:id="rId105"/>
    <p:sldId id="691" r:id="rId106"/>
    <p:sldId id="692" r:id="rId107"/>
    <p:sldId id="693" r:id="rId108"/>
    <p:sldId id="723" r:id="rId109"/>
    <p:sldId id="523" r:id="rId1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1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41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41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41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51.wmf"/><Relationship Id="rId4" Type="http://schemas.openxmlformats.org/officeDocument/2006/relationships/image" Target="../media/image49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1.wmf"/><Relationship Id="rId1" Type="http://schemas.openxmlformats.org/officeDocument/2006/relationships/image" Target="../media/image52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1.wmf"/><Relationship Id="rId1" Type="http://schemas.openxmlformats.org/officeDocument/2006/relationships/image" Target="../media/image53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3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4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4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8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2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6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28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image" Target="../media/image7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29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7" Type="http://schemas.openxmlformats.org/officeDocument/2006/relationships/image" Target="../media/image7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1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image" Target="../media/image7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1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29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33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35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5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38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38.wmf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38.wmf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40.wmf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40.wmf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40.wmf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40.wmf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41.wmf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image" Target="../media/image41.wmf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41.wmf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42.wmf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image" Target="../media/image43.wmf"/></Relationships>
</file>

<file path=ppt/slides/_rels/slide8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41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79.bin"/></Relationships>
</file>

<file path=ppt/slides/_rels/slide8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41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83.bin"/></Relationships>
</file>

<file path=ppt/slides/_rels/slide8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41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87.bin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4" Type="http://schemas.openxmlformats.org/officeDocument/2006/relationships/image" Target="../media/image50.wmf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41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92.bin"/></Relationships>
</file>

<file path=ppt/slides/_rels/slide9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41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96.bin"/></Relationships>
</file>

<file path=ppt/slides/_rels/slide9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49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100.bin"/></Relationships>
</file>

<file path=ppt/slides/_rels/slide9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0" Type="http://schemas.openxmlformats.org/officeDocument/2006/relationships/image" Target="../media/image48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104.bin"/></Relationships>
</file>

<file path=ppt/slides/_rels/slide9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110.bin"/><Relationship Id="rId5" Type="http://schemas.openxmlformats.org/officeDocument/2006/relationships/oleObject" Target="../embeddings/oleObject107.bin"/><Relationship Id="rId10" Type="http://schemas.openxmlformats.org/officeDocument/2006/relationships/image" Target="../media/image48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109.bin"/></Relationships>
</file>

<file path=ppt/slides/_rels/slide9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1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tr-TR" dirty="0" smtClean="0"/>
              <a:t>Yapay Zeka ve Makine Öğrenmesi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Ağlarında, </a:t>
            </a:r>
            <a:r>
              <a:rPr lang="tr-TR" dirty="0" smtClean="0">
                <a:solidFill>
                  <a:srgbClr val="FF0000"/>
                </a:solidFill>
              </a:rPr>
              <a:t>temel eleman </a:t>
            </a:r>
            <a:r>
              <a:rPr lang="tr-TR" dirty="0" smtClean="0"/>
              <a:t>bu şekilde tanımlanır:</a:t>
            </a:r>
          </a:p>
          <a:p>
            <a:pPr lvl="1"/>
            <a:r>
              <a:rPr lang="tr-TR" dirty="0" smtClean="0"/>
              <a:t>“Lineer-lineer olmayan” toplama cıhazıdır, yani </a:t>
            </a:r>
          </a:p>
          <a:p>
            <a:pPr lvl="2"/>
            <a:r>
              <a:rPr lang="tr-TR" dirty="0" smtClean="0"/>
              <a:t>girişler lineer şekilde topluyor </a:t>
            </a:r>
          </a:p>
          <a:p>
            <a:pPr lvl="2"/>
            <a:r>
              <a:rPr lang="tr-TR" dirty="0" smtClean="0"/>
              <a:t>ona göre lineer olmayan bir çıkışı atıyor</a:t>
            </a:r>
          </a:p>
          <a:p>
            <a:pPr lvl="1"/>
            <a:r>
              <a:rPr lang="tr-TR" dirty="0" smtClean="0"/>
              <a:t>Birkaç girişe sahip olabilir</a:t>
            </a:r>
          </a:p>
          <a:p>
            <a:pPr lvl="1"/>
            <a:r>
              <a:rPr lang="tr-TR" dirty="0" smtClean="0"/>
              <a:t>Bir çıkışa sahiptir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1313" indent="-341313"/>
            <a:r>
              <a:rPr lang="tr-TR" sz="5100" dirty="0" smtClean="0">
                <a:cs typeface="Arial" pitchFamily="34" charset="0"/>
                <a:sym typeface="Symbol"/>
              </a:rPr>
              <a:t>Notasyon açıklama:</a:t>
            </a:r>
          </a:p>
          <a:p>
            <a:pPr marL="741363" lvl="1" indent="-341313"/>
            <a:r>
              <a:rPr lang="tr-TR" sz="4700" i="1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dirty="0" smtClean="0">
                <a:cs typeface="Arial" pitchFamily="34" charset="0"/>
                <a:sym typeface="Symbol"/>
              </a:rPr>
              <a:t>,</a:t>
            </a:r>
            <a:r>
              <a:rPr lang="en-US" sz="4700" dirty="0" smtClean="0">
                <a:cs typeface="Arial" pitchFamily="34" charset="0"/>
                <a:sym typeface="Symbol"/>
              </a:rPr>
              <a:t> </a:t>
            </a:r>
            <a:r>
              <a:rPr lang="tr-TR" sz="4700" dirty="0" smtClean="0">
                <a:cs typeface="Arial" pitchFamily="34" charset="0"/>
                <a:sym typeface="Symbol"/>
              </a:rPr>
              <a:t>ağdaki katman, toplam </a:t>
            </a:r>
            <a:r>
              <a:rPr lang="tr-TR" sz="4700" i="1" dirty="0" smtClean="0">
                <a:cs typeface="Arial" pitchFamily="34" charset="0"/>
                <a:sym typeface="Symbol"/>
              </a:rPr>
              <a:t>L</a:t>
            </a:r>
            <a:r>
              <a:rPr lang="tr-TR" sz="4700" dirty="0" smtClean="0">
                <a:cs typeface="Arial" pitchFamily="34" charset="0"/>
                <a:sym typeface="Symbol"/>
              </a:rPr>
              <a:t> katman; </a:t>
            </a:r>
          </a:p>
          <a:p>
            <a:pPr marL="741363" lvl="1" indent="-341313"/>
            <a:r>
              <a:rPr lang="tr-TR" sz="4700" dirty="0" smtClean="0">
                <a:cs typeface="Arial" pitchFamily="34" charset="0"/>
                <a:sym typeface="Symbol"/>
              </a:rPr>
              <a:t>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(</a:t>
            </a:r>
            <a:r>
              <a:rPr lang="tr-TR" sz="4700" baseline="300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)</a:t>
            </a:r>
            <a:r>
              <a:rPr lang="tr-TR" sz="4700" dirty="0" smtClean="0">
                <a:cs typeface="Arial" pitchFamily="34" charset="0"/>
                <a:sym typeface="Symbol"/>
              </a:rPr>
              <a:t>, (</a:t>
            </a:r>
            <a:r>
              <a:rPr lang="tr-TR" sz="47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dirty="0" smtClean="0">
                <a:cs typeface="Arial" pitchFamily="34" charset="0"/>
                <a:sym typeface="Symbol"/>
              </a:rPr>
              <a:t>) katmanın ağırlık matriksidir;</a:t>
            </a:r>
          </a:p>
          <a:p>
            <a:pPr marL="741363" lvl="1" indent="-341313"/>
            <a:r>
              <a:rPr lang="tr-TR" sz="4700" dirty="0" smtClean="0">
                <a:cs typeface="Arial" pitchFamily="34" charset="0"/>
                <a:sym typeface="Symbol"/>
              </a:rPr>
              <a:t></a:t>
            </a:r>
            <a:r>
              <a:rPr lang="tr-TR" sz="4700" baseline="-25000" dirty="0" smtClean="0">
                <a:cs typeface="Arial" pitchFamily="34" charset="0"/>
                <a:sym typeface="Symbol"/>
              </a:rPr>
              <a:t>ij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(</a:t>
            </a:r>
            <a:r>
              <a:rPr lang="tr-TR" sz="4700" baseline="300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)</a:t>
            </a:r>
            <a:r>
              <a:rPr lang="tr-TR" sz="4700" dirty="0" smtClean="0">
                <a:cs typeface="Arial" pitchFamily="34" charset="0"/>
                <a:sym typeface="Symbol"/>
              </a:rPr>
              <a:t>, (</a:t>
            </a:r>
            <a:r>
              <a:rPr lang="tr-TR" sz="47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dirty="0" smtClean="0">
                <a:latin typeface="+mj-lt"/>
                <a:cs typeface="Arial" pitchFamily="34" charset="0"/>
                <a:sym typeface="Symbol"/>
              </a:rPr>
              <a:t>-1</a:t>
            </a:r>
            <a:r>
              <a:rPr lang="tr-TR" sz="4700" dirty="0" smtClean="0">
                <a:cs typeface="Arial" pitchFamily="34" charset="0"/>
                <a:sym typeface="Symbol"/>
              </a:rPr>
              <a:t>) katmanın j. nörondan (</a:t>
            </a:r>
            <a:r>
              <a:rPr lang="tr-TR" sz="47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dirty="0" smtClean="0">
                <a:cs typeface="Arial" pitchFamily="34" charset="0"/>
                <a:sym typeface="Symbol"/>
              </a:rPr>
              <a:t>) katmanın i. nörona giriş ağırlığıdır</a:t>
            </a:r>
          </a:p>
          <a:p>
            <a:pPr marL="741363" lvl="1" indent="-341313"/>
            <a:r>
              <a:rPr lang="tr-TR" sz="4700" dirty="0" smtClean="0">
                <a:cs typeface="Arial" pitchFamily="34" charset="0"/>
                <a:sym typeface="Symbol"/>
              </a:rPr>
              <a:t>a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(</a:t>
            </a:r>
            <a:r>
              <a:rPr lang="tr-TR" sz="4700" baseline="300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)</a:t>
            </a:r>
            <a:r>
              <a:rPr lang="tr-TR" sz="4700" dirty="0" smtClean="0">
                <a:cs typeface="Arial" pitchFamily="34" charset="0"/>
                <a:sym typeface="Symbol"/>
              </a:rPr>
              <a:t>, bütün (</a:t>
            </a:r>
            <a:r>
              <a:rPr lang="tr-TR" sz="47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dirty="0" smtClean="0">
                <a:cs typeface="Arial" pitchFamily="34" charset="0"/>
                <a:sym typeface="Symbol"/>
              </a:rPr>
              <a:t>) katmanın aktivasyon vektörüdür</a:t>
            </a:r>
          </a:p>
          <a:p>
            <a:pPr marL="631825" lvl="1" indent="-231775"/>
            <a:r>
              <a:rPr lang="tr-TR" sz="4700" dirty="0" smtClean="0">
                <a:cs typeface="Arial" pitchFamily="34" charset="0"/>
                <a:sym typeface="Symbol"/>
              </a:rPr>
              <a:t>Çarpımlar, yada matriks-vektör yada “element-wise” vektör çarpımı anlamındadır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62500" lnSpcReduction="20000"/>
          </a:bodyPr>
          <a:lstStyle/>
          <a:p>
            <a:pPr marL="341313" indent="-341313">
              <a:spcBef>
                <a:spcPts val="1200"/>
              </a:spcBef>
            </a:pPr>
            <a:r>
              <a:rPr lang="tr-TR" sz="5100" dirty="0" smtClean="0">
                <a:cs typeface="Arial" pitchFamily="34" charset="0"/>
                <a:sym typeface="Symbol"/>
              </a:rPr>
              <a:t>Geri yayılım algoritmasının zor olduğu nedeniyle, onu uyguladıktan sonra çalışmasının kontrol edilmesi gerekiyor</a:t>
            </a:r>
          </a:p>
          <a:p>
            <a:pPr marL="741363" lvl="1" indent="-341313">
              <a:spcBef>
                <a:spcPts val="1200"/>
              </a:spcBef>
            </a:pPr>
            <a:r>
              <a:rPr lang="tr-TR" sz="4700" dirty="0" smtClean="0">
                <a:cs typeface="Arial" pitchFamily="34" charset="0"/>
                <a:sym typeface="Symbol"/>
              </a:rPr>
              <a:t>Türevler direkt olarak hesaplayabilir, yani </a:t>
            </a:r>
            <a:r>
              <a:rPr lang="tr-TR" sz="4700" baseline="-25000" dirty="0" smtClean="0">
                <a:cs typeface="Arial" pitchFamily="34" charset="0"/>
                <a:sym typeface="Symbol"/>
              </a:rPr>
              <a:t>ij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(</a:t>
            </a:r>
            <a:r>
              <a:rPr lang="tr-TR" sz="4700" baseline="300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)</a:t>
            </a:r>
            <a:r>
              <a:rPr lang="tr-TR" sz="4700" dirty="0" smtClean="0">
                <a:cs typeface="Arial" pitchFamily="34" charset="0"/>
                <a:sym typeface="Symbol"/>
              </a:rPr>
              <a:t>‘i yeni yakın değere değiştirip J/ </a:t>
            </a:r>
            <a:r>
              <a:rPr lang="tr-TR" sz="4700" baseline="-25000" dirty="0" smtClean="0">
                <a:cs typeface="Arial" pitchFamily="34" charset="0"/>
                <a:sym typeface="Symbol"/>
              </a:rPr>
              <a:t>ij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(</a:t>
            </a:r>
            <a:r>
              <a:rPr lang="tr-TR" sz="4700" baseline="30000" dirty="0" smtClean="0">
                <a:latin typeface="Brush Script MT" pitchFamily="66" charset="0"/>
                <a:cs typeface="Arial" pitchFamily="34" charset="0"/>
                <a:sym typeface="Symbol"/>
              </a:rPr>
              <a:t>l</a:t>
            </a:r>
            <a:r>
              <a:rPr lang="tr-TR" sz="4700" baseline="30000" dirty="0" smtClean="0">
                <a:cs typeface="Arial" pitchFamily="34" charset="0"/>
                <a:sym typeface="Symbol"/>
              </a:rPr>
              <a:t>)</a:t>
            </a:r>
            <a:r>
              <a:rPr lang="tr-TR" sz="4700" dirty="0" smtClean="0">
                <a:cs typeface="Arial" pitchFamily="34" charset="0"/>
                <a:sym typeface="Symbol"/>
              </a:rPr>
              <a:t> direkt olarak hesaplanabilir</a:t>
            </a:r>
          </a:p>
          <a:p>
            <a:pPr marL="741363" lvl="1" indent="-341313">
              <a:spcBef>
                <a:spcPts val="1200"/>
              </a:spcBef>
            </a:pPr>
            <a:r>
              <a:rPr lang="tr-TR" sz="4700" dirty="0" smtClean="0">
                <a:cs typeface="Arial" pitchFamily="34" charset="0"/>
                <a:sym typeface="Symbol"/>
              </a:rPr>
              <a:t>Böyle (yaklaşık) sayısal hesaplama sonuçlarını geri yayılım algoritmasının sonuçlarıyla karşılaştırabilir, algoritma uygulanmasının doğrululuğu kontrol edilebilir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599"/>
          </a:xfrm>
        </p:spPr>
        <p:txBody>
          <a:bodyPr>
            <a:normAutofit/>
          </a:bodyPr>
          <a:lstStyle/>
          <a:p>
            <a:pPr marL="463550" indent="-463550"/>
            <a:r>
              <a:rPr lang="tr-TR" sz="2800" dirty="0" smtClean="0">
                <a:cs typeface="Arial" pitchFamily="34" charset="0"/>
                <a:sym typeface="Symbol"/>
              </a:rPr>
              <a:t>Uygulamalarda YSA’nın yapısını belirtmek lazım: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Kaç nöron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Kaç katman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Katmanlarda kaç nöron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Böyle sorulara “YSA mimarısı” denir</a:t>
            </a:r>
          </a:p>
        </p:txBody>
      </p:sp>
      <p:sp>
        <p:nvSpPr>
          <p:cNvPr id="59" name="Oval 58"/>
          <p:cNvSpPr/>
          <p:nvPr/>
        </p:nvSpPr>
        <p:spPr>
          <a:xfrm>
            <a:off x="914400" y="50292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x</a:t>
            </a:r>
            <a:r>
              <a:rPr lang="tr-TR" sz="16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1</a:t>
            </a:r>
            <a:endParaRPr lang="en-US" sz="16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914400" y="57912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x</a:t>
            </a:r>
            <a:r>
              <a:rPr lang="tr-TR" sz="16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2</a:t>
            </a:r>
            <a:endParaRPr lang="en-US" sz="16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590800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2590800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2590800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7239000" y="48768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s</a:t>
            </a:r>
            <a:r>
              <a:rPr lang="tr-TR" sz="20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1</a:t>
            </a:r>
            <a:endParaRPr lang="en-US" sz="20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67" name="Straight Arrow Connector 66"/>
          <p:cNvCxnSpPr>
            <a:stCxn id="59" idx="6"/>
            <a:endCxn id="64" idx="2"/>
          </p:cNvCxnSpPr>
          <p:nvPr/>
        </p:nvCxnSpPr>
        <p:spPr>
          <a:xfrm>
            <a:off x="1600200" y="5372100"/>
            <a:ext cx="9906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9" idx="6"/>
            <a:endCxn id="63" idx="2"/>
          </p:cNvCxnSpPr>
          <p:nvPr/>
        </p:nvCxnSpPr>
        <p:spPr>
          <a:xfrm>
            <a:off x="1600200" y="53721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6"/>
            <a:endCxn id="62" idx="2"/>
          </p:cNvCxnSpPr>
          <p:nvPr/>
        </p:nvCxnSpPr>
        <p:spPr>
          <a:xfrm flipV="1">
            <a:off x="1600200" y="4914900"/>
            <a:ext cx="990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0" idx="6"/>
            <a:endCxn id="62" idx="2"/>
          </p:cNvCxnSpPr>
          <p:nvPr/>
        </p:nvCxnSpPr>
        <p:spPr>
          <a:xfrm flipV="1">
            <a:off x="1600200" y="4914900"/>
            <a:ext cx="9906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0" idx="6"/>
            <a:endCxn id="63" idx="2"/>
          </p:cNvCxnSpPr>
          <p:nvPr/>
        </p:nvCxnSpPr>
        <p:spPr>
          <a:xfrm flipV="1">
            <a:off x="1600200" y="5676900"/>
            <a:ext cx="990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0" idx="6"/>
            <a:endCxn id="64" idx="2"/>
          </p:cNvCxnSpPr>
          <p:nvPr/>
        </p:nvCxnSpPr>
        <p:spPr>
          <a:xfrm>
            <a:off x="1600200" y="61341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2" idx="6"/>
            <a:endCxn id="66" idx="2"/>
          </p:cNvCxnSpPr>
          <p:nvPr/>
        </p:nvCxnSpPr>
        <p:spPr>
          <a:xfrm>
            <a:off x="3276600" y="4914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3" idx="6"/>
            <a:endCxn id="80" idx="2"/>
          </p:cNvCxnSpPr>
          <p:nvPr/>
        </p:nvCxnSpPr>
        <p:spPr>
          <a:xfrm>
            <a:off x="3276600" y="5676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4" idx="6"/>
            <a:endCxn id="81" idx="2"/>
          </p:cNvCxnSpPr>
          <p:nvPr/>
        </p:nvCxnSpPr>
        <p:spPr>
          <a:xfrm>
            <a:off x="3276600" y="6438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5" idx="6"/>
          </p:cNvCxnSpPr>
          <p:nvPr/>
        </p:nvCxnSpPr>
        <p:spPr>
          <a:xfrm>
            <a:off x="7924800" y="5219700"/>
            <a:ext cx="274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657600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3657600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3657600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4759656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4759656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4759656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5812808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812808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5812808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64" idx="6"/>
            <a:endCxn id="80" idx="2"/>
          </p:cNvCxnSpPr>
          <p:nvPr/>
        </p:nvCxnSpPr>
        <p:spPr>
          <a:xfrm flipV="1">
            <a:off x="3276600" y="5676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4" idx="6"/>
            <a:endCxn id="66" idx="2"/>
          </p:cNvCxnSpPr>
          <p:nvPr/>
        </p:nvCxnSpPr>
        <p:spPr>
          <a:xfrm flipV="1">
            <a:off x="3276600" y="4914900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63" idx="6"/>
            <a:endCxn id="66" idx="2"/>
          </p:cNvCxnSpPr>
          <p:nvPr/>
        </p:nvCxnSpPr>
        <p:spPr>
          <a:xfrm flipV="1">
            <a:off x="3276600" y="4914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3" idx="6"/>
            <a:endCxn id="81" idx="2"/>
          </p:cNvCxnSpPr>
          <p:nvPr/>
        </p:nvCxnSpPr>
        <p:spPr>
          <a:xfrm>
            <a:off x="3276600" y="5676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62" idx="6"/>
            <a:endCxn id="81" idx="2"/>
          </p:cNvCxnSpPr>
          <p:nvPr/>
        </p:nvCxnSpPr>
        <p:spPr>
          <a:xfrm>
            <a:off x="3276600" y="4914900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62" idx="6"/>
            <a:endCxn id="66" idx="2"/>
          </p:cNvCxnSpPr>
          <p:nvPr/>
        </p:nvCxnSpPr>
        <p:spPr>
          <a:xfrm>
            <a:off x="3276600" y="4914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357048" y="4912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4357048" y="5674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4357048" y="6436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357048" y="5674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357048" y="4912056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4357048" y="4912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357048" y="5674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4357048" y="4912056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4357048" y="4912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431808" y="4917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5431808" y="5679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431808" y="6441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5431808" y="5679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5431808" y="4917744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V="1">
            <a:off x="5431808" y="4917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5431808" y="5679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5431808" y="4917744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5431808" y="4917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62" idx="6"/>
            <a:endCxn id="80" idx="2"/>
          </p:cNvCxnSpPr>
          <p:nvPr/>
        </p:nvCxnSpPr>
        <p:spPr>
          <a:xfrm>
            <a:off x="3276600" y="4914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6" idx="6"/>
            <a:endCxn id="83" idx="2"/>
          </p:cNvCxnSpPr>
          <p:nvPr/>
        </p:nvCxnSpPr>
        <p:spPr>
          <a:xfrm>
            <a:off x="4343400" y="4914900"/>
            <a:ext cx="416256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82" idx="6"/>
            <a:endCxn id="87" idx="2"/>
          </p:cNvCxnSpPr>
          <p:nvPr/>
        </p:nvCxnSpPr>
        <p:spPr>
          <a:xfrm>
            <a:off x="5445456" y="4914900"/>
            <a:ext cx="367352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86" idx="6"/>
            <a:endCxn id="65" idx="2"/>
          </p:cNvCxnSpPr>
          <p:nvPr/>
        </p:nvCxnSpPr>
        <p:spPr>
          <a:xfrm>
            <a:off x="6498608" y="4914900"/>
            <a:ext cx="74039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87" idx="6"/>
            <a:endCxn id="65" idx="2"/>
          </p:cNvCxnSpPr>
          <p:nvPr/>
        </p:nvCxnSpPr>
        <p:spPr>
          <a:xfrm flipV="1">
            <a:off x="6498608" y="5219700"/>
            <a:ext cx="740392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88" idx="6"/>
            <a:endCxn id="65" idx="2"/>
          </p:cNvCxnSpPr>
          <p:nvPr/>
        </p:nvCxnSpPr>
        <p:spPr>
          <a:xfrm flipV="1">
            <a:off x="6498608" y="5219700"/>
            <a:ext cx="740392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7239000" y="5715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s</a:t>
            </a:r>
            <a:r>
              <a:rPr lang="tr-TR" sz="20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2</a:t>
            </a:r>
            <a:endParaRPr lang="en-US" sz="20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174" name="Straight Arrow Connector 173"/>
          <p:cNvCxnSpPr>
            <a:stCxn id="86" idx="6"/>
            <a:endCxn id="173" idx="2"/>
          </p:cNvCxnSpPr>
          <p:nvPr/>
        </p:nvCxnSpPr>
        <p:spPr>
          <a:xfrm>
            <a:off x="6498608" y="4914900"/>
            <a:ext cx="740392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87" idx="6"/>
            <a:endCxn id="173" idx="2"/>
          </p:cNvCxnSpPr>
          <p:nvPr/>
        </p:nvCxnSpPr>
        <p:spPr>
          <a:xfrm>
            <a:off x="6498608" y="5676900"/>
            <a:ext cx="740392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88" idx="6"/>
            <a:endCxn id="173" idx="2"/>
          </p:cNvCxnSpPr>
          <p:nvPr/>
        </p:nvCxnSpPr>
        <p:spPr>
          <a:xfrm flipV="1">
            <a:off x="6498608" y="6057900"/>
            <a:ext cx="740392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3" idx="6"/>
          </p:cNvCxnSpPr>
          <p:nvPr/>
        </p:nvCxnSpPr>
        <p:spPr>
          <a:xfrm flipV="1">
            <a:off x="7924800" y="6019800"/>
            <a:ext cx="274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799"/>
          </a:xfrm>
        </p:spPr>
        <p:txBody>
          <a:bodyPr>
            <a:normAutofit/>
          </a:bodyPr>
          <a:lstStyle/>
          <a:p>
            <a:pPr marL="463550" indent="-463550"/>
            <a:r>
              <a:rPr lang="tr-TR" sz="2800" dirty="0" smtClean="0">
                <a:cs typeface="Arial" pitchFamily="34" charset="0"/>
                <a:sym typeface="Symbol"/>
              </a:rPr>
              <a:t>YSA mimarısı seçmeyle ilgili, bu genel kurallar var: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Daha çok nöron varsa, sonuç daha iyi olacak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Daha çok gızlı katman varsa, sonuç daha iyi olacak</a:t>
            </a:r>
          </a:p>
        </p:txBody>
      </p:sp>
      <p:sp>
        <p:nvSpPr>
          <p:cNvPr id="59" name="Oval 58"/>
          <p:cNvSpPr/>
          <p:nvPr/>
        </p:nvSpPr>
        <p:spPr>
          <a:xfrm>
            <a:off x="914400" y="50292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x</a:t>
            </a:r>
            <a:r>
              <a:rPr lang="tr-TR" sz="16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1</a:t>
            </a:r>
            <a:endParaRPr lang="en-US" sz="16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914400" y="57912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x</a:t>
            </a:r>
            <a:r>
              <a:rPr lang="tr-TR" sz="16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2</a:t>
            </a:r>
            <a:endParaRPr lang="en-US" sz="16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590800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2590800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2590800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7239000" y="48768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s</a:t>
            </a:r>
            <a:r>
              <a:rPr lang="tr-TR" sz="20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1</a:t>
            </a:r>
            <a:endParaRPr lang="en-US" sz="20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67" name="Straight Arrow Connector 66"/>
          <p:cNvCxnSpPr>
            <a:stCxn id="59" idx="6"/>
            <a:endCxn id="64" idx="2"/>
          </p:cNvCxnSpPr>
          <p:nvPr/>
        </p:nvCxnSpPr>
        <p:spPr>
          <a:xfrm>
            <a:off x="1600200" y="5372100"/>
            <a:ext cx="9906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9" idx="6"/>
            <a:endCxn id="63" idx="2"/>
          </p:cNvCxnSpPr>
          <p:nvPr/>
        </p:nvCxnSpPr>
        <p:spPr>
          <a:xfrm>
            <a:off x="1600200" y="53721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6"/>
            <a:endCxn id="62" idx="2"/>
          </p:cNvCxnSpPr>
          <p:nvPr/>
        </p:nvCxnSpPr>
        <p:spPr>
          <a:xfrm flipV="1">
            <a:off x="1600200" y="4914900"/>
            <a:ext cx="990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0" idx="6"/>
            <a:endCxn id="62" idx="2"/>
          </p:cNvCxnSpPr>
          <p:nvPr/>
        </p:nvCxnSpPr>
        <p:spPr>
          <a:xfrm flipV="1">
            <a:off x="1600200" y="4914900"/>
            <a:ext cx="9906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0" idx="6"/>
            <a:endCxn id="63" idx="2"/>
          </p:cNvCxnSpPr>
          <p:nvPr/>
        </p:nvCxnSpPr>
        <p:spPr>
          <a:xfrm flipV="1">
            <a:off x="1600200" y="5676900"/>
            <a:ext cx="990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0" idx="6"/>
            <a:endCxn id="64" idx="2"/>
          </p:cNvCxnSpPr>
          <p:nvPr/>
        </p:nvCxnSpPr>
        <p:spPr>
          <a:xfrm>
            <a:off x="1600200" y="61341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2" idx="6"/>
            <a:endCxn id="66" idx="2"/>
          </p:cNvCxnSpPr>
          <p:nvPr/>
        </p:nvCxnSpPr>
        <p:spPr>
          <a:xfrm>
            <a:off x="3276600" y="4914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3" idx="6"/>
            <a:endCxn id="80" idx="2"/>
          </p:cNvCxnSpPr>
          <p:nvPr/>
        </p:nvCxnSpPr>
        <p:spPr>
          <a:xfrm>
            <a:off x="3276600" y="5676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4" idx="6"/>
            <a:endCxn id="81" idx="2"/>
          </p:cNvCxnSpPr>
          <p:nvPr/>
        </p:nvCxnSpPr>
        <p:spPr>
          <a:xfrm>
            <a:off x="3276600" y="6438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5" idx="6"/>
          </p:cNvCxnSpPr>
          <p:nvPr/>
        </p:nvCxnSpPr>
        <p:spPr>
          <a:xfrm>
            <a:off x="7924800" y="5219700"/>
            <a:ext cx="274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657600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3657600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3657600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4759656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4759656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4759656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5812808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812808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5812808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64" idx="6"/>
            <a:endCxn id="80" idx="2"/>
          </p:cNvCxnSpPr>
          <p:nvPr/>
        </p:nvCxnSpPr>
        <p:spPr>
          <a:xfrm flipV="1">
            <a:off x="3276600" y="5676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4" idx="6"/>
            <a:endCxn id="66" idx="2"/>
          </p:cNvCxnSpPr>
          <p:nvPr/>
        </p:nvCxnSpPr>
        <p:spPr>
          <a:xfrm flipV="1">
            <a:off x="3276600" y="4914900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63" idx="6"/>
            <a:endCxn id="66" idx="2"/>
          </p:cNvCxnSpPr>
          <p:nvPr/>
        </p:nvCxnSpPr>
        <p:spPr>
          <a:xfrm flipV="1">
            <a:off x="3276600" y="4914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3" idx="6"/>
            <a:endCxn id="81" idx="2"/>
          </p:cNvCxnSpPr>
          <p:nvPr/>
        </p:nvCxnSpPr>
        <p:spPr>
          <a:xfrm>
            <a:off x="3276600" y="5676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62" idx="6"/>
            <a:endCxn id="81" idx="2"/>
          </p:cNvCxnSpPr>
          <p:nvPr/>
        </p:nvCxnSpPr>
        <p:spPr>
          <a:xfrm>
            <a:off x="3276600" y="4914900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62" idx="6"/>
            <a:endCxn id="66" idx="2"/>
          </p:cNvCxnSpPr>
          <p:nvPr/>
        </p:nvCxnSpPr>
        <p:spPr>
          <a:xfrm>
            <a:off x="3276600" y="4914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357048" y="4912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4357048" y="5674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4357048" y="6436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357048" y="5674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357048" y="4912056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4357048" y="4912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357048" y="5674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4357048" y="4912056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4357048" y="4912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431808" y="4917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5431808" y="5679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431808" y="6441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5431808" y="5679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5431808" y="4917744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V="1">
            <a:off x="5431808" y="4917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5431808" y="5679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5431808" y="4917744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5431808" y="4917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62" idx="6"/>
            <a:endCxn id="80" idx="2"/>
          </p:cNvCxnSpPr>
          <p:nvPr/>
        </p:nvCxnSpPr>
        <p:spPr>
          <a:xfrm>
            <a:off x="3276600" y="4914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6" idx="6"/>
            <a:endCxn id="83" idx="2"/>
          </p:cNvCxnSpPr>
          <p:nvPr/>
        </p:nvCxnSpPr>
        <p:spPr>
          <a:xfrm>
            <a:off x="4343400" y="4914900"/>
            <a:ext cx="416256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82" idx="6"/>
            <a:endCxn id="87" idx="2"/>
          </p:cNvCxnSpPr>
          <p:nvPr/>
        </p:nvCxnSpPr>
        <p:spPr>
          <a:xfrm>
            <a:off x="5445456" y="4914900"/>
            <a:ext cx="367352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86" idx="6"/>
            <a:endCxn id="65" idx="2"/>
          </p:cNvCxnSpPr>
          <p:nvPr/>
        </p:nvCxnSpPr>
        <p:spPr>
          <a:xfrm>
            <a:off x="6498608" y="4914900"/>
            <a:ext cx="74039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87" idx="6"/>
            <a:endCxn id="65" idx="2"/>
          </p:cNvCxnSpPr>
          <p:nvPr/>
        </p:nvCxnSpPr>
        <p:spPr>
          <a:xfrm flipV="1">
            <a:off x="6498608" y="5219700"/>
            <a:ext cx="740392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88" idx="6"/>
            <a:endCxn id="65" idx="2"/>
          </p:cNvCxnSpPr>
          <p:nvPr/>
        </p:nvCxnSpPr>
        <p:spPr>
          <a:xfrm flipV="1">
            <a:off x="6498608" y="5219700"/>
            <a:ext cx="740392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7239000" y="5715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s</a:t>
            </a:r>
            <a:r>
              <a:rPr lang="tr-TR" sz="20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2</a:t>
            </a:r>
            <a:endParaRPr lang="en-US" sz="20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174" name="Straight Arrow Connector 173"/>
          <p:cNvCxnSpPr>
            <a:stCxn id="86" idx="6"/>
            <a:endCxn id="173" idx="2"/>
          </p:cNvCxnSpPr>
          <p:nvPr/>
        </p:nvCxnSpPr>
        <p:spPr>
          <a:xfrm>
            <a:off x="6498608" y="4914900"/>
            <a:ext cx="740392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87" idx="6"/>
            <a:endCxn id="173" idx="2"/>
          </p:cNvCxnSpPr>
          <p:nvPr/>
        </p:nvCxnSpPr>
        <p:spPr>
          <a:xfrm>
            <a:off x="6498608" y="5676900"/>
            <a:ext cx="740392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88" idx="6"/>
            <a:endCxn id="173" idx="2"/>
          </p:cNvCxnSpPr>
          <p:nvPr/>
        </p:nvCxnSpPr>
        <p:spPr>
          <a:xfrm flipV="1">
            <a:off x="6498608" y="6057900"/>
            <a:ext cx="740392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3" idx="6"/>
          </p:cNvCxnSpPr>
          <p:nvPr/>
        </p:nvCxnSpPr>
        <p:spPr>
          <a:xfrm flipV="1">
            <a:off x="7924800" y="6019800"/>
            <a:ext cx="274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799"/>
          </a:xfrm>
        </p:spPr>
        <p:txBody>
          <a:bodyPr>
            <a:normAutofit/>
          </a:bodyPr>
          <a:lstStyle/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Nöronları genellikle </a:t>
            </a:r>
            <a:r>
              <a:rPr lang="tr-TR" dirty="0" smtClean="0">
                <a:solidFill>
                  <a:srgbClr val="00B050"/>
                </a:solidFill>
                <a:cs typeface="Arial" pitchFamily="34" charset="0"/>
                <a:sym typeface="Symbol"/>
              </a:rPr>
              <a:t>eş gızlı katmanlara</a:t>
            </a:r>
            <a:r>
              <a:rPr lang="tr-TR" dirty="0" smtClean="0">
                <a:cs typeface="Arial" pitchFamily="34" charset="0"/>
                <a:sym typeface="Symbol"/>
              </a:rPr>
              <a:t> yerleştirir</a:t>
            </a:r>
          </a:p>
          <a:p>
            <a:pPr marL="863600" lvl="1" indent="-463550"/>
            <a:r>
              <a:rPr lang="tr-TR" dirty="0" smtClean="0">
                <a:cs typeface="Arial" pitchFamily="34" charset="0"/>
                <a:sym typeface="Symbol"/>
              </a:rPr>
              <a:t>Birçok sınıflı sınıflandırma için, ağı </a:t>
            </a:r>
            <a:r>
              <a:rPr lang="tr-TR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birkaç çıkış nöron </a:t>
            </a:r>
            <a:r>
              <a:rPr lang="tr-TR" dirty="0" smtClean="0">
                <a:cs typeface="Arial" pitchFamily="34" charset="0"/>
                <a:sym typeface="Symbol"/>
              </a:rPr>
              <a:t>içerebilir, bir çıkış nöronun çıktıları belirli bir sınıf belirtiyor</a:t>
            </a:r>
          </a:p>
        </p:txBody>
      </p:sp>
      <p:sp>
        <p:nvSpPr>
          <p:cNvPr id="59" name="Oval 58"/>
          <p:cNvSpPr/>
          <p:nvPr/>
        </p:nvSpPr>
        <p:spPr>
          <a:xfrm>
            <a:off x="914400" y="50292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x</a:t>
            </a:r>
            <a:r>
              <a:rPr lang="tr-TR" sz="16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1</a:t>
            </a:r>
            <a:endParaRPr lang="en-US" sz="16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914400" y="57912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x</a:t>
            </a:r>
            <a:r>
              <a:rPr lang="tr-TR" sz="16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2</a:t>
            </a:r>
            <a:endParaRPr lang="en-US" sz="16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590800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2590800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2590800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7239000" y="48768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s</a:t>
            </a:r>
            <a:r>
              <a:rPr lang="tr-TR" sz="20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1</a:t>
            </a:r>
            <a:endParaRPr lang="en-US" sz="20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67" name="Straight Arrow Connector 66"/>
          <p:cNvCxnSpPr>
            <a:stCxn id="59" idx="6"/>
            <a:endCxn id="64" idx="2"/>
          </p:cNvCxnSpPr>
          <p:nvPr/>
        </p:nvCxnSpPr>
        <p:spPr>
          <a:xfrm>
            <a:off x="1600200" y="5372100"/>
            <a:ext cx="9906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9" idx="6"/>
            <a:endCxn id="63" idx="2"/>
          </p:cNvCxnSpPr>
          <p:nvPr/>
        </p:nvCxnSpPr>
        <p:spPr>
          <a:xfrm>
            <a:off x="1600200" y="53721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6"/>
            <a:endCxn id="62" idx="2"/>
          </p:cNvCxnSpPr>
          <p:nvPr/>
        </p:nvCxnSpPr>
        <p:spPr>
          <a:xfrm flipV="1">
            <a:off x="1600200" y="4914900"/>
            <a:ext cx="990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0" idx="6"/>
            <a:endCxn id="62" idx="2"/>
          </p:cNvCxnSpPr>
          <p:nvPr/>
        </p:nvCxnSpPr>
        <p:spPr>
          <a:xfrm flipV="1">
            <a:off x="1600200" y="4914900"/>
            <a:ext cx="9906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0" idx="6"/>
            <a:endCxn id="63" idx="2"/>
          </p:cNvCxnSpPr>
          <p:nvPr/>
        </p:nvCxnSpPr>
        <p:spPr>
          <a:xfrm flipV="1">
            <a:off x="1600200" y="5676900"/>
            <a:ext cx="990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0" idx="6"/>
            <a:endCxn id="64" idx="2"/>
          </p:cNvCxnSpPr>
          <p:nvPr/>
        </p:nvCxnSpPr>
        <p:spPr>
          <a:xfrm>
            <a:off x="1600200" y="6134100"/>
            <a:ext cx="990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2" idx="6"/>
            <a:endCxn id="66" idx="2"/>
          </p:cNvCxnSpPr>
          <p:nvPr/>
        </p:nvCxnSpPr>
        <p:spPr>
          <a:xfrm>
            <a:off x="3276600" y="4914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3" idx="6"/>
            <a:endCxn id="80" idx="2"/>
          </p:cNvCxnSpPr>
          <p:nvPr/>
        </p:nvCxnSpPr>
        <p:spPr>
          <a:xfrm>
            <a:off x="3276600" y="5676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4" idx="6"/>
            <a:endCxn id="81" idx="2"/>
          </p:cNvCxnSpPr>
          <p:nvPr/>
        </p:nvCxnSpPr>
        <p:spPr>
          <a:xfrm>
            <a:off x="3276600" y="6438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5" idx="6"/>
          </p:cNvCxnSpPr>
          <p:nvPr/>
        </p:nvCxnSpPr>
        <p:spPr>
          <a:xfrm>
            <a:off x="7924800" y="5219700"/>
            <a:ext cx="274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657600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3657600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3657600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4759656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4759656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4759656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5812808" y="4572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812808" y="5334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5812808" y="6096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baseline="30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64" idx="6"/>
            <a:endCxn id="80" idx="2"/>
          </p:cNvCxnSpPr>
          <p:nvPr/>
        </p:nvCxnSpPr>
        <p:spPr>
          <a:xfrm flipV="1">
            <a:off x="3276600" y="5676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4" idx="6"/>
            <a:endCxn id="66" idx="2"/>
          </p:cNvCxnSpPr>
          <p:nvPr/>
        </p:nvCxnSpPr>
        <p:spPr>
          <a:xfrm flipV="1">
            <a:off x="3276600" y="4914900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63" idx="6"/>
            <a:endCxn id="66" idx="2"/>
          </p:cNvCxnSpPr>
          <p:nvPr/>
        </p:nvCxnSpPr>
        <p:spPr>
          <a:xfrm flipV="1">
            <a:off x="3276600" y="4914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3" idx="6"/>
            <a:endCxn id="81" idx="2"/>
          </p:cNvCxnSpPr>
          <p:nvPr/>
        </p:nvCxnSpPr>
        <p:spPr>
          <a:xfrm>
            <a:off x="3276600" y="5676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62" idx="6"/>
            <a:endCxn id="81" idx="2"/>
          </p:cNvCxnSpPr>
          <p:nvPr/>
        </p:nvCxnSpPr>
        <p:spPr>
          <a:xfrm>
            <a:off x="3276600" y="4914900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62" idx="6"/>
            <a:endCxn id="66" idx="2"/>
          </p:cNvCxnSpPr>
          <p:nvPr/>
        </p:nvCxnSpPr>
        <p:spPr>
          <a:xfrm>
            <a:off x="3276600" y="49149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357048" y="4912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4357048" y="5674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4357048" y="6436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357048" y="5674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357048" y="4912056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4357048" y="4912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357048" y="5674056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4357048" y="4912056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4357048" y="4912056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431808" y="4917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5431808" y="5679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431808" y="6441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5431808" y="5679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5431808" y="4917744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V="1">
            <a:off x="5431808" y="4917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5431808" y="5679744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5431808" y="4917744"/>
            <a:ext cx="3810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5431808" y="491774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62" idx="6"/>
            <a:endCxn id="80" idx="2"/>
          </p:cNvCxnSpPr>
          <p:nvPr/>
        </p:nvCxnSpPr>
        <p:spPr>
          <a:xfrm>
            <a:off x="3276600" y="49149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6" idx="6"/>
            <a:endCxn id="83" idx="2"/>
          </p:cNvCxnSpPr>
          <p:nvPr/>
        </p:nvCxnSpPr>
        <p:spPr>
          <a:xfrm>
            <a:off x="4343400" y="4914900"/>
            <a:ext cx="416256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82" idx="6"/>
            <a:endCxn id="87" idx="2"/>
          </p:cNvCxnSpPr>
          <p:nvPr/>
        </p:nvCxnSpPr>
        <p:spPr>
          <a:xfrm>
            <a:off x="5445456" y="4914900"/>
            <a:ext cx="367352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86" idx="6"/>
            <a:endCxn id="65" idx="2"/>
          </p:cNvCxnSpPr>
          <p:nvPr/>
        </p:nvCxnSpPr>
        <p:spPr>
          <a:xfrm>
            <a:off x="6498608" y="4914900"/>
            <a:ext cx="74039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87" idx="6"/>
            <a:endCxn id="65" idx="2"/>
          </p:cNvCxnSpPr>
          <p:nvPr/>
        </p:nvCxnSpPr>
        <p:spPr>
          <a:xfrm flipV="1">
            <a:off x="6498608" y="5219700"/>
            <a:ext cx="740392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88" idx="6"/>
            <a:endCxn id="65" idx="2"/>
          </p:cNvCxnSpPr>
          <p:nvPr/>
        </p:nvCxnSpPr>
        <p:spPr>
          <a:xfrm flipV="1">
            <a:off x="6498608" y="5219700"/>
            <a:ext cx="740392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7239000" y="571500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s</a:t>
            </a:r>
            <a:r>
              <a:rPr lang="tr-TR" sz="2000" baseline="-25000" dirty="0" smtClean="0">
                <a:solidFill>
                  <a:prstClr val="black"/>
                </a:solidFill>
                <a:cs typeface="Arial" pitchFamily="34" charset="0"/>
                <a:sym typeface="Symbol"/>
              </a:rPr>
              <a:t>2</a:t>
            </a:r>
            <a:endParaRPr lang="en-US" sz="20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174" name="Straight Arrow Connector 173"/>
          <p:cNvCxnSpPr>
            <a:stCxn id="86" idx="6"/>
            <a:endCxn id="173" idx="2"/>
          </p:cNvCxnSpPr>
          <p:nvPr/>
        </p:nvCxnSpPr>
        <p:spPr>
          <a:xfrm>
            <a:off x="6498608" y="4914900"/>
            <a:ext cx="740392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87" idx="6"/>
            <a:endCxn id="173" idx="2"/>
          </p:cNvCxnSpPr>
          <p:nvPr/>
        </p:nvCxnSpPr>
        <p:spPr>
          <a:xfrm>
            <a:off x="6498608" y="5676900"/>
            <a:ext cx="740392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88" idx="6"/>
            <a:endCxn id="173" idx="2"/>
          </p:cNvCxnSpPr>
          <p:nvPr/>
        </p:nvCxnSpPr>
        <p:spPr>
          <a:xfrm flipV="1">
            <a:off x="6498608" y="6057900"/>
            <a:ext cx="740392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3" idx="6"/>
          </p:cNvCxnSpPr>
          <p:nvPr/>
        </p:nvCxnSpPr>
        <p:spPr>
          <a:xfrm flipV="1">
            <a:off x="7924800" y="6019800"/>
            <a:ext cx="274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2743200"/>
          </a:xfrm>
        </p:spPr>
        <p:txBody>
          <a:bodyPr>
            <a:normAutofit fontScale="62500" lnSpcReduction="20000"/>
          </a:bodyPr>
          <a:lstStyle/>
          <a:p>
            <a:pPr marL="463550" indent="-463550">
              <a:spcBef>
                <a:spcPts val="1800"/>
              </a:spcBef>
            </a:pPr>
            <a:r>
              <a:rPr lang="tr-TR" sz="5100" dirty="0" smtClean="0">
                <a:cs typeface="Arial" pitchFamily="34" charset="0"/>
                <a:sym typeface="Symbol"/>
              </a:rPr>
              <a:t>YSA simetri sorunu: gızlı elemanların numaralandırma herhangi bir şekilde olabilir</a:t>
            </a:r>
          </a:p>
          <a:p>
            <a:pPr marL="463550" indent="-463550">
              <a:spcBef>
                <a:spcPts val="1800"/>
              </a:spcBef>
            </a:pPr>
            <a:r>
              <a:rPr lang="tr-TR" sz="5100" dirty="0" smtClean="0">
                <a:cs typeface="Arial" pitchFamily="34" charset="0"/>
                <a:sym typeface="Symbol"/>
              </a:rPr>
              <a:t>Farklı numaralandırma sonuca hiç bir şekilde etki edemez; sadece nöronların sayıları değiştiyse, YSA değişmez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5212080" y="4114800"/>
            <a:ext cx="3703320" cy="2514600"/>
            <a:chOff x="5090160" y="4114800"/>
            <a:chExt cx="3703320" cy="2514600"/>
          </a:xfrm>
        </p:grpSpPr>
        <p:sp>
          <p:nvSpPr>
            <p:cNvPr id="5" name="Oval 4"/>
            <p:cNvSpPr/>
            <p:nvPr/>
          </p:nvSpPr>
          <p:spPr>
            <a:xfrm>
              <a:off x="5090160" y="4419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50901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09016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04088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583680" y="41148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583680" y="50292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8333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5" idx="6"/>
              <a:endCxn id="10" idx="2"/>
            </p:cNvCxnSpPr>
            <p:nvPr/>
          </p:nvCxnSpPr>
          <p:spPr>
            <a:xfrm>
              <a:off x="5775960" y="4762500"/>
              <a:ext cx="80772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5" idx="6"/>
              <a:endCxn id="9" idx="2"/>
            </p:cNvCxnSpPr>
            <p:nvPr/>
          </p:nvCxnSpPr>
          <p:spPr>
            <a:xfrm flipV="1">
              <a:off x="5775960" y="4457700"/>
              <a:ext cx="80772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5" idx="6"/>
              <a:endCxn id="8" idx="2"/>
            </p:cNvCxnSpPr>
            <p:nvPr/>
          </p:nvCxnSpPr>
          <p:spPr>
            <a:xfrm>
              <a:off x="5775960" y="4762500"/>
              <a:ext cx="126492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6"/>
              <a:endCxn id="8" idx="2"/>
            </p:cNvCxnSpPr>
            <p:nvPr/>
          </p:nvCxnSpPr>
          <p:spPr>
            <a:xfrm>
              <a:off x="5775960" y="5524500"/>
              <a:ext cx="126492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6"/>
              <a:endCxn id="9" idx="2"/>
            </p:cNvCxnSpPr>
            <p:nvPr/>
          </p:nvCxnSpPr>
          <p:spPr>
            <a:xfrm flipV="1">
              <a:off x="5775960" y="4457700"/>
              <a:ext cx="80772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6" idx="6"/>
              <a:endCxn id="10" idx="2"/>
            </p:cNvCxnSpPr>
            <p:nvPr/>
          </p:nvCxnSpPr>
          <p:spPr>
            <a:xfrm flipV="1">
              <a:off x="5775960" y="5372100"/>
              <a:ext cx="80772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6"/>
              <a:endCxn id="8" idx="2"/>
            </p:cNvCxnSpPr>
            <p:nvPr/>
          </p:nvCxnSpPr>
          <p:spPr>
            <a:xfrm>
              <a:off x="5775960" y="6286500"/>
              <a:ext cx="12649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6"/>
              <a:endCxn id="9" idx="2"/>
            </p:cNvCxnSpPr>
            <p:nvPr/>
          </p:nvCxnSpPr>
          <p:spPr>
            <a:xfrm flipV="1">
              <a:off x="5775960" y="4457700"/>
              <a:ext cx="807720" cy="1828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" idx="6"/>
              <a:endCxn id="10" idx="2"/>
            </p:cNvCxnSpPr>
            <p:nvPr/>
          </p:nvCxnSpPr>
          <p:spPr>
            <a:xfrm flipV="1">
              <a:off x="5775960" y="5372100"/>
              <a:ext cx="807720" cy="914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6"/>
              <a:endCxn id="11" idx="2"/>
            </p:cNvCxnSpPr>
            <p:nvPr/>
          </p:nvCxnSpPr>
          <p:spPr>
            <a:xfrm flipV="1">
              <a:off x="7726680" y="5524500"/>
              <a:ext cx="10668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9" idx="6"/>
              <a:endCxn id="11" idx="2"/>
            </p:cNvCxnSpPr>
            <p:nvPr/>
          </p:nvCxnSpPr>
          <p:spPr>
            <a:xfrm>
              <a:off x="7269480" y="4457700"/>
              <a:ext cx="56388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0" idx="6"/>
              <a:endCxn id="11" idx="2"/>
            </p:cNvCxnSpPr>
            <p:nvPr/>
          </p:nvCxnSpPr>
          <p:spPr>
            <a:xfrm>
              <a:off x="7269480" y="5372100"/>
              <a:ext cx="56388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6"/>
            </p:cNvCxnSpPr>
            <p:nvPr/>
          </p:nvCxnSpPr>
          <p:spPr>
            <a:xfrm>
              <a:off x="8519160" y="5524500"/>
              <a:ext cx="2743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3"/>
          <p:cNvGrpSpPr/>
          <p:nvPr/>
        </p:nvGrpSpPr>
        <p:grpSpPr>
          <a:xfrm>
            <a:off x="304800" y="4419600"/>
            <a:ext cx="3703320" cy="2209800"/>
            <a:chOff x="1066800" y="2667000"/>
            <a:chExt cx="3703320" cy="2209800"/>
          </a:xfrm>
        </p:grpSpPr>
        <p:sp>
          <p:nvSpPr>
            <p:cNvPr id="59" name="Oval 5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7" name="Straight Arrow Connector 66"/>
            <p:cNvCxnSpPr>
              <a:stCxn id="59" idx="6"/>
              <a:endCxn id="6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9" idx="6"/>
              <a:endCxn id="6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60" idx="6"/>
              <a:endCxn id="6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0" idx="6"/>
              <a:endCxn id="6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0" idx="6"/>
              <a:endCxn id="6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1" idx="6"/>
              <a:endCxn id="6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1" idx="6"/>
              <a:endCxn id="6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1" idx="6"/>
              <a:endCxn id="6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62" idx="6"/>
              <a:endCxn id="6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3" idx="6"/>
              <a:endCxn id="6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64" idx="6"/>
              <a:endCxn id="6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65" idx="6"/>
            </p:cNvCxnSpPr>
            <p:nvPr/>
          </p:nvCxnSpPr>
          <p:spPr>
            <a:xfrm>
              <a:off x="4495800" y="3771900"/>
              <a:ext cx="2743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Left-Right Arrow 83"/>
          <p:cNvSpPr/>
          <p:nvPr/>
        </p:nvSpPr>
        <p:spPr>
          <a:xfrm>
            <a:off x="4267200" y="5334000"/>
            <a:ext cx="762000" cy="40843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>
            <a:normAutofit fontScale="62500" lnSpcReduction="20000"/>
          </a:bodyPr>
          <a:lstStyle/>
          <a:p>
            <a:pPr marL="463550" indent="-463550"/>
            <a:r>
              <a:rPr lang="tr-TR" sz="5100" dirty="0" smtClean="0">
                <a:cs typeface="Arial" pitchFamily="34" charset="0"/>
                <a:sym typeface="Symbol"/>
              </a:rPr>
              <a:t>Farklı şekilde numaralandırılmış gızlı nöronlar, ve dolasıyla -matriksleri, eş YSA’nı belirtirler</a:t>
            </a:r>
          </a:p>
        </p:txBody>
      </p:sp>
      <p:grpSp>
        <p:nvGrpSpPr>
          <p:cNvPr id="12" name="Group 53"/>
          <p:cNvGrpSpPr/>
          <p:nvPr/>
        </p:nvGrpSpPr>
        <p:grpSpPr>
          <a:xfrm>
            <a:off x="304800" y="4419600"/>
            <a:ext cx="3703320" cy="2209800"/>
            <a:chOff x="1066800" y="2667000"/>
            <a:chExt cx="3703320" cy="2209800"/>
          </a:xfrm>
        </p:grpSpPr>
        <p:sp>
          <p:nvSpPr>
            <p:cNvPr id="59" name="Oval 5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7" name="Straight Arrow Connector 66"/>
            <p:cNvCxnSpPr>
              <a:stCxn id="59" idx="6"/>
              <a:endCxn id="6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9" idx="6"/>
              <a:endCxn id="6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60" idx="6"/>
              <a:endCxn id="6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0" idx="6"/>
              <a:endCxn id="6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0" idx="6"/>
              <a:endCxn id="6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1" idx="6"/>
              <a:endCxn id="6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1" idx="6"/>
              <a:endCxn id="6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1" idx="6"/>
              <a:endCxn id="6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62" idx="6"/>
              <a:endCxn id="6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3" idx="6"/>
              <a:endCxn id="6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64" idx="6"/>
              <a:endCxn id="6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65" idx="6"/>
            </p:cNvCxnSpPr>
            <p:nvPr/>
          </p:nvCxnSpPr>
          <p:spPr>
            <a:xfrm>
              <a:off x="4495800" y="3771900"/>
              <a:ext cx="2743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Left-Right Arrow 83"/>
          <p:cNvSpPr/>
          <p:nvPr/>
        </p:nvSpPr>
        <p:spPr>
          <a:xfrm>
            <a:off x="4267200" y="5334000"/>
            <a:ext cx="762000" cy="40843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5212080" y="4114800"/>
            <a:ext cx="3703320" cy="2514600"/>
            <a:chOff x="5090160" y="4114800"/>
            <a:chExt cx="3703320" cy="2514600"/>
          </a:xfrm>
        </p:grpSpPr>
        <p:sp>
          <p:nvSpPr>
            <p:cNvPr id="48" name="Oval 47"/>
            <p:cNvSpPr/>
            <p:nvPr/>
          </p:nvSpPr>
          <p:spPr>
            <a:xfrm>
              <a:off x="5090160" y="4419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50901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09016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704088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583680" y="41148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6583680" y="50292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8333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55" name="Straight Arrow Connector 54"/>
            <p:cNvCxnSpPr>
              <a:stCxn id="48" idx="6"/>
              <a:endCxn id="53" idx="2"/>
            </p:cNvCxnSpPr>
            <p:nvPr/>
          </p:nvCxnSpPr>
          <p:spPr>
            <a:xfrm>
              <a:off x="5775960" y="4762500"/>
              <a:ext cx="80772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48" idx="6"/>
              <a:endCxn id="52" idx="2"/>
            </p:cNvCxnSpPr>
            <p:nvPr/>
          </p:nvCxnSpPr>
          <p:spPr>
            <a:xfrm flipV="1">
              <a:off x="5775960" y="4457700"/>
              <a:ext cx="80772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8" idx="6"/>
              <a:endCxn id="51" idx="2"/>
            </p:cNvCxnSpPr>
            <p:nvPr/>
          </p:nvCxnSpPr>
          <p:spPr>
            <a:xfrm>
              <a:off x="5775960" y="4762500"/>
              <a:ext cx="126492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9" idx="6"/>
              <a:endCxn id="51" idx="2"/>
            </p:cNvCxnSpPr>
            <p:nvPr/>
          </p:nvCxnSpPr>
          <p:spPr>
            <a:xfrm>
              <a:off x="5775960" y="5524500"/>
              <a:ext cx="126492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9" idx="6"/>
              <a:endCxn id="52" idx="2"/>
            </p:cNvCxnSpPr>
            <p:nvPr/>
          </p:nvCxnSpPr>
          <p:spPr>
            <a:xfrm flipV="1">
              <a:off x="5775960" y="4457700"/>
              <a:ext cx="80772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49" idx="6"/>
              <a:endCxn id="53" idx="2"/>
            </p:cNvCxnSpPr>
            <p:nvPr/>
          </p:nvCxnSpPr>
          <p:spPr>
            <a:xfrm flipV="1">
              <a:off x="5775960" y="5372100"/>
              <a:ext cx="80772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50" idx="6"/>
              <a:endCxn id="51" idx="2"/>
            </p:cNvCxnSpPr>
            <p:nvPr/>
          </p:nvCxnSpPr>
          <p:spPr>
            <a:xfrm>
              <a:off x="5775960" y="6286500"/>
              <a:ext cx="12649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50" idx="6"/>
              <a:endCxn id="52" idx="2"/>
            </p:cNvCxnSpPr>
            <p:nvPr/>
          </p:nvCxnSpPr>
          <p:spPr>
            <a:xfrm flipV="1">
              <a:off x="5775960" y="4457700"/>
              <a:ext cx="807720" cy="1828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50" idx="6"/>
              <a:endCxn id="53" idx="2"/>
            </p:cNvCxnSpPr>
            <p:nvPr/>
          </p:nvCxnSpPr>
          <p:spPr>
            <a:xfrm flipV="1">
              <a:off x="5775960" y="5372100"/>
              <a:ext cx="807720" cy="914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51" idx="6"/>
              <a:endCxn id="54" idx="2"/>
            </p:cNvCxnSpPr>
            <p:nvPr/>
          </p:nvCxnSpPr>
          <p:spPr>
            <a:xfrm flipV="1">
              <a:off x="7726680" y="5524500"/>
              <a:ext cx="10668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52" idx="6"/>
              <a:endCxn id="54" idx="2"/>
            </p:cNvCxnSpPr>
            <p:nvPr/>
          </p:nvCxnSpPr>
          <p:spPr>
            <a:xfrm>
              <a:off x="7269480" y="4457700"/>
              <a:ext cx="56388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53" idx="6"/>
              <a:endCxn id="54" idx="2"/>
            </p:cNvCxnSpPr>
            <p:nvPr/>
          </p:nvCxnSpPr>
          <p:spPr>
            <a:xfrm>
              <a:off x="7269480" y="5372100"/>
              <a:ext cx="56388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54" idx="6"/>
            </p:cNvCxnSpPr>
            <p:nvPr/>
          </p:nvCxnSpPr>
          <p:spPr>
            <a:xfrm>
              <a:off x="8519160" y="5524500"/>
              <a:ext cx="2743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799"/>
          </a:xfrm>
        </p:spPr>
        <p:txBody>
          <a:bodyPr>
            <a:normAutofit/>
          </a:bodyPr>
          <a:lstStyle/>
          <a:p>
            <a:pPr marL="463550" indent="-463550"/>
            <a:r>
              <a:rPr lang="tr-TR" dirty="0" smtClean="0">
                <a:cs typeface="Arial" pitchFamily="34" charset="0"/>
                <a:sym typeface="Symbol"/>
              </a:rPr>
              <a:t>Bu simetrinin önemli bir sonucu var: </a:t>
            </a:r>
            <a:br>
              <a:rPr lang="tr-TR" dirty="0" smtClean="0">
                <a:cs typeface="Arial" pitchFamily="34" charset="0"/>
                <a:sym typeface="Symbol"/>
              </a:rPr>
            </a:br>
            <a:r>
              <a:rPr lang="tr-TR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Dereceli azaltma metodu simetrik -parametresi</a:t>
            </a:r>
            <a:r>
              <a:rPr lang="tr-TR" dirty="0" smtClean="0">
                <a:cs typeface="Arial" pitchFamily="34" charset="0"/>
                <a:sym typeface="Symbol"/>
              </a:rPr>
              <a:t> </a:t>
            </a:r>
            <a:r>
              <a:rPr lang="tr-TR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noktasından başlatılamaz </a:t>
            </a:r>
          </a:p>
        </p:txBody>
      </p:sp>
      <p:grpSp>
        <p:nvGrpSpPr>
          <p:cNvPr id="12" name="Group 53"/>
          <p:cNvGrpSpPr/>
          <p:nvPr/>
        </p:nvGrpSpPr>
        <p:grpSpPr>
          <a:xfrm>
            <a:off x="304800" y="4572000"/>
            <a:ext cx="3429000" cy="2209800"/>
            <a:chOff x="1066800" y="2667000"/>
            <a:chExt cx="3429000" cy="2209800"/>
          </a:xfrm>
        </p:grpSpPr>
        <p:sp>
          <p:nvSpPr>
            <p:cNvPr id="59" name="Oval 5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7" name="Straight Arrow Connector 66"/>
            <p:cNvCxnSpPr>
              <a:stCxn id="59" idx="6"/>
              <a:endCxn id="6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9" idx="6"/>
              <a:endCxn id="6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60" idx="6"/>
              <a:endCxn id="6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0" idx="6"/>
              <a:endCxn id="6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0" idx="6"/>
              <a:endCxn id="6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1" idx="6"/>
              <a:endCxn id="6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1" idx="6"/>
              <a:endCxn id="6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1" idx="6"/>
              <a:endCxn id="6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62" idx="6"/>
              <a:endCxn id="6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3" idx="6"/>
              <a:endCxn id="6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64" idx="6"/>
              <a:endCxn id="6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Left-Right Arrow 83"/>
          <p:cNvSpPr/>
          <p:nvPr/>
        </p:nvSpPr>
        <p:spPr>
          <a:xfrm>
            <a:off x="4267200" y="5486400"/>
            <a:ext cx="762000" cy="40843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212080" y="4114800"/>
            <a:ext cx="3703320" cy="2514600"/>
            <a:chOff x="5090160" y="4114800"/>
            <a:chExt cx="3703320" cy="2514600"/>
          </a:xfrm>
        </p:grpSpPr>
        <p:sp>
          <p:nvSpPr>
            <p:cNvPr id="46" name="Oval 45"/>
            <p:cNvSpPr/>
            <p:nvPr/>
          </p:nvSpPr>
          <p:spPr>
            <a:xfrm>
              <a:off x="5090160" y="4419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50901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509016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04088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6583680" y="41148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583680" y="50292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8333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53" name="Straight Arrow Connector 52"/>
            <p:cNvCxnSpPr>
              <a:stCxn id="46" idx="6"/>
              <a:endCxn id="51" idx="2"/>
            </p:cNvCxnSpPr>
            <p:nvPr/>
          </p:nvCxnSpPr>
          <p:spPr>
            <a:xfrm>
              <a:off x="5775960" y="4762500"/>
              <a:ext cx="80772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46" idx="6"/>
              <a:endCxn id="50" idx="2"/>
            </p:cNvCxnSpPr>
            <p:nvPr/>
          </p:nvCxnSpPr>
          <p:spPr>
            <a:xfrm flipV="1">
              <a:off x="5775960" y="4457700"/>
              <a:ext cx="80772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6" idx="6"/>
              <a:endCxn id="49" idx="2"/>
            </p:cNvCxnSpPr>
            <p:nvPr/>
          </p:nvCxnSpPr>
          <p:spPr>
            <a:xfrm>
              <a:off x="5775960" y="4762500"/>
              <a:ext cx="126492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47" idx="6"/>
              <a:endCxn id="49" idx="2"/>
            </p:cNvCxnSpPr>
            <p:nvPr/>
          </p:nvCxnSpPr>
          <p:spPr>
            <a:xfrm>
              <a:off x="5775960" y="5524500"/>
              <a:ext cx="126492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7" idx="6"/>
              <a:endCxn id="50" idx="2"/>
            </p:cNvCxnSpPr>
            <p:nvPr/>
          </p:nvCxnSpPr>
          <p:spPr>
            <a:xfrm flipV="1">
              <a:off x="5775960" y="4457700"/>
              <a:ext cx="80772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7" idx="6"/>
              <a:endCxn id="51" idx="2"/>
            </p:cNvCxnSpPr>
            <p:nvPr/>
          </p:nvCxnSpPr>
          <p:spPr>
            <a:xfrm flipV="1">
              <a:off x="5775960" y="5372100"/>
              <a:ext cx="80772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8" idx="6"/>
              <a:endCxn id="49" idx="2"/>
            </p:cNvCxnSpPr>
            <p:nvPr/>
          </p:nvCxnSpPr>
          <p:spPr>
            <a:xfrm>
              <a:off x="5775960" y="6286500"/>
              <a:ext cx="12649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48" idx="6"/>
              <a:endCxn id="50" idx="2"/>
            </p:cNvCxnSpPr>
            <p:nvPr/>
          </p:nvCxnSpPr>
          <p:spPr>
            <a:xfrm flipV="1">
              <a:off x="5775960" y="4457700"/>
              <a:ext cx="807720" cy="1828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48" idx="6"/>
              <a:endCxn id="51" idx="2"/>
            </p:cNvCxnSpPr>
            <p:nvPr/>
          </p:nvCxnSpPr>
          <p:spPr>
            <a:xfrm flipV="1">
              <a:off x="5775960" y="5372100"/>
              <a:ext cx="807720" cy="914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49" idx="6"/>
              <a:endCxn id="52" idx="2"/>
            </p:cNvCxnSpPr>
            <p:nvPr/>
          </p:nvCxnSpPr>
          <p:spPr>
            <a:xfrm flipV="1">
              <a:off x="7726680" y="5524500"/>
              <a:ext cx="10668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50" idx="6"/>
              <a:endCxn id="52" idx="2"/>
            </p:cNvCxnSpPr>
            <p:nvPr/>
          </p:nvCxnSpPr>
          <p:spPr>
            <a:xfrm>
              <a:off x="7269480" y="4457700"/>
              <a:ext cx="56388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51" idx="6"/>
              <a:endCxn id="52" idx="2"/>
            </p:cNvCxnSpPr>
            <p:nvPr/>
          </p:nvCxnSpPr>
          <p:spPr>
            <a:xfrm>
              <a:off x="7269480" y="5372100"/>
              <a:ext cx="56388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52" idx="6"/>
            </p:cNvCxnSpPr>
            <p:nvPr/>
          </p:nvCxnSpPr>
          <p:spPr>
            <a:xfrm>
              <a:off x="8519160" y="5524500"/>
              <a:ext cx="2743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2819399"/>
          </a:xfrm>
        </p:spPr>
        <p:txBody>
          <a:bodyPr>
            <a:noAutofit/>
          </a:bodyPr>
          <a:lstStyle/>
          <a:p>
            <a:pPr marL="463550" indent="-463550"/>
            <a:r>
              <a:rPr lang="tr-TR" dirty="0" smtClean="0">
                <a:cs typeface="Arial" pitchFamily="34" charset="0"/>
                <a:sym typeface="Symbol"/>
              </a:rPr>
              <a:t>Öyle ise, -hataları, simetri nedeniyle, birbirlerine eşit olup dereceli azaltma çalışmaz</a:t>
            </a:r>
          </a:p>
          <a:p>
            <a:pPr marL="463550" indent="-463550"/>
            <a:r>
              <a:rPr lang="tr-TR" dirty="0" smtClean="0">
                <a:cs typeface="Arial" pitchFamily="34" charset="0"/>
                <a:sym typeface="Symbol"/>
              </a:rPr>
              <a:t>Bu nedenle, YSA’nda minimizasyonu </a:t>
            </a:r>
            <a:r>
              <a:rPr lang="tr-TR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sıfıra yakın </a:t>
            </a:r>
            <a:r>
              <a:rPr lang="tr-TR" u="sng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rasgele</a:t>
            </a:r>
            <a:r>
              <a:rPr lang="tr-TR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 bir</a:t>
            </a:r>
            <a:r>
              <a:rPr lang="tr-TR" i="1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</a:t>
            </a:r>
            <a:r>
              <a:rPr lang="tr-TR" dirty="0" smtClean="0">
                <a:solidFill>
                  <a:srgbClr val="FF0000"/>
                </a:solidFill>
                <a:cs typeface="Arial" pitchFamily="34" charset="0"/>
                <a:sym typeface="Symbol"/>
              </a:rPr>
              <a:t>-</a:t>
            </a:r>
            <a:r>
              <a:rPr lang="tr-TR" smtClean="0">
                <a:solidFill>
                  <a:srgbClr val="FF0000"/>
                </a:solidFill>
                <a:cs typeface="Arial" pitchFamily="34" charset="0"/>
                <a:sym typeface="Symbol"/>
              </a:rPr>
              <a:t>noktasından her zaman </a:t>
            </a:r>
            <a:r>
              <a:rPr lang="tr-TR" smtClean="0">
                <a:cs typeface="Arial" pitchFamily="34" charset="0"/>
                <a:sym typeface="Symbol"/>
              </a:rPr>
              <a:t>başlatmak gerekiyor</a:t>
            </a:r>
            <a:endParaRPr lang="tr-TR" dirty="0" smtClean="0">
              <a:cs typeface="Arial" pitchFamily="34" charset="0"/>
              <a:sym typeface="Symbol"/>
            </a:endParaRPr>
          </a:p>
        </p:txBody>
      </p:sp>
      <p:grpSp>
        <p:nvGrpSpPr>
          <p:cNvPr id="4" name="Group 53"/>
          <p:cNvGrpSpPr/>
          <p:nvPr/>
        </p:nvGrpSpPr>
        <p:grpSpPr>
          <a:xfrm>
            <a:off x="304800" y="4572000"/>
            <a:ext cx="3429000" cy="2209800"/>
            <a:chOff x="1066800" y="2667000"/>
            <a:chExt cx="3429000" cy="2209800"/>
          </a:xfrm>
        </p:grpSpPr>
        <p:sp>
          <p:nvSpPr>
            <p:cNvPr id="59" name="Oval 5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7" name="Straight Arrow Connector 66"/>
            <p:cNvCxnSpPr>
              <a:stCxn id="59" idx="6"/>
              <a:endCxn id="6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9" idx="6"/>
              <a:endCxn id="6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60" idx="6"/>
              <a:endCxn id="6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0" idx="6"/>
              <a:endCxn id="6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0" idx="6"/>
              <a:endCxn id="6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1" idx="6"/>
              <a:endCxn id="6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1" idx="6"/>
              <a:endCxn id="6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1" idx="6"/>
              <a:endCxn id="6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62" idx="6"/>
              <a:endCxn id="6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3" idx="6"/>
              <a:endCxn id="6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64" idx="6"/>
              <a:endCxn id="6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Left-Right Arrow 83"/>
          <p:cNvSpPr/>
          <p:nvPr/>
        </p:nvSpPr>
        <p:spPr>
          <a:xfrm>
            <a:off x="4267200" y="5486400"/>
            <a:ext cx="762000" cy="40843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4"/>
          <p:cNvGrpSpPr/>
          <p:nvPr/>
        </p:nvGrpSpPr>
        <p:grpSpPr>
          <a:xfrm>
            <a:off x="5212080" y="4114800"/>
            <a:ext cx="3703320" cy="2514600"/>
            <a:chOff x="5090160" y="4114800"/>
            <a:chExt cx="3703320" cy="2514600"/>
          </a:xfrm>
        </p:grpSpPr>
        <p:sp>
          <p:nvSpPr>
            <p:cNvPr id="46" name="Oval 45"/>
            <p:cNvSpPr/>
            <p:nvPr/>
          </p:nvSpPr>
          <p:spPr>
            <a:xfrm>
              <a:off x="5090160" y="4419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50901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509016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040880" y="5943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6583680" y="41148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583680" y="50292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833360" y="51816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53" name="Straight Arrow Connector 52"/>
            <p:cNvCxnSpPr>
              <a:stCxn id="46" idx="6"/>
              <a:endCxn id="51" idx="2"/>
            </p:cNvCxnSpPr>
            <p:nvPr/>
          </p:nvCxnSpPr>
          <p:spPr>
            <a:xfrm>
              <a:off x="5775960" y="4762500"/>
              <a:ext cx="80772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46" idx="6"/>
              <a:endCxn id="50" idx="2"/>
            </p:cNvCxnSpPr>
            <p:nvPr/>
          </p:nvCxnSpPr>
          <p:spPr>
            <a:xfrm flipV="1">
              <a:off x="5775960" y="4457700"/>
              <a:ext cx="80772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6" idx="6"/>
              <a:endCxn id="49" idx="2"/>
            </p:cNvCxnSpPr>
            <p:nvPr/>
          </p:nvCxnSpPr>
          <p:spPr>
            <a:xfrm>
              <a:off x="5775960" y="4762500"/>
              <a:ext cx="126492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47" idx="6"/>
              <a:endCxn id="49" idx="2"/>
            </p:cNvCxnSpPr>
            <p:nvPr/>
          </p:nvCxnSpPr>
          <p:spPr>
            <a:xfrm>
              <a:off x="5775960" y="5524500"/>
              <a:ext cx="126492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7" idx="6"/>
              <a:endCxn id="50" idx="2"/>
            </p:cNvCxnSpPr>
            <p:nvPr/>
          </p:nvCxnSpPr>
          <p:spPr>
            <a:xfrm flipV="1">
              <a:off x="5775960" y="4457700"/>
              <a:ext cx="80772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7" idx="6"/>
              <a:endCxn id="51" idx="2"/>
            </p:cNvCxnSpPr>
            <p:nvPr/>
          </p:nvCxnSpPr>
          <p:spPr>
            <a:xfrm flipV="1">
              <a:off x="5775960" y="5372100"/>
              <a:ext cx="80772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8" idx="6"/>
              <a:endCxn id="49" idx="2"/>
            </p:cNvCxnSpPr>
            <p:nvPr/>
          </p:nvCxnSpPr>
          <p:spPr>
            <a:xfrm>
              <a:off x="5775960" y="6286500"/>
              <a:ext cx="12649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48" idx="6"/>
              <a:endCxn id="50" idx="2"/>
            </p:cNvCxnSpPr>
            <p:nvPr/>
          </p:nvCxnSpPr>
          <p:spPr>
            <a:xfrm flipV="1">
              <a:off x="5775960" y="4457700"/>
              <a:ext cx="807720" cy="1828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48" idx="6"/>
              <a:endCxn id="51" idx="2"/>
            </p:cNvCxnSpPr>
            <p:nvPr/>
          </p:nvCxnSpPr>
          <p:spPr>
            <a:xfrm flipV="1">
              <a:off x="5775960" y="5372100"/>
              <a:ext cx="807720" cy="914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49" idx="6"/>
              <a:endCxn id="52" idx="2"/>
            </p:cNvCxnSpPr>
            <p:nvPr/>
          </p:nvCxnSpPr>
          <p:spPr>
            <a:xfrm flipV="1">
              <a:off x="7726680" y="5524500"/>
              <a:ext cx="10668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50" idx="6"/>
              <a:endCxn id="52" idx="2"/>
            </p:cNvCxnSpPr>
            <p:nvPr/>
          </p:nvCxnSpPr>
          <p:spPr>
            <a:xfrm>
              <a:off x="7269480" y="4457700"/>
              <a:ext cx="563880" cy="1066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51" idx="6"/>
              <a:endCxn id="52" idx="2"/>
            </p:cNvCxnSpPr>
            <p:nvPr/>
          </p:nvCxnSpPr>
          <p:spPr>
            <a:xfrm>
              <a:off x="7269480" y="5372100"/>
              <a:ext cx="56388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52" idx="6"/>
            </p:cNvCxnSpPr>
            <p:nvPr/>
          </p:nvCxnSpPr>
          <p:spPr>
            <a:xfrm>
              <a:off x="8519160" y="5524500"/>
              <a:ext cx="2743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Come again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elemanı–nöron: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124200" y="2819400"/>
            <a:ext cx="3230880" cy="2849880"/>
            <a:chOff x="2941320" y="2712720"/>
            <a:chExt cx="3230880" cy="2849880"/>
          </a:xfrm>
        </p:grpSpPr>
        <p:cxnSp>
          <p:nvCxnSpPr>
            <p:cNvPr id="6" name="Straight Connector 5"/>
            <p:cNvCxnSpPr>
              <a:stCxn id="23" idx="4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Oval 32"/>
          <p:cNvSpPr/>
          <p:nvPr/>
        </p:nvSpPr>
        <p:spPr>
          <a:xfrm>
            <a:off x="4678680" y="4145280"/>
            <a:ext cx="731520" cy="7315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ysClr val="windowText" lastClr="000000"/>
                </a:solidFill>
                <a:sym typeface="Symbol"/>
              </a:rPr>
              <a:t>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38600" y="3657600"/>
            <a:ext cx="1905000" cy="1981200"/>
          </a:xfrm>
          <a:prstGeom prst="ellipse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elemanı–nöron: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3124200" y="2819400"/>
            <a:ext cx="3230880" cy="2849880"/>
            <a:chOff x="2941320" y="2712720"/>
            <a:chExt cx="3230880" cy="2849880"/>
          </a:xfrm>
        </p:grpSpPr>
        <p:cxnSp>
          <p:nvCxnSpPr>
            <p:cNvPr id="6" name="Straight Connector 5"/>
            <p:cNvCxnSpPr>
              <a:stCxn id="23" idx="4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57200" y="2743200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sz="2400" b="1" u="sng" dirty="0" smtClean="0">
                <a:solidFill>
                  <a:srgbClr val="FF0000"/>
                </a:solidFill>
              </a:rPr>
              <a:t>Girişler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95600" y="3048000"/>
            <a:ext cx="11430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18712416">
            <a:off x="2311098" y="3306360"/>
            <a:ext cx="365760" cy="64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678680" y="4145280"/>
            <a:ext cx="731520" cy="7315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ysClr val="windowText" lastClr="000000"/>
                </a:solidFill>
                <a:sym typeface="Symbol"/>
              </a:rPr>
              <a:t>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elemanı–nöron: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4693920" y="28194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sz="2800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533400" y="3276600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Girişlere göre bir toplama hesaplanır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65320" y="3048000"/>
            <a:ext cx="11430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51938" name="Object 2"/>
          <p:cNvGraphicFramePr>
            <a:graphicFrameLocks noChangeAspect="1"/>
          </p:cNvGraphicFramePr>
          <p:nvPr/>
        </p:nvGraphicFramePr>
        <p:xfrm>
          <a:off x="1143000" y="4267200"/>
          <a:ext cx="1963738" cy="82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939" name="Equation" r:id="rId3" imgW="545760" imgH="228600" progId="Equation.3">
                  <p:embed/>
                </p:oleObj>
              </mc:Choice>
              <mc:Fallback>
                <p:oleObj name="Equation" r:id="rId3" imgW="545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1963738" cy="82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457200" y="2743200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sz="2400" b="1" u="sng" dirty="0" smtClean="0"/>
              <a:t>Girişler</a:t>
            </a:r>
            <a:endParaRPr lang="en-US" sz="2400" b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4648200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elemanı–nöron: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4648200" y="28194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sz="2800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4419600" y="3048000"/>
            <a:ext cx="11430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51938" name="Object 2"/>
          <p:cNvGraphicFramePr>
            <a:graphicFrameLocks noChangeAspect="1"/>
          </p:cNvGraphicFramePr>
          <p:nvPr/>
        </p:nvGraphicFramePr>
        <p:xfrm>
          <a:off x="990600" y="4572000"/>
          <a:ext cx="1963738" cy="82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003" name="Equation" r:id="rId3" imgW="545760" imgH="228600" progId="Equation.3">
                  <p:embed/>
                </p:oleObj>
              </mc:Choice>
              <mc:Fallback>
                <p:oleObj name="Equation" r:id="rId3" imgW="545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0"/>
                        <a:ext cx="1963738" cy="82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457200" y="2743200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sz="2400" b="1" u="sng" dirty="0" smtClean="0"/>
              <a:t>Girişler</a:t>
            </a:r>
            <a:endParaRPr lang="en-US" sz="2400" b="1" u="sng" dirty="0"/>
          </a:p>
        </p:txBody>
      </p:sp>
      <p:sp>
        <p:nvSpPr>
          <p:cNvPr id="19" name="Rectangle 18"/>
          <p:cNvSpPr/>
          <p:nvPr/>
        </p:nvSpPr>
        <p:spPr>
          <a:xfrm>
            <a:off x="457200" y="3429000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ym typeface="Symbol"/>
              </a:rPr>
              <a:t></a:t>
            </a:r>
            <a:r>
              <a:rPr lang="tr-TR" sz="2400" dirty="0" smtClean="0">
                <a:sym typeface="Symbol"/>
              </a:rPr>
              <a:t>-paremetreleri, nöronun </a:t>
            </a:r>
            <a:r>
              <a:rPr lang="tr-TR" sz="2400" dirty="0" smtClean="0"/>
              <a:t>toplamasını </a:t>
            </a:r>
            <a:r>
              <a:rPr lang="tr-TR" sz="2400" dirty="0" smtClean="0">
                <a:sym typeface="Symbol"/>
              </a:rPr>
              <a:t>ayarlıyor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438400" y="5257800"/>
            <a:ext cx="3810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3124200" y="28194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495800" y="1447800"/>
            <a:ext cx="426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Özel olan sabit ek giriş genellikle tanımlanır – “bias” denir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95800" y="2438400"/>
            <a:ext cx="11430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811640" y="2891135"/>
            <a:ext cx="2670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x</a:t>
            </a:r>
            <a:r>
              <a:rPr lang="tr-TR" sz="2400" baseline="-25000" dirty="0" smtClean="0"/>
              <a:t>0</a:t>
            </a:r>
            <a:r>
              <a:rPr lang="tr-TR" sz="2400" dirty="0" smtClean="0"/>
              <a:t> her zaman 1 verir</a:t>
            </a:r>
            <a:endParaRPr lang="en-US" sz="2400" dirty="0"/>
          </a:p>
        </p:txBody>
      </p:sp>
      <p:sp>
        <p:nvSpPr>
          <p:cNvPr id="24" name="Down Arrow 23"/>
          <p:cNvSpPr/>
          <p:nvPr/>
        </p:nvSpPr>
        <p:spPr>
          <a:xfrm rot="3349300">
            <a:off x="5823424" y="2220843"/>
            <a:ext cx="365760" cy="64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3124200" y="28194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495800" y="1447800"/>
            <a:ext cx="464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Özel olan sabit ek giriş genellikle tanımlanır – “bias” denir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95800" y="2438400"/>
            <a:ext cx="11430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8600" y="3352800"/>
            <a:ext cx="281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Buna göre, gerçek toplama bu şekilde oluyor: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304800" y="4589463"/>
          <a:ext cx="274002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915" name="Equation" r:id="rId3" imgW="761760" imgH="228600" progId="Equation.3">
                  <p:embed/>
                </p:oleObj>
              </mc:Choice>
              <mc:Fallback>
                <p:oleObj name="Equation" r:id="rId3" imgW="761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89463"/>
                        <a:ext cx="2740025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Down Arrow 23"/>
          <p:cNvSpPr/>
          <p:nvPr/>
        </p:nvSpPr>
        <p:spPr>
          <a:xfrm rot="3349300">
            <a:off x="5823424" y="2220843"/>
            <a:ext cx="365760" cy="64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1143000" y="5257800"/>
            <a:ext cx="3810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3124200" y="28194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572000" y="182880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Çıktı, toplamına göre atanır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38800" y="3886200"/>
            <a:ext cx="27432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553200" y="4267200"/>
          <a:ext cx="85566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87" name="Equation" r:id="rId3" imgW="304560" imgH="177480" progId="Equation.3">
                  <p:embed/>
                </p:oleObj>
              </mc:Choice>
              <mc:Fallback>
                <p:oleObj name="Equation" r:id="rId3" imgW="3045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267200"/>
                        <a:ext cx="855663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YSA temel elemanı: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4343400" y="28194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152400" y="3124200"/>
            <a:ext cx="373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i="1" dirty="0" smtClean="0"/>
              <a:t>h</a:t>
            </a:r>
            <a:r>
              <a:rPr lang="el-GR" sz="2400" baseline="-25000" dirty="0" smtClean="0"/>
              <a:t>θ</a:t>
            </a:r>
            <a:r>
              <a:rPr lang="tr-TR" sz="2400" dirty="0" smtClean="0"/>
              <a:t> ya “aktivasyon fonksiyonu” denir; biz </a:t>
            </a:r>
            <a:r>
              <a:rPr lang="tr-TR" sz="2400" dirty="0" smtClean="0">
                <a:solidFill>
                  <a:srgbClr val="FF0000"/>
                </a:solidFill>
              </a:rPr>
              <a:t>lojistik fonksiyonunu</a:t>
            </a:r>
            <a:r>
              <a:rPr lang="tr-TR" sz="2400" dirty="0" smtClean="0"/>
              <a:t> kullanacağız 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304800" y="5029201"/>
            <a:ext cx="29718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7772400" y="4267200"/>
          <a:ext cx="85566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2" name="Equation" r:id="rId3" imgW="304560" imgH="177480" progId="Equation.3">
                  <p:embed/>
                </p:oleObj>
              </mc:Choice>
              <mc:Fallback>
                <p:oleObj name="Equation" r:id="rId3" imgW="3045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267200"/>
                        <a:ext cx="855663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5011" name="Object 3"/>
          <p:cNvGraphicFramePr>
            <a:graphicFrameLocks noChangeAspect="1"/>
          </p:cNvGraphicFramePr>
          <p:nvPr/>
        </p:nvGraphicFramePr>
        <p:xfrm>
          <a:off x="533400" y="5334001"/>
          <a:ext cx="246062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3" name="Equation" r:id="rId5" imgW="876240" imgH="342720" progId="Equation.3">
                  <p:embed/>
                </p:oleObj>
              </mc:Choice>
              <mc:Fallback>
                <p:oleObj name="Equation" r:id="rId5" imgW="87624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1"/>
                        <a:ext cx="2460625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Lojistik fonksiyonu </a:t>
            </a:r>
            <a:r>
              <a:rPr lang="tr-TR" dirty="0" smtClean="0"/>
              <a:t>son derste anlatılmış</a:t>
            </a:r>
          </a:p>
          <a:p>
            <a:r>
              <a:rPr lang="tr-TR" dirty="0" smtClean="0"/>
              <a:t>Temel seviyede, </a:t>
            </a:r>
          </a:p>
          <a:p>
            <a:pPr lvl="1"/>
            <a:r>
              <a:rPr lang="tr-TR" dirty="0" smtClean="0"/>
              <a:t>0’dan 1’e kadar sürekli şekilde değişir</a:t>
            </a:r>
          </a:p>
          <a:p>
            <a:pPr lvl="1"/>
            <a:r>
              <a:rPr lang="tr-TR" dirty="0" smtClean="0"/>
              <a:t>Büyük negatif girdiler için sıfıra yakın </a:t>
            </a:r>
          </a:p>
          <a:p>
            <a:pPr lvl="1"/>
            <a:r>
              <a:rPr lang="tr-TR" dirty="0" smtClean="0"/>
              <a:t>Büyük pozitif girdiler için bire yakın</a:t>
            </a:r>
          </a:p>
          <a:p>
            <a:pPr lvl="1"/>
            <a:r>
              <a:rPr lang="tr-TR" dirty="0" smtClean="0"/>
              <a:t>Bir olayın bir faktörlerin lineer kombinasyonuna göre olasılığı belirtmiş düşünülebilir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Ders planı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Yapay Sinir Ağları</a:t>
            </a:r>
            <a:r>
              <a:rPr lang="en-US" dirty="0" smtClean="0"/>
              <a:t> (Artificial Neural Networks)</a:t>
            </a:r>
            <a:endParaRPr lang="tr-TR" dirty="0" smtClean="0"/>
          </a:p>
          <a:p>
            <a:endParaRPr lang="tr-TR" i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pic>
        <p:nvPicPr>
          <p:cNvPr id="17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189684"/>
            <a:ext cx="3671888" cy="2753916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484935" y="2448580"/>
            <a:ext cx="3553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i="1" dirty="0" smtClean="0">
                <a:solidFill>
                  <a:srgbClr val="FF0000"/>
                </a:solidFill>
              </a:rPr>
              <a:t>Lojistik fonksiyonu, g(z)</a:t>
            </a:r>
            <a:endParaRPr lang="en-US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557059" name="Object 3"/>
          <p:cNvGraphicFramePr>
            <a:graphicFrameLocks noChangeAspect="1"/>
          </p:cNvGraphicFramePr>
          <p:nvPr/>
        </p:nvGraphicFramePr>
        <p:xfrm>
          <a:off x="4572000" y="4191000"/>
          <a:ext cx="31765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60" name="Equation" r:id="rId4" imgW="838080" imgH="203040" progId="Equation.3">
                  <p:embed/>
                </p:oleObj>
              </mc:Choice>
              <mc:Fallback>
                <p:oleObj name="Equation" r:id="rId4" imgW="838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91000"/>
                        <a:ext cx="3176588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Lojistik regresyon YSA olarak: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5257800" y="21336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381000" y="2451080"/>
            <a:ext cx="449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 şekilde tanımlanmış tek nöron lojistik regresyonu yapar</a:t>
            </a:r>
          </a:p>
          <a:p>
            <a:pPr>
              <a:buNone/>
            </a:pPr>
            <a:endParaRPr lang="tr-TR" sz="2400" dirty="0" smtClean="0"/>
          </a:p>
          <a:p>
            <a:pPr marL="231775" indent="-231775">
              <a:buFont typeface="Arial" pitchFamily="34" charset="0"/>
              <a:buChar char="•"/>
            </a:pPr>
            <a:r>
              <a:rPr lang="tr-TR" sz="2400" dirty="0" smtClean="0"/>
              <a:t>x özellikleri lineer şekilde toplayıp z değerini hesaplar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tr-TR" sz="2400" dirty="0" smtClean="0"/>
              <a:t>z’ye göre lojistik fonksiyonu hesaplar</a:t>
            </a:r>
          </a:p>
          <a:p>
            <a:pPr marL="231775" indent="-231775"/>
            <a:endParaRPr lang="tr-TR" sz="2400" dirty="0" smtClean="0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7843838" y="3886200"/>
          <a:ext cx="71278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65" name="Equation" r:id="rId3" imgW="253800" imgH="164880" progId="Equation.3">
                  <p:embed/>
                </p:oleObj>
              </mc:Choice>
              <mc:Fallback>
                <p:oleObj name="Equation" r:id="rId3" imgW="2538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3838" y="3886200"/>
                        <a:ext cx="71278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5011" name="Object 3"/>
          <p:cNvGraphicFramePr>
            <a:graphicFrameLocks noChangeAspect="1"/>
          </p:cNvGraphicFramePr>
          <p:nvPr/>
        </p:nvGraphicFramePr>
        <p:xfrm>
          <a:off x="7107238" y="4716463"/>
          <a:ext cx="1960562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66" name="Equation" r:id="rId5" imgW="698400" imgH="330120" progId="Equation.3">
                  <p:embed/>
                </p:oleObj>
              </mc:Choice>
              <mc:Fallback>
                <p:oleObj name="Equation" r:id="rId5" imgW="698400" imgH="330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7238" y="4716463"/>
                        <a:ext cx="1960562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64" name="Object 4"/>
          <p:cNvGraphicFramePr>
            <a:graphicFrameLocks noChangeAspect="1"/>
          </p:cNvGraphicFramePr>
          <p:nvPr/>
        </p:nvGraphicFramePr>
        <p:xfrm>
          <a:off x="6286500" y="5797550"/>
          <a:ext cx="27813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67" name="Equation" r:id="rId7" imgW="990360" imgH="215640" progId="Equation.3">
                  <p:embed/>
                </p:oleObj>
              </mc:Choice>
              <mc:Fallback>
                <p:oleObj name="Equation" r:id="rId7" imgW="990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5797550"/>
                        <a:ext cx="278130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Lojistik regresyon YSA olarak: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5257800" y="21336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381000" y="2451080"/>
            <a:ext cx="449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 şekilde tanımlanmış tek nöron lojistik regresyonu yapar</a:t>
            </a:r>
          </a:p>
          <a:p>
            <a:pPr>
              <a:buNone/>
            </a:pPr>
            <a:endParaRPr lang="tr-TR" sz="2400" dirty="0" smtClean="0"/>
          </a:p>
          <a:p>
            <a:pPr marL="231775" indent="-231775"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FF0000"/>
                </a:solidFill>
              </a:rPr>
              <a:t>x özellikleri lineer şekilde toplayıp z değerini hesaplar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tr-TR" sz="2400" dirty="0" smtClean="0"/>
              <a:t>z’ye göre lojistik fonksiyonu hesaplar</a:t>
            </a:r>
          </a:p>
          <a:p>
            <a:pPr marL="231775" indent="-231775"/>
            <a:endParaRPr lang="tr-TR" sz="2400" dirty="0" smtClean="0"/>
          </a:p>
        </p:txBody>
      </p:sp>
      <p:sp>
        <p:nvSpPr>
          <p:cNvPr id="20" name="Oval 19"/>
          <p:cNvSpPr/>
          <p:nvPr/>
        </p:nvSpPr>
        <p:spPr>
          <a:xfrm>
            <a:off x="5029200" y="2362200"/>
            <a:ext cx="11430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5791200" y="1295400"/>
          <a:ext cx="1963738" cy="82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90" name="Equation" r:id="rId3" imgW="545760" imgH="228600" progId="Equation.3">
                  <p:embed/>
                </p:oleObj>
              </mc:Choice>
              <mc:Fallback>
                <p:oleObj name="Equation" r:id="rId3" imgW="5457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295400"/>
                        <a:ext cx="1963738" cy="82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Lojistik regresyon YSA olarak:</a:t>
            </a:r>
            <a:endParaRPr lang="en-US" dirty="0"/>
          </a:p>
        </p:txBody>
      </p:sp>
      <p:grpSp>
        <p:nvGrpSpPr>
          <p:cNvPr id="3" name="Group 30"/>
          <p:cNvGrpSpPr/>
          <p:nvPr/>
        </p:nvGrpSpPr>
        <p:grpSpPr>
          <a:xfrm>
            <a:off x="5257800" y="2133600"/>
            <a:ext cx="3230880" cy="2849880"/>
            <a:chOff x="2941320" y="2712720"/>
            <a:chExt cx="3230880" cy="2849880"/>
          </a:xfrm>
        </p:grpSpPr>
        <p:sp>
          <p:nvSpPr>
            <p:cNvPr id="5" name="Oval 4"/>
            <p:cNvSpPr/>
            <p:nvPr/>
          </p:nvSpPr>
          <p:spPr>
            <a:xfrm>
              <a:off x="4495800" y="4038600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ysClr val="windowText" lastClr="000000"/>
                  </a:solidFill>
                  <a:sym typeface="Symbol"/>
                </a:rPr>
                <a:t></a:t>
              </a:r>
              <a:endParaRPr lang="en-US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" name="Straight Connector 5"/>
            <p:cNvCxnSpPr>
              <a:stCxn id="23" idx="4"/>
              <a:endCxn id="5" idx="0"/>
            </p:cNvCxnSpPr>
            <p:nvPr/>
          </p:nvCxnSpPr>
          <p:spPr>
            <a:xfrm>
              <a:off x="4861560" y="3352800"/>
              <a:ext cx="0" cy="6858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6"/>
              <a:endCxn id="5" idx="2"/>
            </p:cNvCxnSpPr>
            <p:nvPr/>
          </p:nvCxnSpPr>
          <p:spPr>
            <a:xfrm>
              <a:off x="3581400" y="3611880"/>
              <a:ext cx="914400" cy="79248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4" idx="6"/>
              <a:endCxn id="5" idx="2"/>
            </p:cNvCxnSpPr>
            <p:nvPr/>
          </p:nvCxnSpPr>
          <p:spPr>
            <a:xfrm>
              <a:off x="3581400" y="440436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6"/>
              <a:endCxn id="5" idx="2"/>
            </p:cNvCxnSpPr>
            <p:nvPr/>
          </p:nvCxnSpPr>
          <p:spPr>
            <a:xfrm flipV="1">
              <a:off x="3581400" y="4404360"/>
              <a:ext cx="914400" cy="8382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941320" y="329184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41320" y="40843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1320" y="49225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541520" y="271272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ysClr val="windowText" lastClr="000000"/>
                  </a:solidFill>
                </a:rPr>
                <a:t>x</a:t>
              </a:r>
              <a:r>
                <a:rPr lang="tr-TR" baseline="-25000" dirty="0" smtClean="0">
                  <a:solidFill>
                    <a:sysClr val="windowText" lastClr="000000"/>
                  </a:solidFill>
                </a:rPr>
                <a:t>0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5" name="Straight Connector 24"/>
            <p:cNvCxnSpPr>
              <a:stCxn id="5" idx="6"/>
            </p:cNvCxnSpPr>
            <p:nvPr/>
          </p:nvCxnSpPr>
          <p:spPr>
            <a:xfrm>
              <a:off x="5227320" y="4404360"/>
              <a:ext cx="94488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381000" y="2451080"/>
            <a:ext cx="449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 şekilde tanımlanmış tek nöron lojistik regresyonu yapar</a:t>
            </a:r>
          </a:p>
          <a:p>
            <a:pPr>
              <a:buNone/>
            </a:pPr>
            <a:endParaRPr lang="tr-TR" sz="2400" dirty="0" smtClean="0"/>
          </a:p>
          <a:p>
            <a:pPr marL="231775" indent="-231775">
              <a:buFont typeface="Arial" pitchFamily="34" charset="0"/>
              <a:buChar char="•"/>
            </a:pPr>
            <a:r>
              <a:rPr lang="tr-TR" sz="2400" dirty="0" smtClean="0"/>
              <a:t>x özellikleri lineer şekilde toplayıp z değerini hesaplar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FF0000"/>
                </a:solidFill>
              </a:rPr>
              <a:t>z’ye göre lojistik fonksiyonu hesaplar</a:t>
            </a:r>
          </a:p>
          <a:p>
            <a:pPr marL="231775" indent="-231775"/>
            <a:endParaRPr lang="tr-TR" sz="2400" dirty="0" smtClean="0"/>
          </a:p>
          <a:p>
            <a:r>
              <a:rPr lang="tr-TR" sz="2400" dirty="0" smtClean="0"/>
              <a:t>Lojistik regresyonu, karar vermenin en basit yaklaşımıdır</a:t>
            </a:r>
            <a:endParaRPr lang="en-US" sz="2400" dirty="0"/>
          </a:p>
        </p:txBody>
      </p:sp>
      <p:graphicFrame>
        <p:nvGraphicFramePr>
          <p:cNvPr id="555011" name="Object 3"/>
          <p:cNvGraphicFramePr>
            <a:graphicFrameLocks noChangeAspect="1"/>
          </p:cNvGraphicFramePr>
          <p:nvPr/>
        </p:nvGraphicFramePr>
        <p:xfrm>
          <a:off x="7107238" y="4716463"/>
          <a:ext cx="1960562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37" name="Equation" r:id="rId3" imgW="698400" imgH="330120" progId="Equation.3">
                  <p:embed/>
                </p:oleObj>
              </mc:Choice>
              <mc:Fallback>
                <p:oleObj name="Equation" r:id="rId3" imgW="69840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7238" y="4716463"/>
                        <a:ext cx="1960562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64" name="Object 4"/>
          <p:cNvGraphicFramePr>
            <a:graphicFrameLocks noChangeAspect="1"/>
          </p:cNvGraphicFramePr>
          <p:nvPr/>
        </p:nvGraphicFramePr>
        <p:xfrm>
          <a:off x="6286500" y="5797550"/>
          <a:ext cx="27813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38" name="Equation" r:id="rId5" imgW="990360" imgH="215640" progId="Equation.3">
                  <p:embed/>
                </p:oleObj>
              </mc:Choice>
              <mc:Fallback>
                <p:oleObj name="Equation" r:id="rId5" imgW="990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5797550"/>
                        <a:ext cx="278130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/>
          <p:cNvSpPr/>
          <p:nvPr/>
        </p:nvSpPr>
        <p:spPr>
          <a:xfrm>
            <a:off x="6553200" y="2895600"/>
            <a:ext cx="1295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6553200" y="1371600"/>
          <a:ext cx="22383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39" name="Equation" r:id="rId7" imgW="622080" imgH="177480" progId="Equation.3">
                  <p:embed/>
                </p:oleObj>
              </mc:Choice>
              <mc:Fallback>
                <p:oleObj name="Equation" r:id="rId7" imgW="6220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71600"/>
                        <a:ext cx="223837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Yapay sınır ağlarında, birçok nöron biraz farklı (</a:t>
            </a:r>
            <a:r>
              <a:rPr lang="tr-TR" dirty="0" smtClean="0">
                <a:sym typeface="Symbol"/>
              </a:rPr>
              <a:t>-parametrelerine bağlı) lojistik regresyonunu yapıp sonuçlarını diğer nöronlara analiz etme için sunabiliyor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1676400" y="4191000"/>
            <a:ext cx="5029200" cy="2209800"/>
            <a:chOff x="1295400" y="4191000"/>
            <a:chExt cx="4739640" cy="2209800"/>
          </a:xfrm>
        </p:grpSpPr>
        <p:grpSp>
          <p:nvGrpSpPr>
            <p:cNvPr id="22" name="Group 21"/>
            <p:cNvGrpSpPr/>
            <p:nvPr/>
          </p:nvGrpSpPr>
          <p:grpSpPr>
            <a:xfrm>
              <a:off x="2057400" y="4191000"/>
              <a:ext cx="3977640" cy="2209800"/>
              <a:chOff x="1066800" y="2667000"/>
              <a:chExt cx="3977640" cy="22098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066800" y="2667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066800" y="3429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066800" y="4191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514600" y="2667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2000" b="1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514600" y="3429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514600" y="4191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810000" y="3429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4" name="Straight Arrow Connector 33"/>
              <p:cNvCxnSpPr>
                <a:stCxn id="24" idx="6"/>
                <a:endCxn id="30" idx="2"/>
              </p:cNvCxnSpPr>
              <p:nvPr/>
            </p:nvCxnSpPr>
            <p:spPr>
              <a:xfrm>
                <a:off x="1752600" y="3009900"/>
                <a:ext cx="762000" cy="152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4" idx="6"/>
                <a:endCxn id="29" idx="2"/>
              </p:cNvCxnSpPr>
              <p:nvPr/>
            </p:nvCxnSpPr>
            <p:spPr>
              <a:xfrm>
                <a:off x="1752600" y="3009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24" idx="6"/>
                <a:endCxn id="28" idx="2"/>
              </p:cNvCxnSpPr>
              <p:nvPr/>
            </p:nvCxnSpPr>
            <p:spPr>
              <a:xfrm>
                <a:off x="1752600" y="3009900"/>
                <a:ext cx="76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26" idx="6"/>
                <a:endCxn id="28" idx="2"/>
              </p:cNvCxnSpPr>
              <p:nvPr/>
            </p:nvCxnSpPr>
            <p:spPr>
              <a:xfrm flipV="1">
                <a:off x="1752600" y="3009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6" idx="6"/>
                <a:endCxn id="29" idx="2"/>
              </p:cNvCxnSpPr>
              <p:nvPr/>
            </p:nvCxnSpPr>
            <p:spPr>
              <a:xfrm>
                <a:off x="1752600" y="3771900"/>
                <a:ext cx="76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6" idx="6"/>
                <a:endCxn id="30" idx="2"/>
              </p:cNvCxnSpPr>
              <p:nvPr/>
            </p:nvCxnSpPr>
            <p:spPr>
              <a:xfrm>
                <a:off x="1752600" y="3771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7" idx="6"/>
                <a:endCxn id="28" idx="2"/>
              </p:cNvCxnSpPr>
              <p:nvPr/>
            </p:nvCxnSpPr>
            <p:spPr>
              <a:xfrm flipV="1">
                <a:off x="1752600" y="3009900"/>
                <a:ext cx="762000" cy="152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27" idx="6"/>
                <a:endCxn id="29" idx="2"/>
              </p:cNvCxnSpPr>
              <p:nvPr/>
            </p:nvCxnSpPr>
            <p:spPr>
              <a:xfrm flipV="1">
                <a:off x="1752600" y="3771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27" idx="6"/>
                <a:endCxn id="30" idx="2"/>
              </p:cNvCxnSpPr>
              <p:nvPr/>
            </p:nvCxnSpPr>
            <p:spPr>
              <a:xfrm>
                <a:off x="1752600" y="4533900"/>
                <a:ext cx="76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>
                <a:stCxn id="28" idx="6"/>
                <a:endCxn id="31" idx="2"/>
              </p:cNvCxnSpPr>
              <p:nvPr/>
            </p:nvCxnSpPr>
            <p:spPr>
              <a:xfrm>
                <a:off x="3200400" y="3009900"/>
                <a:ext cx="609600" cy="762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9" idx="6"/>
                <a:endCxn id="31" idx="2"/>
              </p:cNvCxnSpPr>
              <p:nvPr/>
            </p:nvCxnSpPr>
            <p:spPr>
              <a:xfrm>
                <a:off x="3200400" y="37719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30" idx="6"/>
                <a:endCxn id="31" idx="2"/>
              </p:cNvCxnSpPr>
              <p:nvPr/>
            </p:nvCxnSpPr>
            <p:spPr>
              <a:xfrm flipV="1">
                <a:off x="3200400" y="3771900"/>
                <a:ext cx="609600" cy="762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31" idx="6"/>
              </p:cNvCxnSpPr>
              <p:nvPr/>
            </p:nvCxnSpPr>
            <p:spPr>
              <a:xfrm>
                <a:off x="4495800" y="3771900"/>
                <a:ext cx="54864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>
              <a:off x="1295400" y="4523096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1295400" y="5285096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295400" y="6047096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ym typeface="Symbol"/>
              </a:rPr>
              <a:t>Bu şekilde çok zor karar verme sorunları çözülebilir</a:t>
            </a:r>
            <a:endParaRPr lang="en-US" dirty="0"/>
          </a:p>
        </p:txBody>
      </p:sp>
      <p:grpSp>
        <p:nvGrpSpPr>
          <p:cNvPr id="3" name="Group 49"/>
          <p:cNvGrpSpPr/>
          <p:nvPr/>
        </p:nvGrpSpPr>
        <p:grpSpPr>
          <a:xfrm>
            <a:off x="1676400" y="4191000"/>
            <a:ext cx="5029200" cy="2209800"/>
            <a:chOff x="1295400" y="4191000"/>
            <a:chExt cx="4739640" cy="2209800"/>
          </a:xfrm>
        </p:grpSpPr>
        <p:grpSp>
          <p:nvGrpSpPr>
            <p:cNvPr id="4" name="Group 21"/>
            <p:cNvGrpSpPr/>
            <p:nvPr/>
          </p:nvGrpSpPr>
          <p:grpSpPr>
            <a:xfrm>
              <a:off x="2057400" y="4191000"/>
              <a:ext cx="3977640" cy="2209800"/>
              <a:chOff x="1066800" y="2667000"/>
              <a:chExt cx="3977640" cy="22098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066800" y="2667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066800" y="3429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066800" y="4191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514600" y="2667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2000" b="1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514600" y="3429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514600" y="4191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810000" y="3429000"/>
                <a:ext cx="6858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aseline="300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4" name="Straight Arrow Connector 33"/>
              <p:cNvCxnSpPr>
                <a:stCxn id="24" idx="6"/>
                <a:endCxn id="30" idx="2"/>
              </p:cNvCxnSpPr>
              <p:nvPr/>
            </p:nvCxnSpPr>
            <p:spPr>
              <a:xfrm>
                <a:off x="1752600" y="3009900"/>
                <a:ext cx="762000" cy="152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4" idx="6"/>
                <a:endCxn id="29" idx="2"/>
              </p:cNvCxnSpPr>
              <p:nvPr/>
            </p:nvCxnSpPr>
            <p:spPr>
              <a:xfrm>
                <a:off x="1752600" y="3009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24" idx="6"/>
                <a:endCxn id="28" idx="2"/>
              </p:cNvCxnSpPr>
              <p:nvPr/>
            </p:nvCxnSpPr>
            <p:spPr>
              <a:xfrm>
                <a:off x="1752600" y="3009900"/>
                <a:ext cx="76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26" idx="6"/>
                <a:endCxn id="28" idx="2"/>
              </p:cNvCxnSpPr>
              <p:nvPr/>
            </p:nvCxnSpPr>
            <p:spPr>
              <a:xfrm flipV="1">
                <a:off x="1752600" y="3009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6" idx="6"/>
                <a:endCxn id="29" idx="2"/>
              </p:cNvCxnSpPr>
              <p:nvPr/>
            </p:nvCxnSpPr>
            <p:spPr>
              <a:xfrm>
                <a:off x="1752600" y="3771900"/>
                <a:ext cx="76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6" idx="6"/>
                <a:endCxn id="30" idx="2"/>
              </p:cNvCxnSpPr>
              <p:nvPr/>
            </p:nvCxnSpPr>
            <p:spPr>
              <a:xfrm>
                <a:off x="1752600" y="3771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7" idx="6"/>
                <a:endCxn id="28" idx="2"/>
              </p:cNvCxnSpPr>
              <p:nvPr/>
            </p:nvCxnSpPr>
            <p:spPr>
              <a:xfrm flipV="1">
                <a:off x="1752600" y="3009900"/>
                <a:ext cx="762000" cy="152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27" idx="6"/>
                <a:endCxn id="29" idx="2"/>
              </p:cNvCxnSpPr>
              <p:nvPr/>
            </p:nvCxnSpPr>
            <p:spPr>
              <a:xfrm flipV="1">
                <a:off x="1752600" y="3771900"/>
                <a:ext cx="762000" cy="76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27" idx="6"/>
                <a:endCxn id="30" idx="2"/>
              </p:cNvCxnSpPr>
              <p:nvPr/>
            </p:nvCxnSpPr>
            <p:spPr>
              <a:xfrm>
                <a:off x="1752600" y="4533900"/>
                <a:ext cx="76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>
                <a:stCxn id="28" idx="6"/>
                <a:endCxn id="31" idx="2"/>
              </p:cNvCxnSpPr>
              <p:nvPr/>
            </p:nvCxnSpPr>
            <p:spPr>
              <a:xfrm>
                <a:off x="3200400" y="3009900"/>
                <a:ext cx="609600" cy="762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9" idx="6"/>
                <a:endCxn id="31" idx="2"/>
              </p:cNvCxnSpPr>
              <p:nvPr/>
            </p:nvCxnSpPr>
            <p:spPr>
              <a:xfrm>
                <a:off x="3200400" y="37719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30" idx="6"/>
                <a:endCxn id="31" idx="2"/>
              </p:cNvCxnSpPr>
              <p:nvPr/>
            </p:nvCxnSpPr>
            <p:spPr>
              <a:xfrm flipV="1">
                <a:off x="3200400" y="3771900"/>
                <a:ext cx="609600" cy="762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31" idx="6"/>
              </p:cNvCxnSpPr>
              <p:nvPr/>
            </p:nvCxnSpPr>
            <p:spPr>
              <a:xfrm>
                <a:off x="4495800" y="3771900"/>
                <a:ext cx="54864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>
              <a:off x="1295400" y="4523096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1295400" y="5285096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295400" y="6047096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YSA temel elemanları–nöronlar:</a:t>
            </a:r>
          </a:p>
          <a:p>
            <a:r>
              <a:rPr lang="tr-TR" dirty="0" smtClean="0"/>
              <a:t>Girdiler lineer şekilde toplanır</a:t>
            </a:r>
          </a:p>
          <a:p>
            <a:pPr lvl="1"/>
            <a:r>
              <a:rPr lang="tr-TR" dirty="0" smtClean="0"/>
              <a:t>Toplama, bir </a:t>
            </a:r>
            <a:r>
              <a:rPr lang="tr-TR" i="1" dirty="0" smtClean="0">
                <a:sym typeface="Symbol"/>
              </a:rPr>
              <a:t></a:t>
            </a:r>
            <a:r>
              <a:rPr lang="tr-TR" dirty="0" smtClean="0">
                <a:sym typeface="Symbol"/>
              </a:rPr>
              <a:t>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“ağırlık” </a:t>
            </a:r>
            <a:r>
              <a:rPr lang="tr-TR" dirty="0" smtClean="0">
                <a:sym typeface="Symbol"/>
              </a:rPr>
              <a:t>paremetreleri tarafından ayarlanır</a:t>
            </a:r>
            <a:endParaRPr lang="tr-TR" dirty="0" smtClean="0"/>
          </a:p>
          <a:p>
            <a:r>
              <a:rPr lang="tr-TR" dirty="0" smtClean="0"/>
              <a:t>Toplamı aktivasyon fonksiyonuyla değişip sonuç olarak çıktısını belirtiyor</a:t>
            </a:r>
          </a:p>
          <a:p>
            <a:r>
              <a:rPr lang="tr-TR" dirty="0" smtClean="0">
                <a:sym typeface="Symbol"/>
              </a:rPr>
              <a:t>Bu şekilde nöron bir lojistik </a:t>
            </a:r>
            <a:br>
              <a:rPr lang="tr-TR" dirty="0" smtClean="0">
                <a:sym typeface="Symbol"/>
              </a:rPr>
            </a:br>
            <a:r>
              <a:rPr lang="tr-TR" dirty="0" smtClean="0">
                <a:sym typeface="Symbol"/>
              </a:rPr>
              <a:t>regresyonu hesaplanır</a:t>
            </a:r>
            <a:endParaRPr lang="tr-TR" dirty="0" smtClean="0"/>
          </a:p>
        </p:txBody>
      </p:sp>
      <p:grpSp>
        <p:nvGrpSpPr>
          <p:cNvPr id="4" name="Group 19"/>
          <p:cNvGrpSpPr/>
          <p:nvPr/>
        </p:nvGrpSpPr>
        <p:grpSpPr>
          <a:xfrm>
            <a:off x="6096000" y="4729176"/>
            <a:ext cx="2917208" cy="2011680"/>
            <a:chOff x="3192440" y="2887640"/>
            <a:chExt cx="3763368" cy="2781640"/>
          </a:xfrm>
        </p:grpSpPr>
        <p:grpSp>
          <p:nvGrpSpPr>
            <p:cNvPr id="5" name="Group 30"/>
            <p:cNvGrpSpPr/>
            <p:nvPr/>
          </p:nvGrpSpPr>
          <p:grpSpPr>
            <a:xfrm>
              <a:off x="3192440" y="2887640"/>
              <a:ext cx="2857840" cy="2781640"/>
              <a:chOff x="3009560" y="2780960"/>
              <a:chExt cx="2857840" cy="278164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495800" y="4038600"/>
                <a:ext cx="731520" cy="7315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4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8" name="Straight Connector 7"/>
              <p:cNvCxnSpPr>
                <a:stCxn id="15" idx="4"/>
                <a:endCxn id="7" idx="0"/>
              </p:cNvCxnSpPr>
              <p:nvPr/>
            </p:nvCxnSpPr>
            <p:spPr>
              <a:xfrm>
                <a:off x="4861560" y="3421040"/>
                <a:ext cx="0" cy="61756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stCxn id="12" idx="6"/>
                <a:endCxn id="7" idx="2"/>
              </p:cNvCxnSpPr>
              <p:nvPr/>
            </p:nvCxnSpPr>
            <p:spPr>
              <a:xfrm>
                <a:off x="3649640" y="3611880"/>
                <a:ext cx="846160" cy="79248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stCxn id="13" idx="6"/>
                <a:endCxn id="7" idx="2"/>
              </p:cNvCxnSpPr>
              <p:nvPr/>
            </p:nvCxnSpPr>
            <p:spPr>
              <a:xfrm>
                <a:off x="3649640" y="4404360"/>
                <a:ext cx="84616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14" idx="6"/>
                <a:endCxn id="7" idx="2"/>
              </p:cNvCxnSpPr>
              <p:nvPr/>
            </p:nvCxnSpPr>
            <p:spPr>
              <a:xfrm flipV="1">
                <a:off x="3649640" y="4404360"/>
                <a:ext cx="846160" cy="83820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3009560" y="329184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1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009560" y="408432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2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009560" y="492252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3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4541520" y="278096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0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6" name="Straight Connector 15"/>
              <p:cNvCxnSpPr>
                <a:stCxn id="7" idx="6"/>
              </p:cNvCxnSpPr>
              <p:nvPr/>
            </p:nvCxnSpPr>
            <p:spPr>
              <a:xfrm>
                <a:off x="5227320" y="4404360"/>
                <a:ext cx="64008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6100145" y="4294496"/>
            <a:ext cx="855663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8083" name="Equation" r:id="rId3" imgW="304560" imgH="177480" progId="Equation.3">
                    <p:embed/>
                  </p:oleObj>
                </mc:Choice>
                <mc:Fallback>
                  <p:oleObj name="Equation" r:id="rId3" imgW="304560" imgH="177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0145" y="4294496"/>
                          <a:ext cx="855663" cy="496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Yapay Sinir Ağları:</a:t>
            </a:r>
          </a:p>
          <a:p>
            <a:r>
              <a:rPr lang="tr-TR" dirty="0" smtClean="0"/>
              <a:t>Nöronlar, genellikle </a:t>
            </a:r>
            <a:r>
              <a:rPr lang="tr-TR" dirty="0" smtClean="0">
                <a:solidFill>
                  <a:srgbClr val="FF0000"/>
                </a:solidFill>
              </a:rPr>
              <a:t>büyük bağlantı ağı içinde </a:t>
            </a:r>
            <a:r>
              <a:rPr lang="tr-TR" dirty="0" smtClean="0"/>
              <a:t>çalışırlar, yan yanında analiz ederek sonuçlarını sürekli diğer nöronlara sunar</a:t>
            </a:r>
          </a:p>
          <a:p>
            <a:r>
              <a:rPr lang="tr-TR" dirty="0" smtClean="0"/>
              <a:t>Böyle sistemler, birçok karmaşık sorunların çözülmesi ve ilişkilerin modellenmesine </a:t>
            </a:r>
            <a:br>
              <a:rPr lang="tr-TR" dirty="0" smtClean="0"/>
            </a:br>
            <a:r>
              <a:rPr lang="tr-TR" dirty="0" smtClean="0"/>
              <a:t>yol açar</a:t>
            </a:r>
          </a:p>
        </p:txBody>
      </p:sp>
      <p:grpSp>
        <p:nvGrpSpPr>
          <p:cNvPr id="4" name="Group 19"/>
          <p:cNvGrpSpPr/>
          <p:nvPr/>
        </p:nvGrpSpPr>
        <p:grpSpPr>
          <a:xfrm>
            <a:off x="6096000" y="4729176"/>
            <a:ext cx="2917208" cy="2011680"/>
            <a:chOff x="3192440" y="2887640"/>
            <a:chExt cx="3763368" cy="2781640"/>
          </a:xfrm>
        </p:grpSpPr>
        <p:grpSp>
          <p:nvGrpSpPr>
            <p:cNvPr id="5" name="Group 30"/>
            <p:cNvGrpSpPr/>
            <p:nvPr/>
          </p:nvGrpSpPr>
          <p:grpSpPr>
            <a:xfrm>
              <a:off x="3192440" y="2887640"/>
              <a:ext cx="2857840" cy="2781640"/>
              <a:chOff x="3009560" y="2780960"/>
              <a:chExt cx="2857840" cy="278164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495800" y="4038600"/>
                <a:ext cx="731520" cy="7315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2400" b="1" dirty="0" smtClean="0">
                    <a:solidFill>
                      <a:sysClr val="windowText" lastClr="000000"/>
                    </a:solidFill>
                    <a:sym typeface="Symbol"/>
                  </a:rPr>
                  <a:t></a:t>
                </a:r>
                <a:endParaRPr lang="en-US" sz="16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8" name="Straight Connector 7"/>
              <p:cNvCxnSpPr>
                <a:stCxn id="15" idx="4"/>
                <a:endCxn id="7" idx="0"/>
              </p:cNvCxnSpPr>
              <p:nvPr/>
            </p:nvCxnSpPr>
            <p:spPr>
              <a:xfrm>
                <a:off x="4861560" y="3421040"/>
                <a:ext cx="0" cy="61756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stCxn id="12" idx="6"/>
                <a:endCxn id="7" idx="2"/>
              </p:cNvCxnSpPr>
              <p:nvPr/>
            </p:nvCxnSpPr>
            <p:spPr>
              <a:xfrm>
                <a:off x="3649640" y="3611880"/>
                <a:ext cx="846160" cy="79248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stCxn id="13" idx="6"/>
                <a:endCxn id="7" idx="2"/>
              </p:cNvCxnSpPr>
              <p:nvPr/>
            </p:nvCxnSpPr>
            <p:spPr>
              <a:xfrm>
                <a:off x="3649640" y="4404360"/>
                <a:ext cx="84616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14" idx="6"/>
                <a:endCxn id="7" idx="2"/>
              </p:cNvCxnSpPr>
              <p:nvPr/>
            </p:nvCxnSpPr>
            <p:spPr>
              <a:xfrm flipV="1">
                <a:off x="3649640" y="4404360"/>
                <a:ext cx="846160" cy="83820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3009560" y="329184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1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009560" y="408432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2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009560" y="492252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3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4541520" y="2780960"/>
                <a:ext cx="640080" cy="6400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</a:rPr>
                  <a:t>0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6" name="Straight Connector 15"/>
              <p:cNvCxnSpPr>
                <a:stCxn id="7" idx="6"/>
              </p:cNvCxnSpPr>
              <p:nvPr/>
            </p:nvCxnSpPr>
            <p:spPr>
              <a:xfrm>
                <a:off x="5227320" y="4404360"/>
                <a:ext cx="64008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6100145" y="4294496"/>
            <a:ext cx="855663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0131" name="Equation" r:id="rId3" imgW="304560" imgH="177480" progId="Equation.3">
                    <p:embed/>
                  </p:oleObj>
                </mc:Choice>
                <mc:Fallback>
                  <p:oleObj name="Equation" r:id="rId3" imgW="304560" imgH="177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0145" y="4294496"/>
                          <a:ext cx="855663" cy="496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2209800" y="3200400"/>
            <a:ext cx="5257800" cy="2209800"/>
            <a:chOff x="1066800" y="2667000"/>
            <a:chExt cx="525780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/>
          </p:nvGraphicFramePr>
          <p:xfrm>
            <a:off x="5088390" y="3429000"/>
            <a:ext cx="1236210" cy="69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1156" name="Equation" r:id="rId3" imgW="304560" imgH="177480" progId="Equation.3">
                    <p:embed/>
                  </p:oleObj>
                </mc:Choice>
                <mc:Fallback>
                  <p:oleObj name="Equation" r:id="rId3" imgW="30456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390" y="3429000"/>
                          <a:ext cx="1236210" cy="69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5486400" y="2286000"/>
            <a:ext cx="1996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Bir basit YSA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3581400" y="2362200"/>
            <a:ext cx="5286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sz="2400" dirty="0" smtClean="0"/>
              <a:t>YSA’nda birkaç </a:t>
            </a:r>
            <a:r>
              <a:rPr lang="tr-TR" sz="2400" dirty="0" smtClean="0">
                <a:solidFill>
                  <a:srgbClr val="FF0000"/>
                </a:solidFill>
              </a:rPr>
              <a:t>katman (layer)</a:t>
            </a:r>
            <a:r>
              <a:rPr lang="tr-TR" sz="2400" dirty="0" smtClean="0"/>
              <a:t> olmaktadır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29000" y="6172200"/>
            <a:ext cx="2678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katmanlar == 3 tane</a:t>
            </a: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09800" y="5791200"/>
            <a:ext cx="358140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Yapay Sinir Ağları </a:t>
            </a:r>
            <a:r>
              <a:rPr lang="tr-TR" dirty="0" smtClean="0">
                <a:solidFill>
                  <a:srgbClr val="FF0000"/>
                </a:solidFill>
              </a:rPr>
              <a:t>lineer olmayan ilişkiler modelleme </a:t>
            </a:r>
            <a:r>
              <a:rPr lang="tr-TR" dirty="0" smtClean="0"/>
              <a:t>metodudur</a:t>
            </a:r>
          </a:p>
          <a:p>
            <a:pPr lvl="1"/>
            <a:r>
              <a:rPr lang="tr-TR" dirty="0" smtClean="0"/>
              <a:t>Önce görülen metodlar lineer metodlardı</a:t>
            </a:r>
          </a:p>
          <a:p>
            <a:pPr lvl="1"/>
            <a:r>
              <a:rPr lang="tr-TR" dirty="0" smtClean="0"/>
              <a:t>Lineer olmayan ilişkiler</a:t>
            </a:r>
            <a:r>
              <a:rPr lang="en-US" dirty="0" smtClean="0"/>
              <a:t> </a:t>
            </a:r>
            <a:r>
              <a:rPr lang="tr-TR" dirty="0" smtClean="0"/>
              <a:t>için (lineer olmayan) bileşik özellikler kullanılabilirdi, ama...</a:t>
            </a:r>
          </a:p>
          <a:p>
            <a:pPr lvl="1"/>
            <a:r>
              <a:rPr lang="tr-TR" dirty="0" smtClean="0"/>
              <a:t>ilişkilerin şekilleri önceden bilmek/tahmin etmek gerekiyordu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2057400" y="2667000"/>
            <a:ext cx="1066800" cy="3276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429000" y="2895600"/>
            <a:ext cx="10668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800600" y="3200400"/>
            <a:ext cx="1066800" cy="2209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90600" y="5791200"/>
            <a:ext cx="1422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1. katman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3429000" y="5943600"/>
            <a:ext cx="1422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2. katman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4876800" y="5486400"/>
            <a:ext cx="1422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3. katman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3200400" y="19050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En soldaki katman modelin girişleri içermeli–bu katmana </a:t>
            </a:r>
            <a:r>
              <a:rPr lang="tr-TR" sz="2400" dirty="0" smtClean="0">
                <a:solidFill>
                  <a:srgbClr val="FF0000"/>
                </a:solidFill>
              </a:rPr>
              <a:t>“giriş katmanı” </a:t>
            </a:r>
            <a:r>
              <a:rPr lang="tr-TR" sz="2400" dirty="0" smtClean="0"/>
              <a:t>denir</a:t>
            </a:r>
          </a:p>
        </p:txBody>
      </p:sp>
      <p:sp>
        <p:nvSpPr>
          <p:cNvPr id="29" name="Oval 28"/>
          <p:cNvSpPr/>
          <p:nvPr/>
        </p:nvSpPr>
        <p:spPr>
          <a:xfrm>
            <a:off x="2057400" y="2667000"/>
            <a:ext cx="1066800" cy="3276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66800" y="6019800"/>
            <a:ext cx="1822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Giriş katmanı</a:t>
            </a:r>
            <a:endParaRPr lang="en-US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609600" y="18288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Bunlar, modelin durumunu bir şelilde belirtir; bu şekilde solda modelin özellikleri olmaktadır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33400" y="3352800"/>
            <a:ext cx="1601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Hava sıcaklığı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" y="4034135"/>
            <a:ext cx="175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Reklam miktarı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3400" y="4796135"/>
            <a:ext cx="1289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Ürün fiyatı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 rot="1824161">
            <a:off x="2840028" y="2781421"/>
            <a:ext cx="274320" cy="457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533400" y="3352800"/>
            <a:ext cx="1601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Hava sıcaklığı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" y="4034135"/>
            <a:ext cx="175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Reklam miktarı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3400" y="4796135"/>
            <a:ext cx="1289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Ürün fiyatı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9" name="Down Arrow 38"/>
          <p:cNvSpPr/>
          <p:nvPr/>
        </p:nvSpPr>
        <p:spPr>
          <a:xfrm rot="1824161">
            <a:off x="2840028" y="2781421"/>
            <a:ext cx="274320" cy="457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85800" y="3733800"/>
            <a:ext cx="146304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85800" y="4419600"/>
            <a:ext cx="146304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70560" y="5181600"/>
            <a:ext cx="1463040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09600" y="18288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Bunlar, modelin durumunu bir şelilde belirtir; bu şekilde solda modelin özellikleri olmaktadır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2895600" y="17526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En sağdaki katman modelin çıkışını içerir–bu katmana </a:t>
            </a:r>
            <a:r>
              <a:rPr lang="tr-TR" sz="2400" dirty="0" smtClean="0">
                <a:solidFill>
                  <a:srgbClr val="FF0000"/>
                </a:solidFill>
              </a:rPr>
              <a:t>“çıkış katmanı” </a:t>
            </a:r>
            <a:r>
              <a:rPr lang="tr-TR" sz="2400" dirty="0" smtClean="0"/>
              <a:t>denir</a:t>
            </a:r>
          </a:p>
        </p:txBody>
      </p:sp>
      <p:sp>
        <p:nvSpPr>
          <p:cNvPr id="41" name="Oval 40"/>
          <p:cNvSpPr/>
          <p:nvPr/>
        </p:nvSpPr>
        <p:spPr>
          <a:xfrm>
            <a:off x="4800600" y="3505200"/>
            <a:ext cx="1143000" cy="15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181600" y="5410200"/>
            <a:ext cx="1824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Çıkış katmanı</a:t>
            </a:r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5105400" y="5257800"/>
            <a:ext cx="2489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Satın alınması olasılığı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800600" y="3505200"/>
            <a:ext cx="1122528" cy="15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667000" y="2357735"/>
            <a:ext cx="571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Bu, modellenecek her hangi değerler verir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33400" y="3352800"/>
            <a:ext cx="1601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Hava sıcaklığı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3400" y="4034135"/>
            <a:ext cx="175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Reklam miktarı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3400" y="4796135"/>
            <a:ext cx="1289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Ürün fiyatı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5" name="Down Arrow 44"/>
          <p:cNvSpPr/>
          <p:nvPr/>
        </p:nvSpPr>
        <p:spPr>
          <a:xfrm rot="1824161">
            <a:off x="5648652" y="2933821"/>
            <a:ext cx="274320" cy="457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Oval 40"/>
          <p:cNvSpPr/>
          <p:nvPr/>
        </p:nvSpPr>
        <p:spPr>
          <a:xfrm>
            <a:off x="3276600" y="2895600"/>
            <a:ext cx="1447800" cy="281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124200" y="5943600"/>
            <a:ext cx="2112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Gizli katmanlar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4572000" y="19812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Arasındaki katmanlara </a:t>
            </a:r>
            <a:br>
              <a:rPr lang="tr-TR" sz="2400" dirty="0" smtClean="0"/>
            </a:br>
            <a:r>
              <a:rPr lang="tr-TR" sz="2400" dirty="0" smtClean="0">
                <a:solidFill>
                  <a:srgbClr val="FF0000"/>
                </a:solidFill>
              </a:rPr>
              <a:t>“gizli katmanlar” </a:t>
            </a:r>
            <a:r>
              <a:rPr lang="tr-TR" sz="2400" dirty="0" smtClean="0"/>
              <a:t>denir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2209800" y="3200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Oval 40"/>
          <p:cNvSpPr/>
          <p:nvPr/>
        </p:nvSpPr>
        <p:spPr>
          <a:xfrm>
            <a:off x="3276600" y="2895600"/>
            <a:ext cx="1447800" cy="281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04800" y="3352800"/>
            <a:ext cx="1601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Hava sıcaklığı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04800" y="4034135"/>
            <a:ext cx="175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Reklam miktarı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04800" y="4796135"/>
            <a:ext cx="1289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Ürün fiyatı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248400" y="3505200"/>
            <a:ext cx="2489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Satın alınması olasılığı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819400" y="2205335"/>
            <a:ext cx="601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Bunlar, arasındaki bütün hesaplama yapmalı</a:t>
            </a:r>
          </a:p>
        </p:txBody>
      </p:sp>
      <p:sp>
        <p:nvSpPr>
          <p:cNvPr id="33" name="Down Arrow 32"/>
          <p:cNvSpPr/>
          <p:nvPr/>
        </p:nvSpPr>
        <p:spPr>
          <a:xfrm rot="2666357">
            <a:off x="4658052" y="2705221"/>
            <a:ext cx="274320" cy="457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YSA’nda geri bakan bağlantılar hiç yoksa, öyle YSA’na </a:t>
            </a:r>
            <a:r>
              <a:rPr lang="tr-TR" dirty="0" smtClean="0">
                <a:solidFill>
                  <a:srgbClr val="FF0000"/>
                </a:solidFill>
              </a:rPr>
              <a:t>“ileri beslemeli”</a:t>
            </a:r>
            <a:r>
              <a:rPr lang="tr-TR" dirty="0" smtClean="0"/>
              <a:t> denir</a:t>
            </a:r>
          </a:p>
          <a:p>
            <a:r>
              <a:rPr lang="tr-TR" dirty="0" smtClean="0"/>
              <a:t>Aksi halde, YSA’na </a:t>
            </a:r>
            <a:r>
              <a:rPr lang="tr-TR" dirty="0" smtClean="0">
                <a:solidFill>
                  <a:srgbClr val="FF0000"/>
                </a:solidFill>
              </a:rPr>
              <a:t>“geri beslemeli” </a:t>
            </a:r>
            <a:r>
              <a:rPr lang="tr-TR" dirty="0" smtClean="0"/>
              <a:t>denir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Freeform 38"/>
          <p:cNvSpPr/>
          <p:nvPr/>
        </p:nvSpPr>
        <p:spPr>
          <a:xfrm>
            <a:off x="5410200" y="4572000"/>
            <a:ext cx="1086134" cy="760863"/>
          </a:xfrm>
          <a:custGeom>
            <a:avLst/>
            <a:gdLst>
              <a:gd name="connsiteX0" fmla="*/ 1201003 w 1237397"/>
              <a:gd name="connsiteY0" fmla="*/ 925773 h 925773"/>
              <a:gd name="connsiteX1" fmla="*/ 1119117 w 1237397"/>
              <a:gd name="connsiteY1" fmla="*/ 216089 h 925773"/>
              <a:gd name="connsiteX2" fmla="*/ 491320 w 1237397"/>
              <a:gd name="connsiteY2" fmla="*/ 11373 h 925773"/>
              <a:gd name="connsiteX3" fmla="*/ 0 w 1237397"/>
              <a:gd name="connsiteY3" fmla="*/ 147850 h 925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7397" h="925773">
                <a:moveTo>
                  <a:pt x="1201003" y="925773"/>
                </a:moveTo>
                <a:cubicBezTo>
                  <a:pt x="1219200" y="647131"/>
                  <a:pt x="1237397" y="368489"/>
                  <a:pt x="1119117" y="216089"/>
                </a:cubicBezTo>
                <a:cubicBezTo>
                  <a:pt x="1000837" y="63689"/>
                  <a:pt x="677840" y="22746"/>
                  <a:pt x="491320" y="11373"/>
                </a:cubicBezTo>
                <a:cubicBezTo>
                  <a:pt x="304801" y="0"/>
                  <a:pt x="77337" y="125104"/>
                  <a:pt x="0" y="147850"/>
                </a:cubicBezTo>
              </a:path>
            </a:pathLst>
          </a:custGeom>
          <a:ln w="38100">
            <a:solidFill>
              <a:schemeClr val="bg1">
                <a:lumMod val="50000"/>
              </a:schemeClr>
            </a:solidFill>
            <a:prstDash val="lg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962400" y="3886200"/>
            <a:ext cx="3246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geri beslemeli nöron ağı </a:t>
            </a:r>
            <a:endParaRPr lang="en-US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öğrenmesinde çoğunlukla sadece “ileri beslemeli” YSA kullanılır, çünkü onların öğretilmesi daha basit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Freeform 38"/>
          <p:cNvSpPr/>
          <p:nvPr/>
        </p:nvSpPr>
        <p:spPr>
          <a:xfrm>
            <a:off x="5410200" y="4572000"/>
            <a:ext cx="1086134" cy="760863"/>
          </a:xfrm>
          <a:custGeom>
            <a:avLst/>
            <a:gdLst>
              <a:gd name="connsiteX0" fmla="*/ 1201003 w 1237397"/>
              <a:gd name="connsiteY0" fmla="*/ 925773 h 925773"/>
              <a:gd name="connsiteX1" fmla="*/ 1119117 w 1237397"/>
              <a:gd name="connsiteY1" fmla="*/ 216089 h 925773"/>
              <a:gd name="connsiteX2" fmla="*/ 491320 w 1237397"/>
              <a:gd name="connsiteY2" fmla="*/ 11373 h 925773"/>
              <a:gd name="connsiteX3" fmla="*/ 0 w 1237397"/>
              <a:gd name="connsiteY3" fmla="*/ 147850 h 925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7397" h="925773">
                <a:moveTo>
                  <a:pt x="1201003" y="925773"/>
                </a:moveTo>
                <a:cubicBezTo>
                  <a:pt x="1219200" y="647131"/>
                  <a:pt x="1237397" y="368489"/>
                  <a:pt x="1119117" y="216089"/>
                </a:cubicBezTo>
                <a:cubicBezTo>
                  <a:pt x="1000837" y="63689"/>
                  <a:pt x="677840" y="22746"/>
                  <a:pt x="491320" y="11373"/>
                </a:cubicBezTo>
                <a:cubicBezTo>
                  <a:pt x="304801" y="0"/>
                  <a:pt x="77337" y="125104"/>
                  <a:pt x="0" y="147850"/>
                </a:cubicBezTo>
              </a:path>
            </a:pathLst>
          </a:custGeom>
          <a:ln w="38100">
            <a:solidFill>
              <a:schemeClr val="bg1">
                <a:lumMod val="50000"/>
              </a:schemeClr>
            </a:solidFill>
            <a:prstDash val="lg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6019800" y="4495800"/>
            <a:ext cx="4572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096000" y="4495800"/>
            <a:ext cx="381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038600" y="3881735"/>
            <a:ext cx="3177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ileri beslemeli nöron ağı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Yapay Sinir Ağları başından itibaren lineer olmayan modeller oluşturur</a:t>
            </a:r>
          </a:p>
          <a:p>
            <a:r>
              <a:rPr lang="tr-TR" dirty="0" smtClean="0"/>
              <a:t>Genel durumda, lineer olmayan modellerin parametreleri bulma son derecede zordur, ama YSA’ları için verimli algoritmalar geliştirilmiştir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/>
              <a:t>Nöronda a</a:t>
            </a:r>
            <a:r>
              <a:rPr lang="tr-TR" baseline="-25000" dirty="0" smtClean="0"/>
              <a:t>i</a:t>
            </a:r>
            <a:r>
              <a:rPr lang="tr-TR" baseline="30000" dirty="0" smtClean="0"/>
              <a:t>j</a:t>
            </a:r>
            <a:r>
              <a:rPr lang="tr-TR" dirty="0" smtClean="0"/>
              <a:t> değerleri belirtilir, bunlar nöronın çıktısını belirtir; bunlara </a:t>
            </a:r>
            <a:r>
              <a:rPr lang="tr-TR" dirty="0" smtClean="0">
                <a:solidFill>
                  <a:srgbClr val="FF0000"/>
                </a:solidFill>
              </a:rPr>
              <a:t>“nöron aktivasyon“ </a:t>
            </a:r>
            <a:r>
              <a:rPr lang="tr-TR" dirty="0" smtClean="0"/>
              <a:t>denir</a:t>
            </a:r>
          </a:p>
          <a:p>
            <a:r>
              <a:rPr lang="tr-TR" dirty="0" smtClean="0"/>
              <a:t>a</a:t>
            </a:r>
            <a:r>
              <a:rPr lang="tr-TR" baseline="-25000" dirty="0" smtClean="0"/>
              <a:t>i</a:t>
            </a:r>
            <a:r>
              <a:rPr lang="tr-TR" baseline="30000" dirty="0" smtClean="0"/>
              <a:t>j</a:t>
            </a:r>
            <a:r>
              <a:rPr lang="tr-TR" dirty="0" smtClean="0"/>
              <a:t> ‘inde, j, nöronun katmanı belirtir ve i, nöronun katmanda pozisyonunu </a:t>
            </a:r>
            <a:br>
              <a:rPr lang="tr-TR" dirty="0" smtClean="0"/>
            </a:br>
            <a:r>
              <a:rPr lang="tr-TR" dirty="0" smtClean="0"/>
              <a:t>verir</a:t>
            </a:r>
          </a:p>
          <a:p>
            <a:pPr>
              <a:buNone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6354518" y="4191000"/>
            <a:ext cx="2789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Aktivasyon değerleri </a:t>
            </a:r>
            <a:endParaRPr lang="en-US" sz="2400" dirty="0"/>
          </a:p>
        </p:txBody>
      </p:sp>
      <p:sp>
        <p:nvSpPr>
          <p:cNvPr id="29" name="Down Arrow 28"/>
          <p:cNvSpPr/>
          <p:nvPr/>
        </p:nvSpPr>
        <p:spPr>
          <a:xfrm rot="4468591">
            <a:off x="5927511" y="4432771"/>
            <a:ext cx="365760" cy="7315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876799"/>
          </a:xfrm>
        </p:spPr>
        <p:txBody>
          <a:bodyPr>
            <a:normAutofit/>
          </a:bodyPr>
          <a:lstStyle/>
          <a:p>
            <a:r>
              <a:rPr lang="tr-TR" dirty="0" smtClean="0"/>
              <a:t>Aktivasyonlar, nöron girdilerine bağlıdır, yapay nöronlarımızın tanımına göre,</a:t>
            </a:r>
          </a:p>
          <a:p>
            <a:pPr>
              <a:buNone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Down Arrow 28"/>
          <p:cNvSpPr/>
          <p:nvPr/>
        </p:nvSpPr>
        <p:spPr>
          <a:xfrm rot="19617979">
            <a:off x="4543329" y="3760577"/>
            <a:ext cx="365760" cy="7315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2819400" y="2743200"/>
          <a:ext cx="3276600" cy="81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44" name="Equation" r:id="rId3" imgW="863280" imgH="215640" progId="Equation.3">
                  <p:embed/>
                </p:oleObj>
              </mc:Choice>
              <mc:Fallback>
                <p:oleObj name="Equation" r:id="rId3" imgW="8632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743200"/>
                        <a:ext cx="3276600" cy="812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876799"/>
          </a:xfrm>
        </p:spPr>
        <p:txBody>
          <a:bodyPr>
            <a:normAutofit/>
          </a:bodyPr>
          <a:lstStyle/>
          <a:p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</a:t>
            </a:r>
            <a:r>
              <a:rPr lang="tr-TR" baseline="30000" dirty="0" smtClean="0">
                <a:sym typeface="Symbol"/>
              </a:rPr>
              <a:t>j</a:t>
            </a:r>
            <a:r>
              <a:rPr lang="tr-TR" dirty="0" smtClean="0">
                <a:sym typeface="Symbol"/>
              </a:rPr>
              <a:t>’ye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“nöron ağırlıkları” </a:t>
            </a:r>
            <a:r>
              <a:rPr lang="tr-TR" dirty="0" smtClean="0">
                <a:sym typeface="Symbol"/>
              </a:rPr>
              <a:t>denir</a:t>
            </a:r>
          </a:p>
          <a:p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</a:t>
            </a:r>
            <a:r>
              <a:rPr lang="tr-TR" baseline="30000" dirty="0" smtClean="0">
                <a:sym typeface="Symbol"/>
              </a:rPr>
              <a:t>j</a:t>
            </a:r>
            <a:r>
              <a:rPr lang="tr-TR" dirty="0" smtClean="0">
                <a:sym typeface="Symbol"/>
              </a:rPr>
              <a:t> ‘inde, j, nöronun katmanı belirtir ve i, bu katmanda nöronun pozisyonu verir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3352800" y="4343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4075736" y="6324600"/>
            <a:ext cx="572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baseline="30000" dirty="0" smtClean="0">
                <a:solidFill>
                  <a:srgbClr val="FF0000"/>
                </a:solidFill>
                <a:sym typeface="Symbol"/>
              </a:rPr>
              <a:t> (j)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2590799"/>
          </a:xfrm>
        </p:spPr>
        <p:txBody>
          <a:bodyPr>
            <a:normAutofit fontScale="77500" lnSpcReduction="20000"/>
          </a:bodyPr>
          <a:lstStyle/>
          <a:p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</a:t>
            </a:r>
            <a:r>
              <a:rPr lang="tr-TR" baseline="30000" dirty="0" smtClean="0">
                <a:sym typeface="Symbol"/>
              </a:rPr>
              <a:t>j</a:t>
            </a:r>
            <a:r>
              <a:rPr lang="tr-TR" dirty="0" smtClean="0">
                <a:sym typeface="Symbol"/>
              </a:rPr>
              <a:t> ‘ler vektörlerdir, yanı bütün x-girdilerine bir giriş ağırlık değeri vermektedir</a:t>
            </a:r>
          </a:p>
          <a:p>
            <a:endParaRPr lang="tr-TR" dirty="0" smtClean="0">
              <a:sym typeface="Symbol"/>
            </a:endParaRPr>
          </a:p>
          <a:p>
            <a:endParaRPr lang="tr-TR" dirty="0" smtClean="0">
              <a:sym typeface="Symbol"/>
            </a:endParaRPr>
          </a:p>
          <a:p>
            <a:r>
              <a:rPr lang="tr-TR" dirty="0" smtClean="0">
                <a:sym typeface="Symbol"/>
              </a:rPr>
              <a:t>Burada, </a:t>
            </a:r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ik</a:t>
            </a:r>
            <a:r>
              <a:rPr lang="tr-TR" baseline="30000" dirty="0" smtClean="0">
                <a:sym typeface="Symbol"/>
              </a:rPr>
              <a:t>j </a:t>
            </a:r>
            <a:r>
              <a:rPr lang="tr-TR" dirty="0" smtClean="0">
                <a:sym typeface="Symbol"/>
              </a:rPr>
              <a:t>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(j-1). katmandaki k. nöronun j. katmandaki i. nörona</a:t>
            </a:r>
            <a:r>
              <a:rPr lang="tr-TR" dirty="0" smtClean="0">
                <a:sym typeface="Symbol"/>
              </a:rPr>
              <a:t> etkisi demektir</a:t>
            </a:r>
          </a:p>
          <a:p>
            <a:r>
              <a:rPr lang="tr-TR" dirty="0" smtClean="0">
                <a:sym typeface="Symbol"/>
              </a:rPr>
              <a:t>Bütün k’ler için, </a:t>
            </a:r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ik</a:t>
            </a:r>
            <a:r>
              <a:rPr lang="tr-TR" baseline="30000" dirty="0" smtClean="0">
                <a:sym typeface="Symbol"/>
              </a:rPr>
              <a:t>j </a:t>
            </a:r>
            <a:r>
              <a:rPr lang="tr-TR" dirty="0" smtClean="0">
                <a:sym typeface="Symbol"/>
              </a:rPr>
              <a:t>‘lara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“</a:t>
            </a:r>
            <a:r>
              <a:rPr lang="tr-TR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baseline="-25000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tr-TR" baseline="30000" dirty="0" smtClean="0">
                <a:solidFill>
                  <a:srgbClr val="FF0000"/>
                </a:solidFill>
                <a:sym typeface="Symbol"/>
              </a:rPr>
              <a:t>j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“ vektörü</a:t>
            </a:r>
            <a:r>
              <a:rPr lang="tr-TR" dirty="0" smtClean="0">
                <a:sym typeface="Symbol"/>
              </a:rPr>
              <a:t> diyoruz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3352800" y="4343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4075736" y="6324600"/>
            <a:ext cx="572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baseline="30000" dirty="0" smtClean="0">
                <a:solidFill>
                  <a:srgbClr val="FF0000"/>
                </a:solidFill>
                <a:sym typeface="Symbol"/>
              </a:rPr>
              <a:t> (j)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81987" name="Object 3"/>
          <p:cNvGraphicFramePr>
            <a:graphicFrameLocks noChangeAspect="1"/>
          </p:cNvGraphicFramePr>
          <p:nvPr/>
        </p:nvGraphicFramePr>
        <p:xfrm>
          <a:off x="2655888" y="2286000"/>
          <a:ext cx="351631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988" name="Equation" r:id="rId3" imgW="977760" imgH="241200" progId="Equation.3">
                  <p:embed/>
                </p:oleObj>
              </mc:Choice>
              <mc:Fallback>
                <p:oleObj name="Equation" r:id="rId3" imgW="9777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2286000"/>
                        <a:ext cx="3516312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2819399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>
                <a:sym typeface="Symbol"/>
              </a:rPr>
              <a:t>Eğer bir j. katman ve i. nöron “</a:t>
            </a:r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</a:t>
            </a:r>
            <a:r>
              <a:rPr lang="tr-TR" baseline="30000" dirty="0" smtClean="0">
                <a:sym typeface="Symbol"/>
              </a:rPr>
              <a:t>j </a:t>
            </a:r>
            <a:r>
              <a:rPr lang="tr-TR" dirty="0" smtClean="0">
                <a:sym typeface="Symbol"/>
              </a:rPr>
              <a:t>” bir vektördür ise ...</a:t>
            </a:r>
          </a:p>
          <a:p>
            <a:r>
              <a:rPr lang="tr-TR" dirty="0" smtClean="0">
                <a:sym typeface="Symbol"/>
              </a:rPr>
              <a:t>Bir j. katman için </a:t>
            </a:r>
            <a:r>
              <a:rPr lang="tr-TR" i="1" dirty="0" smtClean="0">
                <a:sym typeface="Symbol"/>
              </a:rPr>
              <a:t></a:t>
            </a:r>
            <a:r>
              <a:rPr lang="tr-TR" baseline="-25000" dirty="0" smtClean="0">
                <a:sym typeface="Symbol"/>
              </a:rPr>
              <a:t>i</a:t>
            </a:r>
            <a:r>
              <a:rPr lang="tr-TR" baseline="30000" dirty="0" smtClean="0">
                <a:sym typeface="Symbol"/>
              </a:rPr>
              <a:t>j </a:t>
            </a:r>
            <a:r>
              <a:rPr lang="tr-TR" dirty="0" smtClean="0">
                <a:sym typeface="Symbol"/>
              </a:rPr>
              <a:t>vektörler birlikte bir “</a:t>
            </a:r>
            <a:r>
              <a:rPr lang="tr-TR" i="1" dirty="0" smtClean="0">
                <a:sym typeface="Symbol"/>
              </a:rPr>
              <a:t></a:t>
            </a:r>
            <a:r>
              <a:rPr lang="tr-TR" baseline="30000" dirty="0" smtClean="0">
                <a:sym typeface="Symbol"/>
              </a:rPr>
              <a:t> (j)</a:t>
            </a:r>
            <a:r>
              <a:rPr lang="tr-TR" dirty="0" smtClean="0">
                <a:sym typeface="Symbol"/>
              </a:rPr>
              <a:t>” matriksi oluşturur</a:t>
            </a:r>
          </a:p>
          <a:p>
            <a:r>
              <a:rPr lang="tr-TR" dirty="0" smtClean="0">
                <a:sym typeface="Symbol"/>
              </a:rPr>
              <a:t>Bu matriks e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“katmanın ağırlık matriksi”</a:t>
            </a:r>
            <a:r>
              <a:rPr lang="tr-TR" dirty="0" smtClean="0">
                <a:sym typeface="Symbol"/>
              </a:rPr>
              <a:t> denir (notasyon – </a:t>
            </a:r>
            <a:br>
              <a:rPr lang="tr-TR" dirty="0" smtClean="0">
                <a:sym typeface="Symbol"/>
              </a:rPr>
            </a:br>
            <a:r>
              <a:rPr lang="tr-TR" i="1" dirty="0" smtClean="0">
                <a:sym typeface="Symbol"/>
              </a:rPr>
              <a:t></a:t>
            </a:r>
            <a:r>
              <a:rPr lang="tr-TR" baseline="30000" dirty="0" smtClean="0">
                <a:sym typeface="Symbol"/>
              </a:rPr>
              <a:t> (j)</a:t>
            </a:r>
            <a:r>
              <a:rPr lang="tr-TR" dirty="0" smtClean="0">
                <a:sym typeface="Symbol"/>
              </a:rPr>
              <a:t>)</a:t>
            </a:r>
          </a:p>
          <a:p>
            <a:r>
              <a:rPr lang="tr-TR" dirty="0" smtClean="0"/>
              <a:t>Bu maktriks, katmanın bütün nöronlar için giriş ağırlıklarını belirtmektedir</a:t>
            </a:r>
          </a:p>
          <a:p>
            <a:pPr>
              <a:buNone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3352800" y="43434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4075736" y="6324600"/>
            <a:ext cx="572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baseline="30000" dirty="0" smtClean="0">
                <a:solidFill>
                  <a:srgbClr val="FF0000"/>
                </a:solidFill>
                <a:sym typeface="Symbol"/>
              </a:rPr>
              <a:t> (j)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Ağırlık matriksi </a:t>
            </a:r>
            <a:r>
              <a:rPr lang="tr-TR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baseline="30000" dirty="0" smtClean="0">
                <a:solidFill>
                  <a:srgbClr val="FF0000"/>
                </a:solidFill>
                <a:sym typeface="Symbol"/>
              </a:rPr>
              <a:t> (j)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anlatılmış: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752600" y="3505200"/>
          <a:ext cx="51816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5867400" y="2590800"/>
            <a:ext cx="841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3600" b="1" baseline="30000" dirty="0" smtClean="0">
                <a:solidFill>
                  <a:srgbClr val="FF0000"/>
                </a:solidFill>
                <a:sym typeface="Symbol"/>
              </a:rPr>
              <a:t> (j)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43000" y="342900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ym typeface="Symbol"/>
              </a:rPr>
              <a:t></a:t>
            </a:r>
            <a:r>
              <a:rPr lang="tr-TR" sz="2400" b="1" baseline="-25000" dirty="0" smtClean="0">
                <a:sym typeface="Symbol"/>
              </a:rPr>
              <a:t>1</a:t>
            </a:r>
            <a:r>
              <a:rPr lang="tr-TR" sz="2400" b="1" baseline="30000" dirty="0" smtClean="0">
                <a:sym typeface="Symbol"/>
              </a:rPr>
              <a:t>j</a:t>
            </a:r>
            <a:endParaRPr lang="en-US" sz="2400" b="1" dirty="0"/>
          </a:p>
        </p:txBody>
      </p:sp>
      <p:sp>
        <p:nvSpPr>
          <p:cNvPr id="39" name="Rectangle 38"/>
          <p:cNvSpPr/>
          <p:nvPr/>
        </p:nvSpPr>
        <p:spPr>
          <a:xfrm>
            <a:off x="1143000" y="381000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ym typeface="Symbol"/>
              </a:rPr>
              <a:t></a:t>
            </a:r>
            <a:r>
              <a:rPr lang="tr-TR" sz="2400" b="1" baseline="-25000" dirty="0" smtClean="0">
                <a:sym typeface="Symbol"/>
              </a:rPr>
              <a:t>2</a:t>
            </a:r>
            <a:r>
              <a:rPr lang="tr-TR" sz="2400" b="1" baseline="30000" dirty="0" smtClean="0">
                <a:sym typeface="Symbol"/>
              </a:rPr>
              <a:t>j</a:t>
            </a:r>
            <a:endParaRPr lang="en-US" sz="2400" b="1" dirty="0"/>
          </a:p>
        </p:txBody>
      </p:sp>
      <p:sp>
        <p:nvSpPr>
          <p:cNvPr id="41" name="Rectangle 40"/>
          <p:cNvSpPr/>
          <p:nvPr/>
        </p:nvSpPr>
        <p:spPr>
          <a:xfrm>
            <a:off x="1143000" y="419100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ym typeface="Symbol"/>
              </a:rPr>
              <a:t></a:t>
            </a:r>
            <a:r>
              <a:rPr lang="tr-TR" sz="2400" b="1" baseline="-25000" dirty="0" smtClean="0">
                <a:sym typeface="Symbol"/>
              </a:rPr>
              <a:t>3</a:t>
            </a:r>
            <a:r>
              <a:rPr lang="tr-TR" sz="2400" b="1" baseline="30000" dirty="0" smtClean="0">
                <a:sym typeface="Symbol"/>
              </a:rPr>
              <a:t>j</a:t>
            </a:r>
            <a:endParaRPr lang="en-US" sz="2400" b="1" dirty="0"/>
          </a:p>
        </p:txBody>
      </p:sp>
      <p:sp>
        <p:nvSpPr>
          <p:cNvPr id="43" name="Rectangle 42"/>
          <p:cNvSpPr/>
          <p:nvPr/>
        </p:nvSpPr>
        <p:spPr>
          <a:xfrm>
            <a:off x="1143000" y="457200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ym typeface="Symbol"/>
              </a:rPr>
              <a:t></a:t>
            </a:r>
            <a:r>
              <a:rPr lang="tr-TR" sz="2400" b="1" baseline="-25000" dirty="0" smtClean="0">
                <a:sym typeface="Symbol"/>
              </a:rPr>
              <a:t>4</a:t>
            </a:r>
            <a:r>
              <a:rPr lang="tr-TR" sz="2400" b="1" baseline="30000" dirty="0" smtClean="0">
                <a:sym typeface="Symbol"/>
              </a:rPr>
              <a:t>j</a:t>
            </a:r>
            <a:endParaRPr lang="en-US" sz="2400" b="1" dirty="0"/>
          </a:p>
        </p:txBody>
      </p:sp>
      <p:sp>
        <p:nvSpPr>
          <p:cNvPr id="45" name="Rectangle 44"/>
          <p:cNvSpPr/>
          <p:nvPr/>
        </p:nvSpPr>
        <p:spPr>
          <a:xfrm>
            <a:off x="1143000" y="4948535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ym typeface="Symbol"/>
              </a:rPr>
              <a:t></a:t>
            </a:r>
            <a:r>
              <a:rPr lang="tr-TR" sz="2400" b="1" baseline="-25000" dirty="0" smtClean="0">
                <a:sym typeface="Symbol"/>
              </a:rPr>
              <a:t>5</a:t>
            </a:r>
            <a:r>
              <a:rPr lang="tr-TR" sz="2400" b="1" baseline="30000" dirty="0" smtClean="0">
                <a:sym typeface="Symbol"/>
              </a:rPr>
              <a:t>j</a:t>
            </a:r>
            <a:endParaRPr lang="en-US" sz="2400" b="1" dirty="0"/>
          </a:p>
        </p:txBody>
      </p:sp>
      <p:sp>
        <p:nvSpPr>
          <p:cNvPr id="47" name="Rectangle 46"/>
          <p:cNvSpPr/>
          <p:nvPr/>
        </p:nvSpPr>
        <p:spPr>
          <a:xfrm>
            <a:off x="0" y="2971800"/>
            <a:ext cx="24785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i="1" u="sng" dirty="0" smtClean="0">
                <a:sym typeface="Symbol"/>
              </a:rPr>
              <a:t>Nöronların ağırlıkları:</a:t>
            </a:r>
            <a:endParaRPr lang="en-US" sz="2000" b="1" u="sng" dirty="0"/>
          </a:p>
        </p:txBody>
      </p:sp>
      <p:sp>
        <p:nvSpPr>
          <p:cNvPr id="49" name="Rectangle 48"/>
          <p:cNvSpPr/>
          <p:nvPr/>
        </p:nvSpPr>
        <p:spPr>
          <a:xfrm>
            <a:off x="4267200" y="2271215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ym typeface="Symbol"/>
              </a:rPr>
              <a:t>(</a:t>
            </a:r>
            <a:r>
              <a:rPr lang="tr-TR" sz="2400" b="1" i="1" dirty="0" smtClean="0">
                <a:sym typeface="Symbol"/>
              </a:rPr>
              <a:t></a:t>
            </a:r>
            <a:r>
              <a:rPr lang="tr-TR" sz="2400" b="1" baseline="-25000" dirty="0" smtClean="0">
                <a:sym typeface="Symbol"/>
              </a:rPr>
              <a:t>i</a:t>
            </a:r>
            <a:r>
              <a:rPr lang="tr-TR" sz="2400" b="1" baseline="30000" dirty="0" smtClean="0">
                <a:sym typeface="Symbol"/>
              </a:rPr>
              <a:t>j</a:t>
            </a:r>
            <a:r>
              <a:rPr lang="tr-TR" sz="2400" b="1" dirty="0" smtClean="0">
                <a:sym typeface="Symbol"/>
              </a:rPr>
              <a:t>)</a:t>
            </a:r>
            <a:r>
              <a:rPr lang="tr-TR" sz="2400" b="1" baseline="-25000" dirty="0" smtClean="0">
                <a:sym typeface="Symbol"/>
              </a:rPr>
              <a:t>,k</a:t>
            </a:r>
            <a:r>
              <a:rPr lang="tr-TR" sz="2400" b="1" baseline="30000" dirty="0" smtClean="0">
                <a:sym typeface="Symbol"/>
              </a:rPr>
              <a:t> </a:t>
            </a:r>
            <a:endParaRPr lang="en-US" sz="2400" b="1" dirty="0"/>
          </a:p>
        </p:txBody>
      </p:sp>
      <p:cxnSp>
        <p:nvCxnSpPr>
          <p:cNvPr id="52" name="Straight Arrow Connector 51"/>
          <p:cNvCxnSpPr>
            <a:stCxn id="49" idx="2"/>
          </p:cNvCxnSpPr>
          <p:nvPr/>
        </p:nvCxnSpPr>
        <p:spPr>
          <a:xfrm flipH="1">
            <a:off x="3429006" y="2732880"/>
            <a:ext cx="1256739" cy="986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9" idx="2"/>
          </p:cNvCxnSpPr>
          <p:nvPr/>
        </p:nvCxnSpPr>
        <p:spPr>
          <a:xfrm flipH="1">
            <a:off x="4162572" y="2732880"/>
            <a:ext cx="523173" cy="10009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2"/>
          </p:cNvCxnSpPr>
          <p:nvPr/>
        </p:nvCxnSpPr>
        <p:spPr>
          <a:xfrm flipH="1">
            <a:off x="2209806" y="2732880"/>
            <a:ext cx="2475939" cy="986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9" idx="2"/>
          </p:cNvCxnSpPr>
          <p:nvPr/>
        </p:nvCxnSpPr>
        <p:spPr>
          <a:xfrm>
            <a:off x="4685745" y="2732880"/>
            <a:ext cx="648255" cy="986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9" idx="2"/>
          </p:cNvCxnSpPr>
          <p:nvPr/>
        </p:nvCxnSpPr>
        <p:spPr>
          <a:xfrm>
            <a:off x="4685745" y="2732880"/>
            <a:ext cx="1638855" cy="986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7315200" y="3505200"/>
          <a:ext cx="609600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66" name="Rectangle 65"/>
          <p:cNvSpPr/>
          <p:nvPr/>
        </p:nvSpPr>
        <p:spPr>
          <a:xfrm>
            <a:off x="7147538" y="255406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i="1" dirty="0" smtClean="0">
                <a:solidFill>
                  <a:srgbClr val="FF0000"/>
                </a:solidFill>
                <a:sym typeface="Symbol"/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7620000" y="3657600"/>
            <a:ext cx="0" cy="16002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029200" y="4191000"/>
            <a:ext cx="762000" cy="15240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7086600" y="4724400"/>
            <a:ext cx="381000" cy="10668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3011" name="Object 3"/>
          <p:cNvGraphicFramePr>
            <a:graphicFrameLocks noChangeAspect="1"/>
          </p:cNvGraphicFramePr>
          <p:nvPr/>
        </p:nvGraphicFramePr>
        <p:xfrm>
          <a:off x="3678237" y="5715000"/>
          <a:ext cx="470376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012" name="Equation" r:id="rId3" imgW="1307880" imgH="241200" progId="Equation.3">
                  <p:embed/>
                </p:oleObj>
              </mc:Choice>
              <mc:Fallback>
                <p:oleObj name="Equation" r:id="rId3" imgW="1307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7" y="5715000"/>
                        <a:ext cx="4703763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5715000" y="2209800"/>
            <a:ext cx="31023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sym typeface="Symbol"/>
              </a:rPr>
              <a:t>Matriks-vektör çarpımı:</a:t>
            </a:r>
            <a:endParaRPr lang="en-US" sz="24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8229600" y="3505200"/>
          <a:ext cx="609600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8534400" y="3657600"/>
            <a:ext cx="0" cy="16002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153400" y="2554069"/>
            <a:ext cx="638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i="1" dirty="0" smtClean="0">
                <a:solidFill>
                  <a:srgbClr val="FF0000"/>
                </a:solidFill>
                <a:sym typeface="Symbol"/>
              </a:rPr>
              <a:t>z</a:t>
            </a:r>
            <a:r>
              <a:rPr lang="tr-TR" sz="3600" b="1" baseline="30000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tr-TR" sz="3600" b="1" i="1" baseline="30000" dirty="0" smtClean="0">
                <a:solidFill>
                  <a:srgbClr val="FF0000"/>
                </a:solidFill>
                <a:sym typeface="Symbol"/>
              </a:rPr>
              <a:t>j</a:t>
            </a:r>
            <a:r>
              <a:rPr lang="tr-TR" sz="3600" b="1" baseline="30000" dirty="0" smtClean="0">
                <a:solidFill>
                  <a:srgbClr val="FF0000"/>
                </a:solidFill>
                <a:sym typeface="Symbol"/>
              </a:rPr>
              <a:t>)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2057400" y="4114800"/>
            <a:ext cx="6477000" cy="0"/>
          </a:xfrm>
          <a:prstGeom prst="straightConnector1">
            <a:avLst/>
          </a:prstGeom>
          <a:ln w="57150"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8001000" y="4724400"/>
            <a:ext cx="381000" cy="10668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Matematiksel şekilde, YSA bu şekilde tanımlanır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Down Arrow 28"/>
          <p:cNvSpPr/>
          <p:nvPr/>
        </p:nvSpPr>
        <p:spPr>
          <a:xfrm rot="16200000">
            <a:off x="4602480" y="2788920"/>
            <a:ext cx="365760" cy="7315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838200" y="2286000"/>
          <a:ext cx="34877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1" name="Equation" r:id="rId3" imgW="1269720" imgH="215640" progId="Equation.3">
                  <p:embed/>
                </p:oleObj>
              </mc:Choice>
              <mc:Fallback>
                <p:oleObj name="Equation" r:id="rId3" imgW="12697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3487737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5334000" y="2765425"/>
          <a:ext cx="36274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2" name="Equation" r:id="rId5" imgW="1320480" imgH="215640" progId="Equation.3">
                  <p:embed/>
                </p:oleObj>
              </mc:Choice>
              <mc:Fallback>
                <p:oleObj name="Equation" r:id="rId5" imgW="13204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765425"/>
                        <a:ext cx="3627438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19" name="Object 7"/>
          <p:cNvGraphicFramePr>
            <a:graphicFrameLocks noChangeAspect="1"/>
          </p:cNvGraphicFramePr>
          <p:nvPr/>
        </p:nvGraphicFramePr>
        <p:xfrm>
          <a:off x="831850" y="2860675"/>
          <a:ext cx="34893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3" name="Equation" r:id="rId7" imgW="1269720" imgH="215640" progId="Equation.3">
                  <p:embed/>
                </p:oleObj>
              </mc:Choice>
              <mc:Fallback>
                <p:oleObj name="Equation" r:id="rId7" imgW="126972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2860675"/>
                        <a:ext cx="348932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20" name="Object 8"/>
          <p:cNvGraphicFramePr>
            <a:graphicFrameLocks noChangeAspect="1"/>
          </p:cNvGraphicFramePr>
          <p:nvPr/>
        </p:nvGraphicFramePr>
        <p:xfrm>
          <a:off x="831850" y="3433763"/>
          <a:ext cx="34893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4" name="Equation" r:id="rId9" imgW="1269720" imgH="228600" progId="Equation.3">
                  <p:embed/>
                </p:oleObj>
              </mc:Choice>
              <mc:Fallback>
                <p:oleObj name="Equation" r:id="rId9" imgW="126972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3433763"/>
                        <a:ext cx="34893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219200" y="3962400"/>
            <a:ext cx="36576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638800" y="3352800"/>
            <a:ext cx="609600" cy="1828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rot="16200000">
            <a:off x="4337685" y="2820436"/>
            <a:ext cx="365760" cy="7315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1328738" y="2057400"/>
          <a:ext cx="24415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43" name="Equation" r:id="rId3" imgW="888840" imgH="215640" progId="Equation.3">
                  <p:embed/>
                </p:oleObj>
              </mc:Choice>
              <mc:Fallback>
                <p:oleObj name="Equation" r:id="rId3" imgW="8888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2057400"/>
                        <a:ext cx="24415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68" name="Object 4"/>
          <p:cNvGraphicFramePr>
            <a:graphicFrameLocks noChangeAspect="1"/>
          </p:cNvGraphicFramePr>
          <p:nvPr/>
        </p:nvGraphicFramePr>
        <p:xfrm>
          <a:off x="1293813" y="2743200"/>
          <a:ext cx="24415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44" name="Equation" r:id="rId5" imgW="888840" imgH="215640" progId="Equation.3">
                  <p:embed/>
                </p:oleObj>
              </mc:Choice>
              <mc:Fallback>
                <p:oleObj name="Equation" r:id="rId5" imgW="8888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2743200"/>
                        <a:ext cx="24415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69" name="Object 5"/>
          <p:cNvGraphicFramePr>
            <a:graphicFrameLocks noChangeAspect="1"/>
          </p:cNvGraphicFramePr>
          <p:nvPr/>
        </p:nvGraphicFramePr>
        <p:xfrm>
          <a:off x="1293813" y="3357563"/>
          <a:ext cx="24415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45" name="Equation" r:id="rId7" imgW="888840" imgH="228600" progId="Equation.3">
                  <p:embed/>
                </p:oleObj>
              </mc:Choice>
              <mc:Fallback>
                <p:oleObj name="Equation" r:id="rId7" imgW="888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3357563"/>
                        <a:ext cx="24415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5181600" y="2819400"/>
          <a:ext cx="25812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46" name="Equation" r:id="rId9" imgW="939600" imgH="215640" progId="Equation.3">
                  <p:embed/>
                </p:oleObj>
              </mc:Choice>
              <mc:Fallback>
                <p:oleObj name="Equation" r:id="rId9" imgW="9396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19400"/>
                        <a:ext cx="25812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4724400" y="3828871"/>
            <a:ext cx="3733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sym typeface="Symbol"/>
              </a:rPr>
              <a:t>Buradaki a</a:t>
            </a:r>
            <a:r>
              <a:rPr lang="tr-TR" sz="2400" baseline="30000" dirty="0" smtClean="0">
                <a:sym typeface="Symbol"/>
              </a:rPr>
              <a:t>(2)</a:t>
            </a:r>
            <a:r>
              <a:rPr lang="tr-TR" sz="2400" dirty="0" smtClean="0">
                <a:sym typeface="Symbol"/>
              </a:rPr>
              <a:t>, bütün a</a:t>
            </a:r>
            <a:r>
              <a:rPr lang="tr-TR" sz="2400" baseline="-25000" dirty="0" smtClean="0">
                <a:sym typeface="Symbol"/>
              </a:rPr>
              <a:t>i</a:t>
            </a:r>
            <a:r>
              <a:rPr lang="tr-TR" sz="2400" baseline="30000" dirty="0" smtClean="0">
                <a:sym typeface="Symbol"/>
              </a:rPr>
              <a:t>2</a:t>
            </a:r>
            <a:r>
              <a:rPr lang="tr-TR" sz="2400" dirty="0" smtClean="0">
                <a:sym typeface="Symbol"/>
              </a:rPr>
              <a:t> aktivasyonlar anlamındadır: yani  a</a:t>
            </a:r>
            <a:r>
              <a:rPr lang="tr-TR" sz="2400" baseline="30000" dirty="0" smtClean="0">
                <a:sym typeface="Symbol"/>
              </a:rPr>
              <a:t>(2)</a:t>
            </a:r>
            <a:r>
              <a:rPr lang="tr-TR" sz="2400" dirty="0" smtClean="0">
                <a:sym typeface="Symbol"/>
              </a:rPr>
              <a:t>=(a</a:t>
            </a:r>
            <a:r>
              <a:rPr lang="tr-TR" sz="2400" baseline="-25000" dirty="0" smtClean="0">
                <a:sym typeface="Symbol"/>
              </a:rPr>
              <a:t>1</a:t>
            </a:r>
            <a:r>
              <a:rPr lang="tr-TR" sz="2400" baseline="30000" dirty="0" smtClean="0">
                <a:sym typeface="Symbol"/>
              </a:rPr>
              <a:t>2</a:t>
            </a:r>
            <a:r>
              <a:rPr lang="tr-TR" sz="2400" dirty="0" smtClean="0">
                <a:sym typeface="Symbol"/>
              </a:rPr>
              <a:t>,a</a:t>
            </a:r>
            <a:r>
              <a:rPr lang="tr-TR" sz="2400" baseline="-25000" dirty="0" smtClean="0">
                <a:sym typeface="Symbol"/>
              </a:rPr>
              <a:t>2</a:t>
            </a:r>
            <a:r>
              <a:rPr lang="tr-TR" sz="2400" baseline="30000" dirty="0" smtClean="0">
                <a:sym typeface="Symbol"/>
              </a:rPr>
              <a:t>2</a:t>
            </a:r>
            <a:r>
              <a:rPr lang="tr-TR" sz="2400" dirty="0" smtClean="0">
                <a:sym typeface="Symbol"/>
              </a:rPr>
              <a:t>,a</a:t>
            </a:r>
            <a:r>
              <a:rPr lang="tr-TR" sz="2400" baseline="-25000" dirty="0" smtClean="0">
                <a:sym typeface="Symbol"/>
              </a:rPr>
              <a:t>3</a:t>
            </a:r>
            <a:r>
              <a:rPr lang="tr-TR" sz="2400" baseline="30000" dirty="0" smtClean="0">
                <a:sym typeface="Symbol"/>
              </a:rPr>
              <a:t>2</a:t>
            </a:r>
            <a:r>
              <a:rPr lang="tr-TR" sz="2400" dirty="0" smtClean="0">
                <a:sym typeface="Symbol"/>
              </a:rPr>
              <a:t>)</a:t>
            </a:r>
            <a:endParaRPr lang="en-US" sz="24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162800" y="3352800"/>
            <a:ext cx="190500" cy="38100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53"/>
          <p:cNvGrpSpPr/>
          <p:nvPr/>
        </p:nvGrpSpPr>
        <p:grpSpPr>
          <a:xfrm>
            <a:off x="1143000" y="4267200"/>
            <a:ext cx="3977640" cy="2209800"/>
            <a:chOff x="1066800" y="2667000"/>
            <a:chExt cx="3977640" cy="2209800"/>
          </a:xfrm>
        </p:grpSpPr>
        <p:sp>
          <p:nvSpPr>
            <p:cNvPr id="35" name="Oval 34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51" name="Straight Arrow Connector 50"/>
            <p:cNvCxnSpPr>
              <a:stCxn id="35" idx="6"/>
              <a:endCxn id="45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35" idx="6"/>
              <a:endCxn id="4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35" idx="6"/>
              <a:endCxn id="41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37" idx="6"/>
              <a:endCxn id="41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37" idx="6"/>
              <a:endCxn id="4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7" idx="6"/>
              <a:endCxn id="45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9" idx="6"/>
              <a:endCxn id="41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39" idx="6"/>
              <a:endCxn id="4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39" idx="6"/>
              <a:endCxn id="45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1" idx="6"/>
              <a:endCxn id="47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43" idx="6"/>
              <a:endCxn id="47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45" idx="6"/>
              <a:endCxn id="47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47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Down Arrow 28"/>
          <p:cNvSpPr/>
          <p:nvPr/>
        </p:nvSpPr>
        <p:spPr>
          <a:xfrm rot="16200000">
            <a:off x="4337685" y="2820436"/>
            <a:ext cx="365760" cy="7315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1328738" y="2057400"/>
          <a:ext cx="24415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2" name="Equation" r:id="rId3" imgW="888840" imgH="215640" progId="Equation.3">
                  <p:embed/>
                </p:oleObj>
              </mc:Choice>
              <mc:Fallback>
                <p:oleObj name="Equation" r:id="rId3" imgW="8888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2057400"/>
                        <a:ext cx="24415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68" name="Object 4"/>
          <p:cNvGraphicFramePr>
            <a:graphicFrameLocks noChangeAspect="1"/>
          </p:cNvGraphicFramePr>
          <p:nvPr/>
        </p:nvGraphicFramePr>
        <p:xfrm>
          <a:off x="1293813" y="2743200"/>
          <a:ext cx="24415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3" name="Equation" r:id="rId5" imgW="888840" imgH="215640" progId="Equation.3">
                  <p:embed/>
                </p:oleObj>
              </mc:Choice>
              <mc:Fallback>
                <p:oleObj name="Equation" r:id="rId5" imgW="8888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2743200"/>
                        <a:ext cx="24415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69" name="Object 5"/>
          <p:cNvGraphicFramePr>
            <a:graphicFrameLocks noChangeAspect="1"/>
          </p:cNvGraphicFramePr>
          <p:nvPr/>
        </p:nvGraphicFramePr>
        <p:xfrm>
          <a:off x="1293813" y="3357563"/>
          <a:ext cx="24415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4" name="Equation" r:id="rId7" imgW="888840" imgH="228600" progId="Equation.3">
                  <p:embed/>
                </p:oleObj>
              </mc:Choice>
              <mc:Fallback>
                <p:oleObj name="Equation" r:id="rId7" imgW="888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3357563"/>
                        <a:ext cx="24415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5181600" y="2819400"/>
          <a:ext cx="25812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5" name="Equation" r:id="rId9" imgW="939600" imgH="215640" progId="Equation.3">
                  <p:embed/>
                </p:oleObj>
              </mc:Choice>
              <mc:Fallback>
                <p:oleObj name="Equation" r:id="rId9" imgW="9396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19400"/>
                        <a:ext cx="25812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1" name="Object 7"/>
          <p:cNvGraphicFramePr>
            <a:graphicFrameLocks noChangeAspect="1"/>
          </p:cNvGraphicFramePr>
          <p:nvPr/>
        </p:nvGraphicFramePr>
        <p:xfrm>
          <a:off x="2209800" y="3962400"/>
          <a:ext cx="6597650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6" name="Equation" r:id="rId11" imgW="2234880" imgH="406080" progId="Equation.3">
                  <p:embed/>
                </p:oleObj>
              </mc:Choice>
              <mc:Fallback>
                <p:oleObj name="Equation" r:id="rId11" imgW="223488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962400"/>
                        <a:ext cx="6597650" cy="1198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Arrow Connector 52"/>
          <p:cNvCxnSpPr/>
          <p:nvPr/>
        </p:nvCxnSpPr>
        <p:spPr>
          <a:xfrm flipH="1" flipV="1">
            <a:off x="6324600" y="2667000"/>
            <a:ext cx="609600" cy="30480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43400" y="1676400"/>
            <a:ext cx="3733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sym typeface="Symbol"/>
              </a:rPr>
              <a:t>Çarpım, matriks-vektör çarpımı anlamındadır:</a:t>
            </a:r>
            <a:endParaRPr lang="en-US" sz="2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Daha kısaca, matriks-vektör notasyonu kullanarak bu şekilde yazıyoruz;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3352800" y="45720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Down Arrow 28"/>
          <p:cNvSpPr/>
          <p:nvPr/>
        </p:nvSpPr>
        <p:spPr>
          <a:xfrm rot="16200000">
            <a:off x="4709160" y="2788920"/>
            <a:ext cx="365760" cy="7315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4876800" y="3429000"/>
          <a:ext cx="41497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285" name="Equation" r:id="rId3" imgW="1511280" imgH="203040" progId="Equation.3">
                  <p:embed/>
                </p:oleObj>
              </mc:Choice>
              <mc:Fallback>
                <p:oleObj name="Equation" r:id="rId3" imgW="15112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429000"/>
                        <a:ext cx="414972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19" name="Object 7"/>
          <p:cNvGraphicFramePr>
            <a:graphicFrameLocks noChangeAspect="1"/>
          </p:cNvGraphicFramePr>
          <p:nvPr/>
        </p:nvGraphicFramePr>
        <p:xfrm>
          <a:off x="657225" y="2878138"/>
          <a:ext cx="38385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286" name="Equation" r:id="rId5" imgW="1396800" imgH="203040" progId="Equation.3">
                  <p:embed/>
                </p:oleObj>
              </mc:Choice>
              <mc:Fallback>
                <p:oleObj name="Equation" r:id="rId5" imgW="13968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878138"/>
                        <a:ext cx="383857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2667000" y="3581400"/>
            <a:ext cx="22098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867400" y="4114800"/>
            <a:ext cx="3810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ölçüde, </a:t>
            </a:r>
            <a:r>
              <a:rPr lang="tr-TR" dirty="0" smtClean="0">
                <a:solidFill>
                  <a:srgbClr val="FF0000"/>
                </a:solidFill>
              </a:rPr>
              <a:t>YSA bügünkü en güçlü ve en esnek makine öğrenme yaklaşımıdır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Yada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2667000" y="4114800"/>
            <a:ext cx="3977640" cy="2209800"/>
            <a:chOff x="1066800" y="2667000"/>
            <a:chExt cx="397764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76519" name="Object 7"/>
          <p:cNvGraphicFramePr>
            <a:graphicFrameLocks noChangeAspect="1"/>
          </p:cNvGraphicFramePr>
          <p:nvPr/>
        </p:nvGraphicFramePr>
        <p:xfrm>
          <a:off x="1447800" y="2819400"/>
          <a:ext cx="6724869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32" name="Equation" r:id="rId3" imgW="1612800" imgH="203040" progId="Equation.3">
                  <p:embed/>
                </p:oleObj>
              </mc:Choice>
              <mc:Fallback>
                <p:oleObj name="Equation" r:id="rId3" imgW="16128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6724869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Sonuç olarak, YSA bu modeli hesaplayabilir: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2133600" y="4343400"/>
            <a:ext cx="5257800" cy="2209800"/>
            <a:chOff x="1066800" y="2667000"/>
            <a:chExt cx="5257800" cy="2209800"/>
          </a:xfrm>
        </p:grpSpPr>
        <p:sp>
          <p:nvSpPr>
            <p:cNvPr id="17" name="Oval 16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/>
          </p:nvGraphicFramePr>
          <p:xfrm>
            <a:off x="5088390" y="3429000"/>
            <a:ext cx="1236210" cy="69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495" name="Equation" r:id="rId3" imgW="304560" imgH="177480" progId="Equation.3">
                    <p:embed/>
                  </p:oleObj>
                </mc:Choice>
                <mc:Fallback>
                  <p:oleObj name="Equation" r:id="rId3" imgW="304560" imgH="177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390" y="3429000"/>
                          <a:ext cx="1236210" cy="69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Straight Arrow Connector 25"/>
            <p:cNvCxnSpPr>
              <a:stCxn id="17" idx="6"/>
              <a:endCxn id="22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6"/>
              <a:endCxn id="21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7" idx="6"/>
              <a:endCxn id="20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8" idx="6"/>
              <a:endCxn id="20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8" idx="6"/>
              <a:endCxn id="21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8" idx="6"/>
              <a:endCxn id="22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6"/>
              <a:endCxn id="20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1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9" idx="6"/>
              <a:endCxn id="22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3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6"/>
              <a:endCxn id="23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2" idx="6"/>
              <a:endCxn id="23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3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1600200" y="2743200"/>
          <a:ext cx="57150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96" name="Equation" r:id="rId5" imgW="1676160" imgH="215640" progId="Equation.3">
                  <p:embed/>
                </p:oleObj>
              </mc:Choice>
              <mc:Fallback>
                <p:oleObj name="Equation" r:id="rId5" imgW="16761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43200"/>
                        <a:ext cx="5715000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Left-Right Arrow 26"/>
          <p:cNvSpPr/>
          <p:nvPr/>
        </p:nvSpPr>
        <p:spPr>
          <a:xfrm rot="5400000">
            <a:off x="4084320" y="3764280"/>
            <a:ext cx="731520" cy="36576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Böyle modellenebilir fonksiyonların çok </a:t>
            </a:r>
            <a:r>
              <a:rPr lang="tr-TR" dirty="0" smtClean="0">
                <a:solidFill>
                  <a:srgbClr val="FF0000"/>
                </a:solidFill>
              </a:rPr>
              <a:t>karmaşık olduğu </a:t>
            </a:r>
            <a:r>
              <a:rPr lang="tr-TR" dirty="0" smtClean="0"/>
              <a:t>için, </a:t>
            </a:r>
            <a:r>
              <a:rPr lang="tr-TR" dirty="0" smtClean="0">
                <a:sym typeface="Symbol"/>
              </a:rPr>
              <a:t>YSA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çok esnek </a:t>
            </a:r>
            <a:r>
              <a:rPr lang="tr-TR" dirty="0" smtClean="0">
                <a:sym typeface="Symbol"/>
              </a:rPr>
              <a:t>ve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çok güçlü modelleme yaklaşımıdır </a:t>
            </a:r>
            <a:r>
              <a:rPr lang="tr-TR" dirty="0" smtClean="0">
                <a:sym typeface="Symbol"/>
              </a:rPr>
              <a:t/>
            </a:r>
            <a:br>
              <a:rPr lang="tr-TR" dirty="0" smtClean="0">
                <a:sym typeface="Symbol"/>
              </a:rPr>
            </a:br>
            <a:endParaRPr lang="tr-TR" dirty="0" smtClean="0"/>
          </a:p>
        </p:txBody>
      </p:sp>
      <p:graphicFrame>
        <p:nvGraphicFramePr>
          <p:cNvPr id="609283" name="Object 3"/>
          <p:cNvGraphicFramePr>
            <a:graphicFrameLocks noChangeAspect="1"/>
          </p:cNvGraphicFramePr>
          <p:nvPr/>
        </p:nvGraphicFramePr>
        <p:xfrm>
          <a:off x="2286000" y="3352800"/>
          <a:ext cx="47180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285" name="Equation" r:id="rId3" imgW="1384200" imgH="215640" progId="Equation.3">
                  <p:embed/>
                </p:oleObj>
              </mc:Choice>
              <mc:Fallback>
                <p:oleObj name="Equation" r:id="rId3" imgW="13842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4718050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53"/>
          <p:cNvGrpSpPr/>
          <p:nvPr/>
        </p:nvGrpSpPr>
        <p:grpSpPr>
          <a:xfrm>
            <a:off x="2514600" y="4648200"/>
            <a:ext cx="5257800" cy="2209800"/>
            <a:chOff x="1066800" y="2667000"/>
            <a:chExt cx="5257800" cy="2209800"/>
          </a:xfrm>
        </p:grpSpPr>
        <p:sp>
          <p:nvSpPr>
            <p:cNvPr id="29" name="Oval 2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5088390" y="3429000"/>
            <a:ext cx="1236210" cy="69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286" name="Equation" r:id="rId5" imgW="304560" imgH="177480" progId="Equation.3">
                    <p:embed/>
                  </p:oleObj>
                </mc:Choice>
                <mc:Fallback>
                  <p:oleObj name="Equation" r:id="rId5" imgW="304560" imgH="177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390" y="3429000"/>
                          <a:ext cx="1236210" cy="69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7" name="Straight Arrow Connector 36"/>
            <p:cNvCxnSpPr>
              <a:stCxn id="29" idx="6"/>
              <a:endCxn id="3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9" idx="6"/>
              <a:endCxn id="3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9" idx="6"/>
              <a:endCxn id="3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0" idx="6"/>
              <a:endCxn id="3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0" idx="6"/>
              <a:endCxn id="3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0" idx="6"/>
              <a:endCxn id="3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6"/>
              <a:endCxn id="3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1" idx="6"/>
              <a:endCxn id="3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1" idx="6"/>
              <a:endCxn id="3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2" idx="6"/>
              <a:endCxn id="3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3" idx="6"/>
              <a:endCxn id="3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4" idx="6"/>
              <a:endCxn id="3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Equal 26"/>
          <p:cNvSpPr/>
          <p:nvPr/>
        </p:nvSpPr>
        <p:spPr>
          <a:xfrm rot="5400000">
            <a:off x="3977640" y="4023360"/>
            <a:ext cx="457200" cy="640080"/>
          </a:xfrm>
          <a:prstGeom prst="mathEqual">
            <a:avLst>
              <a:gd name="adj1" fmla="val 14192"/>
              <a:gd name="adj2" fmla="val 1176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VE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868"/>
                <a:gridCol w="959740"/>
                <a:gridCol w="1053592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VE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868"/>
                <a:gridCol w="959740"/>
                <a:gridCol w="1053592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49"/>
          <p:cNvGrpSpPr/>
          <p:nvPr/>
        </p:nvGrpSpPr>
        <p:grpSpPr>
          <a:xfrm>
            <a:off x="990600" y="4191002"/>
            <a:ext cx="3276600" cy="2514598"/>
            <a:chOff x="3352800" y="4343400"/>
            <a:chExt cx="3276600" cy="2514598"/>
          </a:xfrm>
        </p:grpSpPr>
        <p:grpSp>
          <p:nvGrpSpPr>
            <p:cNvPr id="5" name="Group 39"/>
            <p:cNvGrpSpPr/>
            <p:nvPr/>
          </p:nvGrpSpPr>
          <p:grpSpPr>
            <a:xfrm>
              <a:off x="3352800" y="4343400"/>
              <a:ext cx="3276600" cy="2514598"/>
              <a:chOff x="3352800" y="4267200"/>
              <a:chExt cx="3276600" cy="2514598"/>
            </a:xfrm>
          </p:grpSpPr>
          <p:grpSp>
            <p:nvGrpSpPr>
              <p:cNvPr id="6" name="Group 53"/>
              <p:cNvGrpSpPr/>
              <p:nvPr/>
            </p:nvGrpSpPr>
            <p:grpSpPr>
              <a:xfrm>
                <a:off x="3352800" y="4876799"/>
                <a:ext cx="3276600" cy="1904999"/>
                <a:chOff x="2095500" y="2667000"/>
                <a:chExt cx="2948940" cy="1674091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2164080" y="2667000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7" name="Oval 6"/>
                <p:cNvSpPr/>
                <p:nvPr/>
              </p:nvSpPr>
              <p:spPr>
                <a:xfrm>
                  <a:off x="2095500" y="3655291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810000" y="3269674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a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r>
                    <a:rPr lang="tr-TR" sz="1600" baseline="30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0" name="Straight Arrow Connector 29"/>
                <p:cNvCxnSpPr>
                  <a:stCxn id="26" idx="6"/>
                  <a:endCxn id="29" idx="2"/>
                </p:cNvCxnSpPr>
                <p:nvPr/>
              </p:nvCxnSpPr>
              <p:spPr>
                <a:xfrm>
                  <a:off x="2849880" y="3009901"/>
                  <a:ext cx="960120" cy="60267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endCxn id="29" idx="2"/>
                </p:cNvCxnSpPr>
                <p:nvPr/>
              </p:nvCxnSpPr>
              <p:spPr>
                <a:xfrm flipV="1">
                  <a:off x="2781300" y="3612575"/>
                  <a:ext cx="1028700" cy="3856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25" idx="4"/>
                  <a:endCxn id="29" idx="0"/>
                </p:cNvCxnSpPr>
                <p:nvPr/>
              </p:nvCxnSpPr>
              <p:spPr>
                <a:xfrm>
                  <a:off x="4152900" y="2817092"/>
                  <a:ext cx="0" cy="45258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>
                  <a:stCxn id="29" idx="6"/>
                </p:cNvCxnSpPr>
                <p:nvPr/>
              </p:nvCxnSpPr>
              <p:spPr>
                <a:xfrm>
                  <a:off x="4495800" y="3612575"/>
                  <a:ext cx="54864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Oval 24"/>
              <p:cNvSpPr/>
              <p:nvPr/>
            </p:nvSpPr>
            <p:spPr>
              <a:xfrm>
                <a:off x="5257800" y="4267200"/>
                <a:ext cx="762000" cy="78039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  <a:sym typeface="Symbol"/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  <a:sym typeface="Symbol"/>
                  </a:rPr>
                  <a:t>0</a:t>
                </a:r>
                <a:endParaRPr lang="en-US" sz="1200" baseline="30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419600" y="51816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1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62484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2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71227" y="5193266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0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=-30</a:t>
              </a:r>
              <a:endParaRPr lang="en-US" dirty="0"/>
            </a:p>
          </p:txBody>
        </p:sp>
      </p:grp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5519738" y="4813300"/>
          <a:ext cx="33956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084" name="Equation" r:id="rId3" imgW="1079280" imgH="215640" progId="Equation.3">
                  <p:embed/>
                </p:oleObj>
              </mc:Choice>
              <mc:Fallback>
                <p:oleObj name="Equation" r:id="rId3" imgW="1079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4813300"/>
                        <a:ext cx="339566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/>
        </p:nvGraphicFramePr>
        <p:xfrm>
          <a:off x="4976813" y="4249738"/>
          <a:ext cx="195738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085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813" y="4249738"/>
                        <a:ext cx="195738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5715000"/>
            <a:ext cx="1524000" cy="1143000"/>
          </a:xfrm>
          <a:prstGeom prst="rect">
            <a:avLst/>
          </a:prstGeom>
          <a:noFill/>
        </p:spPr>
      </p:pic>
      <p:cxnSp>
        <p:nvCxnSpPr>
          <p:cNvPr id="37" name="Straight Connector 36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VE fonksiyonu (1 katlı nöron ağı)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868"/>
                <a:gridCol w="959740"/>
                <a:gridCol w="1053592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49"/>
          <p:cNvGrpSpPr/>
          <p:nvPr/>
        </p:nvGrpSpPr>
        <p:grpSpPr>
          <a:xfrm>
            <a:off x="990600" y="4191002"/>
            <a:ext cx="3276600" cy="2514598"/>
            <a:chOff x="3352800" y="4343400"/>
            <a:chExt cx="3276600" cy="2514598"/>
          </a:xfrm>
        </p:grpSpPr>
        <p:grpSp>
          <p:nvGrpSpPr>
            <p:cNvPr id="5" name="Group 39"/>
            <p:cNvGrpSpPr/>
            <p:nvPr/>
          </p:nvGrpSpPr>
          <p:grpSpPr>
            <a:xfrm>
              <a:off x="3352800" y="4343400"/>
              <a:ext cx="3276600" cy="2514598"/>
              <a:chOff x="3352800" y="4267200"/>
              <a:chExt cx="3276600" cy="2514598"/>
            </a:xfrm>
          </p:grpSpPr>
          <p:grpSp>
            <p:nvGrpSpPr>
              <p:cNvPr id="6" name="Group 53"/>
              <p:cNvGrpSpPr/>
              <p:nvPr/>
            </p:nvGrpSpPr>
            <p:grpSpPr>
              <a:xfrm>
                <a:off x="3352800" y="4876799"/>
                <a:ext cx="3276600" cy="1904999"/>
                <a:chOff x="2095500" y="2667000"/>
                <a:chExt cx="2948940" cy="1674091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2164080" y="2667000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7" name="Oval 6"/>
                <p:cNvSpPr/>
                <p:nvPr/>
              </p:nvSpPr>
              <p:spPr>
                <a:xfrm>
                  <a:off x="2095500" y="3655291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810000" y="3269674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a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r>
                    <a:rPr lang="tr-TR" sz="1600" baseline="30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0" name="Straight Arrow Connector 29"/>
                <p:cNvCxnSpPr>
                  <a:stCxn id="26" idx="6"/>
                  <a:endCxn id="29" idx="2"/>
                </p:cNvCxnSpPr>
                <p:nvPr/>
              </p:nvCxnSpPr>
              <p:spPr>
                <a:xfrm>
                  <a:off x="2849880" y="3009901"/>
                  <a:ext cx="960120" cy="60267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endCxn id="29" idx="2"/>
                </p:cNvCxnSpPr>
                <p:nvPr/>
              </p:nvCxnSpPr>
              <p:spPr>
                <a:xfrm flipV="1">
                  <a:off x="2781300" y="3612575"/>
                  <a:ext cx="1028700" cy="3856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25" idx="4"/>
                  <a:endCxn id="29" idx="0"/>
                </p:cNvCxnSpPr>
                <p:nvPr/>
              </p:nvCxnSpPr>
              <p:spPr>
                <a:xfrm>
                  <a:off x="4152900" y="2817092"/>
                  <a:ext cx="0" cy="45258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>
                  <a:stCxn id="29" idx="6"/>
                </p:cNvCxnSpPr>
                <p:nvPr/>
              </p:nvCxnSpPr>
              <p:spPr>
                <a:xfrm>
                  <a:off x="4495800" y="3612575"/>
                  <a:ext cx="54864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Oval 24"/>
              <p:cNvSpPr/>
              <p:nvPr/>
            </p:nvSpPr>
            <p:spPr>
              <a:xfrm>
                <a:off x="5257800" y="4267200"/>
                <a:ext cx="762000" cy="78039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  <a:sym typeface="Symbol"/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  <a:sym typeface="Symbol"/>
                  </a:rPr>
                  <a:t>0</a:t>
                </a:r>
                <a:endParaRPr lang="en-US" sz="1200" baseline="30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419600" y="51816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1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62484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2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71227" y="5193266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0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=-30</a:t>
              </a:r>
              <a:endParaRPr lang="en-US" dirty="0"/>
            </a:p>
          </p:txBody>
        </p:sp>
      </p:grp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5640388" y="4724400"/>
          <a:ext cx="3275012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36" name="Equation" r:id="rId3" imgW="1041120" imgH="177480" progId="Equation.3">
                  <p:embed/>
                </p:oleObj>
              </mc:Choice>
              <mc:Fallback>
                <p:oleObj name="Equation" r:id="rId3" imgW="10411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4724400"/>
                        <a:ext cx="3275012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/>
        </p:nvGraphicFramePr>
        <p:xfrm>
          <a:off x="5334000" y="4191000"/>
          <a:ext cx="195738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37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195738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5715000"/>
            <a:ext cx="15240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VE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7467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28011"/>
                <a:gridCol w="919789"/>
                <a:gridCol w="838200"/>
                <a:gridCol w="838200"/>
                <a:gridCol w="1175325"/>
                <a:gridCol w="1056025"/>
                <a:gridCol w="1056025"/>
                <a:gridCol w="1056025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0" name="Group 49"/>
          <p:cNvGrpSpPr/>
          <p:nvPr/>
        </p:nvGrpSpPr>
        <p:grpSpPr>
          <a:xfrm>
            <a:off x="990600" y="4191002"/>
            <a:ext cx="3276600" cy="2514598"/>
            <a:chOff x="3352800" y="4343400"/>
            <a:chExt cx="3276600" cy="2514598"/>
          </a:xfrm>
        </p:grpSpPr>
        <p:grpSp>
          <p:nvGrpSpPr>
            <p:cNvPr id="21" name="Group 39"/>
            <p:cNvGrpSpPr/>
            <p:nvPr/>
          </p:nvGrpSpPr>
          <p:grpSpPr>
            <a:xfrm>
              <a:off x="3352800" y="4343400"/>
              <a:ext cx="3276600" cy="2514598"/>
              <a:chOff x="3352800" y="4267200"/>
              <a:chExt cx="3276600" cy="2514598"/>
            </a:xfrm>
          </p:grpSpPr>
          <p:grpSp>
            <p:nvGrpSpPr>
              <p:cNvPr id="25" name="Group 53"/>
              <p:cNvGrpSpPr/>
              <p:nvPr/>
            </p:nvGrpSpPr>
            <p:grpSpPr>
              <a:xfrm>
                <a:off x="3352800" y="4876799"/>
                <a:ext cx="3276600" cy="1904999"/>
                <a:chOff x="2095500" y="2667000"/>
                <a:chExt cx="2948940" cy="1674091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2164080" y="2667000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" name="Oval 6"/>
                <p:cNvSpPr/>
                <p:nvPr/>
              </p:nvSpPr>
              <p:spPr>
                <a:xfrm>
                  <a:off x="2095500" y="3655291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3810000" y="3269674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a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r>
                    <a:rPr lang="tr-TR" sz="1600" baseline="30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3" name="Straight Arrow Connector 32"/>
                <p:cNvCxnSpPr>
                  <a:stCxn id="29" idx="6"/>
                  <a:endCxn id="32" idx="2"/>
                </p:cNvCxnSpPr>
                <p:nvPr/>
              </p:nvCxnSpPr>
              <p:spPr>
                <a:xfrm>
                  <a:off x="2849880" y="3009901"/>
                  <a:ext cx="960120" cy="60267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>
                  <a:endCxn id="32" idx="2"/>
                </p:cNvCxnSpPr>
                <p:nvPr/>
              </p:nvCxnSpPr>
              <p:spPr>
                <a:xfrm flipV="1">
                  <a:off x="2781300" y="3612575"/>
                  <a:ext cx="1028700" cy="3856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>
                  <a:stCxn id="27" idx="4"/>
                  <a:endCxn id="32" idx="0"/>
                </p:cNvCxnSpPr>
                <p:nvPr/>
              </p:nvCxnSpPr>
              <p:spPr>
                <a:xfrm>
                  <a:off x="4152900" y="2817092"/>
                  <a:ext cx="0" cy="45258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>
                  <a:stCxn id="32" idx="6"/>
                </p:cNvCxnSpPr>
                <p:nvPr/>
              </p:nvCxnSpPr>
              <p:spPr>
                <a:xfrm>
                  <a:off x="4495800" y="3612575"/>
                  <a:ext cx="54864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Oval 26"/>
              <p:cNvSpPr/>
              <p:nvPr/>
            </p:nvSpPr>
            <p:spPr>
              <a:xfrm>
                <a:off x="5257800" y="4267200"/>
                <a:ext cx="762000" cy="78039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  <a:sym typeface="Symbol"/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  <a:sym typeface="Symbol"/>
                  </a:rPr>
                  <a:t>0</a:t>
                </a:r>
                <a:endParaRPr lang="en-US" sz="1200" baseline="30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419600" y="51816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1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0" y="62484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2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1227" y="5193266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0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=-30</a:t>
              </a:r>
              <a:endParaRPr lang="en-US" dirty="0"/>
            </a:p>
          </p:txBody>
        </p:sp>
      </p:grpSp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5640388" y="4724400"/>
          <a:ext cx="3275012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731" name="Equation" r:id="rId3" imgW="1041120" imgH="177480" progId="Equation.3">
                  <p:embed/>
                </p:oleObj>
              </mc:Choice>
              <mc:Fallback>
                <p:oleObj name="Equation" r:id="rId3" imgW="1041120" imgH="177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4724400"/>
                        <a:ext cx="3275012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/>
          <p:cNvGraphicFramePr>
            <a:graphicFrameLocks noChangeAspect="1"/>
          </p:cNvGraphicFramePr>
          <p:nvPr/>
        </p:nvGraphicFramePr>
        <p:xfrm>
          <a:off x="5334000" y="4191000"/>
          <a:ext cx="195738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732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195738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Connector 38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5715000"/>
            <a:ext cx="15240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VEYA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57400"/>
                <a:gridCol w="1066800"/>
                <a:gridCol w="914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VEYA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VEYA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57400"/>
                <a:gridCol w="1066800"/>
                <a:gridCol w="914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VEYA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49"/>
          <p:cNvGrpSpPr/>
          <p:nvPr/>
        </p:nvGrpSpPr>
        <p:grpSpPr>
          <a:xfrm>
            <a:off x="990600" y="4191002"/>
            <a:ext cx="3276600" cy="2514598"/>
            <a:chOff x="3352800" y="4343400"/>
            <a:chExt cx="3276600" cy="2514598"/>
          </a:xfrm>
        </p:grpSpPr>
        <p:grpSp>
          <p:nvGrpSpPr>
            <p:cNvPr id="5" name="Group 39"/>
            <p:cNvGrpSpPr/>
            <p:nvPr/>
          </p:nvGrpSpPr>
          <p:grpSpPr>
            <a:xfrm>
              <a:off x="3352800" y="4343400"/>
              <a:ext cx="3276600" cy="2514598"/>
              <a:chOff x="3352800" y="4267200"/>
              <a:chExt cx="3276600" cy="2514598"/>
            </a:xfrm>
          </p:grpSpPr>
          <p:grpSp>
            <p:nvGrpSpPr>
              <p:cNvPr id="6" name="Group 53"/>
              <p:cNvGrpSpPr/>
              <p:nvPr/>
            </p:nvGrpSpPr>
            <p:grpSpPr>
              <a:xfrm>
                <a:off x="3352800" y="4876799"/>
                <a:ext cx="3276600" cy="1904999"/>
                <a:chOff x="2095500" y="2667000"/>
                <a:chExt cx="2948940" cy="1674091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2164080" y="2667000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7" name="Oval 6"/>
                <p:cNvSpPr/>
                <p:nvPr/>
              </p:nvSpPr>
              <p:spPr>
                <a:xfrm>
                  <a:off x="2095500" y="3655291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810000" y="3269674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a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r>
                    <a:rPr lang="tr-TR" sz="1600" baseline="30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0" name="Straight Arrow Connector 29"/>
                <p:cNvCxnSpPr>
                  <a:stCxn id="26" idx="6"/>
                  <a:endCxn id="29" idx="2"/>
                </p:cNvCxnSpPr>
                <p:nvPr/>
              </p:nvCxnSpPr>
              <p:spPr>
                <a:xfrm>
                  <a:off x="2849880" y="3009901"/>
                  <a:ext cx="960120" cy="60267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endCxn id="29" idx="2"/>
                </p:cNvCxnSpPr>
                <p:nvPr/>
              </p:nvCxnSpPr>
              <p:spPr>
                <a:xfrm flipV="1">
                  <a:off x="2781300" y="3612575"/>
                  <a:ext cx="1028700" cy="3856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25" idx="4"/>
                  <a:endCxn id="29" idx="0"/>
                </p:cNvCxnSpPr>
                <p:nvPr/>
              </p:nvCxnSpPr>
              <p:spPr>
                <a:xfrm>
                  <a:off x="4152900" y="2817092"/>
                  <a:ext cx="0" cy="45258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>
                  <a:stCxn id="29" idx="6"/>
                </p:cNvCxnSpPr>
                <p:nvPr/>
              </p:nvCxnSpPr>
              <p:spPr>
                <a:xfrm>
                  <a:off x="4495800" y="3612575"/>
                  <a:ext cx="54864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Oval 24"/>
              <p:cNvSpPr/>
              <p:nvPr/>
            </p:nvSpPr>
            <p:spPr>
              <a:xfrm>
                <a:off x="5257800" y="4267200"/>
                <a:ext cx="762000" cy="78039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  <a:sym typeface="Symbol"/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  <a:sym typeface="Symbol"/>
                  </a:rPr>
                  <a:t>0</a:t>
                </a:r>
                <a:endParaRPr lang="en-US" sz="1200" baseline="30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267200" y="51816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1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9600" y="62484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2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47427" y="5193266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0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=-10</a:t>
              </a:r>
              <a:endParaRPr lang="en-US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7108" name="Object 4"/>
          <p:cNvGraphicFramePr>
            <a:graphicFrameLocks noChangeAspect="1"/>
          </p:cNvGraphicFramePr>
          <p:nvPr/>
        </p:nvGraphicFramePr>
        <p:xfrm>
          <a:off x="5519738" y="4813300"/>
          <a:ext cx="33956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10" name="Equation" r:id="rId3" imgW="1079280" imgH="215640" progId="Equation.3">
                  <p:embed/>
                </p:oleObj>
              </mc:Choice>
              <mc:Fallback>
                <p:oleObj name="Equation" r:id="rId3" imgW="10792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4813300"/>
                        <a:ext cx="339566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109" name="Object 5"/>
          <p:cNvGraphicFramePr>
            <a:graphicFrameLocks noChangeAspect="1"/>
          </p:cNvGraphicFramePr>
          <p:nvPr/>
        </p:nvGraphicFramePr>
        <p:xfrm>
          <a:off x="4976813" y="4249738"/>
          <a:ext cx="195738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11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813" y="4249738"/>
                        <a:ext cx="195738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VEYA fonksiyonu  (1 katlı nöron ağı)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57400"/>
                <a:gridCol w="1066800"/>
                <a:gridCol w="914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VEYA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49"/>
          <p:cNvGrpSpPr/>
          <p:nvPr/>
        </p:nvGrpSpPr>
        <p:grpSpPr>
          <a:xfrm>
            <a:off x="990600" y="4191002"/>
            <a:ext cx="3276600" cy="2514598"/>
            <a:chOff x="3352800" y="4343400"/>
            <a:chExt cx="3276600" cy="2514598"/>
          </a:xfrm>
        </p:grpSpPr>
        <p:grpSp>
          <p:nvGrpSpPr>
            <p:cNvPr id="5" name="Group 39"/>
            <p:cNvGrpSpPr/>
            <p:nvPr/>
          </p:nvGrpSpPr>
          <p:grpSpPr>
            <a:xfrm>
              <a:off x="3352800" y="4343400"/>
              <a:ext cx="3276600" cy="2514598"/>
              <a:chOff x="3352800" y="4267200"/>
              <a:chExt cx="3276600" cy="2514598"/>
            </a:xfrm>
          </p:grpSpPr>
          <p:grpSp>
            <p:nvGrpSpPr>
              <p:cNvPr id="6" name="Group 53"/>
              <p:cNvGrpSpPr/>
              <p:nvPr/>
            </p:nvGrpSpPr>
            <p:grpSpPr>
              <a:xfrm>
                <a:off x="3352800" y="4876799"/>
                <a:ext cx="3276600" cy="1904999"/>
                <a:chOff x="2095500" y="2667000"/>
                <a:chExt cx="2948940" cy="1674091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2164080" y="2667000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7" name="Oval 6"/>
                <p:cNvSpPr/>
                <p:nvPr/>
              </p:nvSpPr>
              <p:spPr>
                <a:xfrm>
                  <a:off x="2095500" y="3655291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810000" y="3269674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a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r>
                    <a:rPr lang="tr-TR" sz="1600" baseline="30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0" name="Straight Arrow Connector 29"/>
                <p:cNvCxnSpPr>
                  <a:stCxn id="26" idx="6"/>
                  <a:endCxn id="29" idx="2"/>
                </p:cNvCxnSpPr>
                <p:nvPr/>
              </p:nvCxnSpPr>
              <p:spPr>
                <a:xfrm>
                  <a:off x="2849880" y="3009901"/>
                  <a:ext cx="960120" cy="60267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endCxn id="29" idx="2"/>
                </p:cNvCxnSpPr>
                <p:nvPr/>
              </p:nvCxnSpPr>
              <p:spPr>
                <a:xfrm flipV="1">
                  <a:off x="2781300" y="3612575"/>
                  <a:ext cx="1028700" cy="3856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25" idx="4"/>
                  <a:endCxn id="29" idx="0"/>
                </p:cNvCxnSpPr>
                <p:nvPr/>
              </p:nvCxnSpPr>
              <p:spPr>
                <a:xfrm>
                  <a:off x="4152900" y="2817092"/>
                  <a:ext cx="0" cy="45258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>
                  <a:stCxn id="29" idx="6"/>
                </p:cNvCxnSpPr>
                <p:nvPr/>
              </p:nvCxnSpPr>
              <p:spPr>
                <a:xfrm>
                  <a:off x="4495800" y="3612575"/>
                  <a:ext cx="54864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Oval 24"/>
              <p:cNvSpPr/>
              <p:nvPr/>
            </p:nvSpPr>
            <p:spPr>
              <a:xfrm>
                <a:off x="5257800" y="4267200"/>
                <a:ext cx="762000" cy="78039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  <a:sym typeface="Symbol"/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  <a:sym typeface="Symbol"/>
                  </a:rPr>
                  <a:t>0</a:t>
                </a:r>
                <a:endParaRPr lang="en-US" sz="1200" baseline="30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267200" y="51816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1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9600" y="62484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2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47427" y="5193266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0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=-10</a:t>
              </a:r>
              <a:endParaRPr lang="en-US" dirty="0"/>
            </a:p>
          </p:txBody>
        </p:sp>
      </p:grp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5410200" y="4876800"/>
          <a:ext cx="3275012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060" name="Equation" r:id="rId3" imgW="1041120" imgH="177480" progId="Equation.3">
                  <p:embed/>
                </p:oleObj>
              </mc:Choice>
              <mc:Fallback>
                <p:oleObj name="Equation" r:id="rId3" imgW="10411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76800"/>
                        <a:ext cx="3275012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/>
          <p:cNvGraphicFramePr>
            <a:graphicFrameLocks noChangeAspect="1"/>
          </p:cNvGraphicFramePr>
          <p:nvPr/>
        </p:nvGraphicFramePr>
        <p:xfrm>
          <a:off x="5029200" y="4267200"/>
          <a:ext cx="195738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061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267200"/>
                        <a:ext cx="195738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YSA’nın uygulamaları: </a:t>
            </a:r>
            <a:endParaRPr lang="tr-TR" i="1" dirty="0" smtClean="0"/>
          </a:p>
          <a:p>
            <a:pPr lvl="1"/>
            <a:r>
              <a:rPr lang="tr-TR" i="1" dirty="0" smtClean="0"/>
              <a:t>konuşma tanıma</a:t>
            </a:r>
            <a:endParaRPr lang="tr-TR" dirty="0" smtClean="0"/>
          </a:p>
          <a:p>
            <a:pPr lvl="1"/>
            <a:r>
              <a:rPr lang="tr-TR" i="1" dirty="0" smtClean="0"/>
              <a:t>karakter tanıma</a:t>
            </a:r>
            <a:r>
              <a:rPr lang="tr-TR" dirty="0" smtClean="0"/>
              <a:t> </a:t>
            </a:r>
          </a:p>
          <a:p>
            <a:pPr lvl="1"/>
            <a:r>
              <a:rPr lang="tr-TR" i="1" dirty="0" smtClean="0"/>
              <a:t>yapay görme</a:t>
            </a:r>
            <a:endParaRPr lang="tr-TR" dirty="0" smtClean="0"/>
          </a:p>
          <a:p>
            <a:pPr lvl="1"/>
            <a:r>
              <a:rPr lang="tr-TR" i="1" dirty="0" smtClean="0"/>
              <a:t>robot navigasyonu</a:t>
            </a:r>
          </a:p>
          <a:p>
            <a:pPr lvl="1"/>
            <a:r>
              <a:rPr lang="tr-TR" i="1" dirty="0" smtClean="0"/>
              <a:t>otomatik sürme</a:t>
            </a:r>
            <a:endParaRPr lang="tr-TR" dirty="0" smtClean="0"/>
          </a:p>
          <a:p>
            <a:pPr lvl="1"/>
            <a:r>
              <a:rPr lang="tr-TR" dirty="0" smtClean="0"/>
              <a:t>vb.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VEYA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7467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85800"/>
                <a:gridCol w="914400"/>
                <a:gridCol w="914400"/>
                <a:gridCol w="762000"/>
                <a:gridCol w="1022925"/>
                <a:gridCol w="1056025"/>
                <a:gridCol w="1056025"/>
                <a:gridCol w="1056025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VEYA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9" name="Group 49"/>
          <p:cNvGrpSpPr/>
          <p:nvPr/>
        </p:nvGrpSpPr>
        <p:grpSpPr>
          <a:xfrm>
            <a:off x="990600" y="4191002"/>
            <a:ext cx="3276600" cy="2514598"/>
            <a:chOff x="3352800" y="4343400"/>
            <a:chExt cx="3276600" cy="2514598"/>
          </a:xfrm>
        </p:grpSpPr>
        <p:grpSp>
          <p:nvGrpSpPr>
            <p:cNvPr id="20" name="Group 39"/>
            <p:cNvGrpSpPr/>
            <p:nvPr/>
          </p:nvGrpSpPr>
          <p:grpSpPr>
            <a:xfrm>
              <a:off x="3352800" y="4343400"/>
              <a:ext cx="3276600" cy="2514598"/>
              <a:chOff x="3352800" y="4267200"/>
              <a:chExt cx="3276600" cy="2514598"/>
            </a:xfrm>
          </p:grpSpPr>
          <p:grpSp>
            <p:nvGrpSpPr>
              <p:cNvPr id="26" name="Group 53"/>
              <p:cNvGrpSpPr/>
              <p:nvPr/>
            </p:nvGrpSpPr>
            <p:grpSpPr>
              <a:xfrm>
                <a:off x="3352800" y="4876799"/>
                <a:ext cx="3276600" cy="1904999"/>
                <a:chOff x="2095500" y="2667000"/>
                <a:chExt cx="2948940" cy="1674091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164080" y="2667000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9" name="Oval 6"/>
                <p:cNvSpPr/>
                <p:nvPr/>
              </p:nvSpPr>
              <p:spPr>
                <a:xfrm>
                  <a:off x="2095500" y="3655291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x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3810000" y="3269674"/>
                  <a:ext cx="685800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1600" dirty="0" smtClean="0">
                      <a:solidFill>
                        <a:sysClr val="windowText" lastClr="000000"/>
                      </a:solidFill>
                      <a:sym typeface="Symbol"/>
                    </a:rPr>
                    <a:t>a</a:t>
                  </a:r>
                  <a:r>
                    <a:rPr lang="tr-TR" sz="1600" baseline="-25000" dirty="0" smtClean="0">
                      <a:solidFill>
                        <a:sysClr val="windowText" lastClr="000000"/>
                      </a:solidFill>
                      <a:sym typeface="Symbol"/>
                    </a:rPr>
                    <a:t>1</a:t>
                  </a:r>
                  <a:r>
                    <a:rPr lang="tr-TR" sz="1600" baseline="30000" dirty="0" smtClean="0">
                      <a:solidFill>
                        <a:sysClr val="windowText" lastClr="000000"/>
                      </a:solidFill>
                      <a:sym typeface="Symbol"/>
                    </a:rPr>
                    <a:t>2</a:t>
                  </a:r>
                  <a:endParaRPr lang="en-US" sz="1200" baseline="300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41" name="Straight Arrow Connector 40"/>
                <p:cNvCxnSpPr>
                  <a:stCxn id="30" idx="6"/>
                  <a:endCxn id="40" idx="2"/>
                </p:cNvCxnSpPr>
                <p:nvPr/>
              </p:nvCxnSpPr>
              <p:spPr>
                <a:xfrm>
                  <a:off x="2849880" y="3009901"/>
                  <a:ext cx="960120" cy="60267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>
                  <a:endCxn id="40" idx="2"/>
                </p:cNvCxnSpPr>
                <p:nvPr/>
              </p:nvCxnSpPr>
              <p:spPr>
                <a:xfrm flipV="1">
                  <a:off x="2781300" y="3612575"/>
                  <a:ext cx="1028700" cy="3856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42"/>
                <p:cNvCxnSpPr>
                  <a:stCxn id="29" idx="4"/>
                  <a:endCxn id="40" idx="0"/>
                </p:cNvCxnSpPr>
                <p:nvPr/>
              </p:nvCxnSpPr>
              <p:spPr>
                <a:xfrm>
                  <a:off x="4152900" y="2817092"/>
                  <a:ext cx="0" cy="45258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Arrow Connector 43"/>
                <p:cNvCxnSpPr>
                  <a:stCxn id="40" idx="6"/>
                </p:cNvCxnSpPr>
                <p:nvPr/>
              </p:nvCxnSpPr>
              <p:spPr>
                <a:xfrm>
                  <a:off x="4495800" y="3612575"/>
                  <a:ext cx="54864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Oval 28"/>
              <p:cNvSpPr/>
              <p:nvPr/>
            </p:nvSpPr>
            <p:spPr>
              <a:xfrm>
                <a:off x="5257800" y="4267200"/>
                <a:ext cx="762000" cy="78039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solidFill>
                      <a:sysClr val="windowText" lastClr="000000"/>
                    </a:solidFill>
                    <a:sym typeface="Symbol"/>
                  </a:rPr>
                  <a:t>x</a:t>
                </a:r>
                <a:r>
                  <a:rPr lang="tr-TR" sz="1600" baseline="-25000" dirty="0" smtClean="0">
                    <a:solidFill>
                      <a:sysClr val="windowText" lastClr="000000"/>
                    </a:solidFill>
                    <a:sym typeface="Symbol"/>
                  </a:rPr>
                  <a:t>0</a:t>
                </a:r>
                <a:endParaRPr lang="en-US" sz="1200" baseline="30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267200" y="51816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1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9600" y="624840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2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=20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47427" y="5193266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</a:t>
              </a:r>
              <a:r>
                <a:rPr lang="tr-TR" baseline="-25000" dirty="0" smtClean="0">
                  <a:sym typeface="Symbol"/>
                </a:rPr>
                <a:t>0</a:t>
              </a:r>
              <a:r>
                <a:rPr lang="tr-TR" baseline="30000" dirty="0" smtClean="0">
                  <a:sym typeface="Symbol"/>
                </a:rPr>
                <a:t>2</a:t>
              </a:r>
              <a:r>
                <a:rPr lang="tr-TR" dirty="0" smtClean="0">
                  <a:sym typeface="Symbol"/>
                </a:rPr>
                <a:t>=-10</a:t>
              </a:r>
              <a:endParaRPr lang="en-US" dirty="0"/>
            </a:p>
          </p:txBody>
        </p:sp>
      </p:grp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5410200" y="4876800"/>
          <a:ext cx="3275012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47" name="Equation" r:id="rId3" imgW="1041120" imgH="177480" progId="Equation.3">
                  <p:embed/>
                </p:oleObj>
              </mc:Choice>
              <mc:Fallback>
                <p:oleObj name="Equation" r:id="rId3" imgW="1041120" imgH="177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76800"/>
                        <a:ext cx="3275012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"/>
          <p:cNvGraphicFramePr>
            <a:graphicFrameLocks noChangeAspect="1"/>
          </p:cNvGraphicFramePr>
          <p:nvPr/>
        </p:nvGraphicFramePr>
        <p:xfrm>
          <a:off x="5029200" y="4267200"/>
          <a:ext cx="195738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48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267200"/>
                        <a:ext cx="195738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XOR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906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57400"/>
                <a:gridCol w="1066800"/>
                <a:gridCol w="914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XOR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XOR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90600" y="2209800"/>
          <a:ext cx="51816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57400"/>
                <a:gridCol w="1066800"/>
                <a:gridCol w="914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XOR FONKSİYONU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990600" y="46482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Önceki örneklere karşı, gızlı katmanlarsız yapılamaz </a:t>
            </a:r>
            <a:br>
              <a:rPr lang="tr-TR" sz="2400" dirty="0" smtClean="0"/>
            </a:br>
            <a:r>
              <a:rPr lang="tr-TR" sz="2400" dirty="0" smtClean="0"/>
              <a:t>(yanı demek ki, </a:t>
            </a:r>
            <a:r>
              <a:rPr lang="tr-TR" sz="2400" u="sng" dirty="0" smtClean="0"/>
              <a:t>g</a:t>
            </a:r>
            <a:r>
              <a:rPr lang="tr-TR" sz="2400" i="1" u="sng" dirty="0" smtClean="0"/>
              <a:t>ızlı katmanlar</a:t>
            </a:r>
            <a:r>
              <a:rPr lang="tr-TR" sz="2400" i="1" dirty="0" smtClean="0"/>
              <a:t> önemli, onlarsız çok fazşa fonksiyon temsil edilemez</a:t>
            </a:r>
            <a:r>
              <a:rPr lang="tr-TR" sz="2400" dirty="0" smtClean="0"/>
              <a:t>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hape 67"/>
          <p:cNvCxnSpPr>
            <a:stCxn id="31" idx="6"/>
            <a:endCxn id="34" idx="0"/>
          </p:cNvCxnSpPr>
          <p:nvPr/>
        </p:nvCxnSpPr>
        <p:spPr>
          <a:xfrm>
            <a:off x="1600200" y="4715204"/>
            <a:ext cx="5029200" cy="67660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XOR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7772399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2554"/>
                <a:gridCol w="931446"/>
                <a:gridCol w="838200"/>
                <a:gridCol w="990600"/>
                <a:gridCol w="457200"/>
                <a:gridCol w="533400"/>
                <a:gridCol w="685800"/>
                <a:gridCol w="685800"/>
                <a:gridCol w="533400"/>
                <a:gridCol w="533400"/>
                <a:gridCol w="533400"/>
                <a:gridCol w="45719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XOR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2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-30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Oval 31"/>
          <p:cNvSpPr/>
          <p:nvPr/>
        </p:nvSpPr>
        <p:spPr>
          <a:xfrm>
            <a:off x="838200" y="51632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6"/>
          <p:cNvSpPr/>
          <p:nvPr/>
        </p:nvSpPr>
        <p:spPr>
          <a:xfrm>
            <a:off x="838200" y="5983013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248400" y="53918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3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35" name="Straight Arrow Connector 34"/>
          <p:cNvCxnSpPr>
            <a:stCxn id="32" idx="6"/>
            <a:endCxn id="22" idx="2"/>
          </p:cNvCxnSpPr>
          <p:nvPr/>
        </p:nvCxnSpPr>
        <p:spPr>
          <a:xfrm flipV="1">
            <a:off x="1600200" y="4943804"/>
            <a:ext cx="2057400" cy="609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6"/>
            <a:endCxn id="23" idx="2"/>
          </p:cNvCxnSpPr>
          <p:nvPr/>
        </p:nvCxnSpPr>
        <p:spPr>
          <a:xfrm>
            <a:off x="1600200" y="6373210"/>
            <a:ext cx="2057400" cy="18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6"/>
          </p:cNvCxnSpPr>
          <p:nvPr/>
        </p:nvCxnSpPr>
        <p:spPr>
          <a:xfrm>
            <a:off x="7010400" y="5782005"/>
            <a:ext cx="609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838200" y="43250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0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657600" y="4553607"/>
            <a:ext cx="762000" cy="780393"/>
          </a:xfrm>
          <a:prstGeom prst="ellips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3" name="Oval 6"/>
          <p:cNvSpPr/>
          <p:nvPr/>
        </p:nvSpPr>
        <p:spPr>
          <a:xfrm>
            <a:off x="3657600" y="60014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48" name="Straight Arrow Connector 47"/>
          <p:cNvCxnSpPr>
            <a:stCxn id="33" idx="6"/>
            <a:endCxn id="22" idx="2"/>
          </p:cNvCxnSpPr>
          <p:nvPr/>
        </p:nvCxnSpPr>
        <p:spPr>
          <a:xfrm flipV="1">
            <a:off x="1600200" y="4943804"/>
            <a:ext cx="2057400" cy="142940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6"/>
            <a:endCxn id="23" idx="2"/>
          </p:cNvCxnSpPr>
          <p:nvPr/>
        </p:nvCxnSpPr>
        <p:spPr>
          <a:xfrm>
            <a:off x="1600200" y="5553404"/>
            <a:ext cx="2057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23" idx="2"/>
          </p:cNvCxnSpPr>
          <p:nvPr/>
        </p:nvCxnSpPr>
        <p:spPr>
          <a:xfrm>
            <a:off x="1600200" y="4715204"/>
            <a:ext cx="2057400" cy="167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6"/>
            <a:endCxn id="34" idx="2"/>
          </p:cNvCxnSpPr>
          <p:nvPr/>
        </p:nvCxnSpPr>
        <p:spPr>
          <a:xfrm>
            <a:off x="4419600" y="4943804"/>
            <a:ext cx="1828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3" idx="6"/>
            <a:endCxn id="34" idx="2"/>
          </p:cNvCxnSpPr>
          <p:nvPr/>
        </p:nvCxnSpPr>
        <p:spPr>
          <a:xfrm flipV="1">
            <a:off x="4419600" y="5782004"/>
            <a:ext cx="1828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438400" y="4858407"/>
            <a:ext cx="640080" cy="594360"/>
          </a:xfrm>
          <a:prstGeom prst="ellips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-20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2819400" y="5163207"/>
            <a:ext cx="640080" cy="594360"/>
          </a:xfrm>
          <a:prstGeom prst="ellips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-20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086496" y="4553607"/>
            <a:ext cx="418704" cy="369332"/>
          </a:xfrm>
          <a:prstGeom prst="rect">
            <a:avLst/>
          </a:prstGeom>
          <a:solidFill>
            <a:srgbClr val="FFFFFF"/>
          </a:solidFill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10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267200" y="4336675"/>
            <a:ext cx="244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sadece (0,0) için yanıyor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31" idx="6"/>
            <a:endCxn id="22" idx="2"/>
          </p:cNvCxnSpPr>
          <p:nvPr/>
        </p:nvCxnSpPr>
        <p:spPr>
          <a:xfrm>
            <a:off x="1600200" y="4715204"/>
            <a:ext cx="2057400" cy="228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696200" y="5782987"/>
            <a:ext cx="377026" cy="523220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h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20000" y="4114800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Adım 1</a:t>
            </a:r>
            <a:endParaRPr lang="en-US" sz="2800" b="1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hape 67"/>
          <p:cNvCxnSpPr>
            <a:stCxn id="31" idx="6"/>
            <a:endCxn id="34" idx="0"/>
          </p:cNvCxnSpPr>
          <p:nvPr/>
        </p:nvCxnSpPr>
        <p:spPr>
          <a:xfrm>
            <a:off x="1600200" y="4715204"/>
            <a:ext cx="5029200" cy="67660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XOR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7772399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2554"/>
                <a:gridCol w="931446"/>
                <a:gridCol w="838200"/>
                <a:gridCol w="990600"/>
                <a:gridCol w="457200"/>
                <a:gridCol w="533400"/>
                <a:gridCol w="685800"/>
                <a:gridCol w="685800"/>
                <a:gridCol w="533400"/>
                <a:gridCol w="533400"/>
                <a:gridCol w="533400"/>
                <a:gridCol w="45719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XOR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2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Yanlış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-30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Oval 31"/>
          <p:cNvSpPr/>
          <p:nvPr/>
        </p:nvSpPr>
        <p:spPr>
          <a:xfrm>
            <a:off x="838200" y="51632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6"/>
          <p:cNvSpPr/>
          <p:nvPr/>
        </p:nvSpPr>
        <p:spPr>
          <a:xfrm>
            <a:off x="838200" y="5983013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248400" y="53918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3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35" name="Straight Arrow Connector 34"/>
          <p:cNvCxnSpPr>
            <a:stCxn id="32" idx="6"/>
            <a:endCxn id="22" idx="2"/>
          </p:cNvCxnSpPr>
          <p:nvPr/>
        </p:nvCxnSpPr>
        <p:spPr>
          <a:xfrm flipV="1">
            <a:off x="1600200" y="4943804"/>
            <a:ext cx="2057400" cy="609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6"/>
            <a:endCxn id="23" idx="2"/>
          </p:cNvCxnSpPr>
          <p:nvPr/>
        </p:nvCxnSpPr>
        <p:spPr>
          <a:xfrm>
            <a:off x="1600200" y="6373210"/>
            <a:ext cx="2057400" cy="18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6"/>
          </p:cNvCxnSpPr>
          <p:nvPr/>
        </p:nvCxnSpPr>
        <p:spPr>
          <a:xfrm>
            <a:off x="7010400" y="5782005"/>
            <a:ext cx="609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838200" y="43250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0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6382407"/>
            <a:ext cx="418704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20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657600" y="4553607"/>
            <a:ext cx="762000" cy="780393"/>
          </a:xfrm>
          <a:prstGeom prst="ellips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3" name="Oval 6"/>
          <p:cNvSpPr/>
          <p:nvPr/>
        </p:nvSpPr>
        <p:spPr>
          <a:xfrm>
            <a:off x="3657600" y="60014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48" name="Straight Arrow Connector 47"/>
          <p:cNvCxnSpPr>
            <a:stCxn id="33" idx="6"/>
            <a:endCxn id="22" idx="2"/>
          </p:cNvCxnSpPr>
          <p:nvPr/>
        </p:nvCxnSpPr>
        <p:spPr>
          <a:xfrm flipV="1">
            <a:off x="1600200" y="4943804"/>
            <a:ext cx="2057400" cy="142940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6"/>
            <a:endCxn id="23" idx="2"/>
          </p:cNvCxnSpPr>
          <p:nvPr/>
        </p:nvCxnSpPr>
        <p:spPr>
          <a:xfrm>
            <a:off x="1600200" y="5553404"/>
            <a:ext cx="2057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23" idx="2"/>
          </p:cNvCxnSpPr>
          <p:nvPr/>
        </p:nvCxnSpPr>
        <p:spPr>
          <a:xfrm>
            <a:off x="1600200" y="4715204"/>
            <a:ext cx="2057400" cy="167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6"/>
            <a:endCxn id="34" idx="2"/>
          </p:cNvCxnSpPr>
          <p:nvPr/>
        </p:nvCxnSpPr>
        <p:spPr>
          <a:xfrm>
            <a:off x="4419600" y="4943804"/>
            <a:ext cx="1828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3" idx="6"/>
            <a:endCxn id="34" idx="2"/>
          </p:cNvCxnSpPr>
          <p:nvPr/>
        </p:nvCxnSpPr>
        <p:spPr>
          <a:xfrm flipV="1">
            <a:off x="4419600" y="5782004"/>
            <a:ext cx="1828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514600" y="5745511"/>
            <a:ext cx="594360" cy="594360"/>
          </a:xfrm>
          <a:prstGeom prst="ellipse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20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76600" y="5696607"/>
            <a:ext cx="48923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-30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4343400" y="6447724"/>
            <a:ext cx="244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sadece (1,1) için yanıyor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267200" y="4336675"/>
            <a:ext cx="244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sadece (0,0) için yanıyor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31" idx="6"/>
            <a:endCxn id="22" idx="2"/>
          </p:cNvCxnSpPr>
          <p:nvPr/>
        </p:nvCxnSpPr>
        <p:spPr>
          <a:xfrm>
            <a:off x="1600200" y="4715204"/>
            <a:ext cx="2057400" cy="228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696200" y="5782987"/>
            <a:ext cx="377026" cy="523220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h</a:t>
            </a:r>
            <a:endParaRPr lang="en-US" sz="28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620000" y="4114800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Adım 2</a:t>
            </a:r>
            <a:endParaRPr lang="en-US" sz="2800" b="1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hape 67"/>
          <p:cNvCxnSpPr>
            <a:stCxn id="31" idx="6"/>
            <a:endCxn id="34" idx="0"/>
          </p:cNvCxnSpPr>
          <p:nvPr/>
        </p:nvCxnSpPr>
        <p:spPr>
          <a:xfrm>
            <a:off x="1600200" y="4715204"/>
            <a:ext cx="5029200" cy="67660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XOR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7772399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2554"/>
                <a:gridCol w="931446"/>
                <a:gridCol w="838200"/>
                <a:gridCol w="990600"/>
                <a:gridCol w="457200"/>
                <a:gridCol w="533400"/>
                <a:gridCol w="685800"/>
                <a:gridCol w="685800"/>
                <a:gridCol w="533400"/>
                <a:gridCol w="533400"/>
                <a:gridCol w="533400"/>
                <a:gridCol w="45719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XOR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2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-30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-30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2" name="Oval 31"/>
          <p:cNvSpPr/>
          <p:nvPr/>
        </p:nvSpPr>
        <p:spPr>
          <a:xfrm>
            <a:off x="838200" y="51632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6"/>
          <p:cNvSpPr/>
          <p:nvPr/>
        </p:nvSpPr>
        <p:spPr>
          <a:xfrm>
            <a:off x="838200" y="5983013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248400" y="53918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3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35" name="Straight Arrow Connector 34"/>
          <p:cNvCxnSpPr>
            <a:stCxn id="32" idx="6"/>
            <a:endCxn id="22" idx="2"/>
          </p:cNvCxnSpPr>
          <p:nvPr/>
        </p:nvCxnSpPr>
        <p:spPr>
          <a:xfrm flipV="1">
            <a:off x="1600200" y="4943804"/>
            <a:ext cx="2057400" cy="609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6"/>
            <a:endCxn id="23" idx="2"/>
          </p:cNvCxnSpPr>
          <p:nvPr/>
        </p:nvCxnSpPr>
        <p:spPr>
          <a:xfrm>
            <a:off x="1600200" y="6373210"/>
            <a:ext cx="2057400" cy="18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6"/>
          </p:cNvCxnSpPr>
          <p:nvPr/>
        </p:nvCxnSpPr>
        <p:spPr>
          <a:xfrm>
            <a:off x="7010400" y="5782005"/>
            <a:ext cx="609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838200" y="43250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0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657600" y="4553607"/>
            <a:ext cx="762000" cy="780393"/>
          </a:xfrm>
          <a:prstGeom prst="ellips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3" name="Oval 6"/>
          <p:cNvSpPr/>
          <p:nvPr/>
        </p:nvSpPr>
        <p:spPr>
          <a:xfrm>
            <a:off x="3657600" y="60014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48" name="Straight Arrow Connector 47"/>
          <p:cNvCxnSpPr>
            <a:stCxn id="33" idx="6"/>
            <a:endCxn id="22" idx="2"/>
          </p:cNvCxnSpPr>
          <p:nvPr/>
        </p:nvCxnSpPr>
        <p:spPr>
          <a:xfrm flipV="1">
            <a:off x="1600200" y="4943804"/>
            <a:ext cx="2057400" cy="142940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6"/>
            <a:endCxn id="23" idx="2"/>
          </p:cNvCxnSpPr>
          <p:nvPr/>
        </p:nvCxnSpPr>
        <p:spPr>
          <a:xfrm>
            <a:off x="1600200" y="5553404"/>
            <a:ext cx="2057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23" idx="2"/>
          </p:cNvCxnSpPr>
          <p:nvPr/>
        </p:nvCxnSpPr>
        <p:spPr>
          <a:xfrm>
            <a:off x="1600200" y="4715204"/>
            <a:ext cx="2057400" cy="167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6"/>
            <a:endCxn id="34" idx="2"/>
          </p:cNvCxnSpPr>
          <p:nvPr/>
        </p:nvCxnSpPr>
        <p:spPr>
          <a:xfrm>
            <a:off x="4419600" y="4943804"/>
            <a:ext cx="1828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3" idx="6"/>
            <a:endCxn id="34" idx="2"/>
          </p:cNvCxnSpPr>
          <p:nvPr/>
        </p:nvCxnSpPr>
        <p:spPr>
          <a:xfrm flipV="1">
            <a:off x="4419600" y="5782004"/>
            <a:ext cx="1828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343400" y="6447724"/>
            <a:ext cx="244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sadece (1,1) için yanıyor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267200" y="4336675"/>
            <a:ext cx="2441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sadece (0,0) için yanıyor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31" idx="6"/>
            <a:endCxn id="22" idx="2"/>
          </p:cNvCxnSpPr>
          <p:nvPr/>
        </p:nvCxnSpPr>
        <p:spPr>
          <a:xfrm>
            <a:off x="1600200" y="4715204"/>
            <a:ext cx="2057400" cy="228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705600" y="4858407"/>
            <a:ext cx="489236" cy="369332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sym typeface="Symbol"/>
              </a:rPr>
              <a:t>-10</a:t>
            </a:r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4953000" y="5010807"/>
            <a:ext cx="594360" cy="59436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20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4953000" y="5849007"/>
            <a:ext cx="594360" cy="59436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20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96200" y="5782987"/>
            <a:ext cx="377026" cy="523220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h</a:t>
            </a:r>
            <a:endParaRPr lang="en-US" sz="28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620000" y="4114800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Adım 3</a:t>
            </a:r>
            <a:endParaRPr lang="en-US" sz="2800" b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Örnek: XOR fonksiyonu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38200" y="2209800"/>
          <a:ext cx="7772399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2554"/>
                <a:gridCol w="931446"/>
                <a:gridCol w="838200"/>
                <a:gridCol w="990600"/>
                <a:gridCol w="457200"/>
                <a:gridCol w="533400"/>
                <a:gridCol w="685800"/>
                <a:gridCol w="685800"/>
                <a:gridCol w="533400"/>
                <a:gridCol w="533400"/>
                <a:gridCol w="533400"/>
                <a:gridCol w="45719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XOR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r>
                        <a:rPr lang="tr-TR" baseline="0" dirty="0" smtClean="0"/>
                        <a:t>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girdi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r>
                        <a:rPr lang="tr-TR" baseline="-25000" dirty="0" smtClean="0"/>
                        <a:t>2</a:t>
                      </a:r>
                      <a:r>
                        <a:rPr lang="tr-TR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tr-T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tr-TR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Doğru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-30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Doğru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-10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Yanlış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-30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2" name="Oval 31"/>
          <p:cNvSpPr/>
          <p:nvPr/>
        </p:nvSpPr>
        <p:spPr>
          <a:xfrm>
            <a:off x="1524000" y="51632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6"/>
          <p:cNvSpPr/>
          <p:nvPr/>
        </p:nvSpPr>
        <p:spPr>
          <a:xfrm>
            <a:off x="1524000" y="5983013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934200" y="53918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3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35" name="Straight Arrow Connector 34"/>
          <p:cNvCxnSpPr>
            <a:stCxn id="32" idx="6"/>
            <a:endCxn id="22" idx="2"/>
          </p:cNvCxnSpPr>
          <p:nvPr/>
        </p:nvCxnSpPr>
        <p:spPr>
          <a:xfrm flipV="1">
            <a:off x="2286000" y="4943804"/>
            <a:ext cx="2057400" cy="609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6"/>
            <a:endCxn id="23" idx="2"/>
          </p:cNvCxnSpPr>
          <p:nvPr/>
        </p:nvCxnSpPr>
        <p:spPr>
          <a:xfrm>
            <a:off x="2286000" y="6373210"/>
            <a:ext cx="2057400" cy="18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6"/>
          </p:cNvCxnSpPr>
          <p:nvPr/>
        </p:nvCxnSpPr>
        <p:spPr>
          <a:xfrm>
            <a:off x="7696200" y="5782005"/>
            <a:ext cx="609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43250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x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0</a:t>
            </a:r>
            <a:endParaRPr lang="en-US" sz="12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343400" y="4553607"/>
            <a:ext cx="762000" cy="780393"/>
          </a:xfrm>
          <a:prstGeom prst="ellips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1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3" name="Oval 6"/>
          <p:cNvSpPr/>
          <p:nvPr/>
        </p:nvSpPr>
        <p:spPr>
          <a:xfrm>
            <a:off x="4343400" y="6001407"/>
            <a:ext cx="762000" cy="78039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ysClr val="windowText" lastClr="000000"/>
                </a:solidFill>
                <a:sym typeface="Symbol"/>
              </a:rPr>
              <a:t>a</a:t>
            </a:r>
            <a:r>
              <a:rPr lang="tr-TR" sz="1600" baseline="-25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r>
              <a:rPr lang="tr-TR" sz="1600" baseline="30000" dirty="0" smtClean="0">
                <a:solidFill>
                  <a:sysClr val="windowText" lastClr="000000"/>
                </a:solidFill>
                <a:sym typeface="Symbol"/>
              </a:rPr>
              <a:t>2</a:t>
            </a:r>
            <a:endParaRPr lang="en-US" sz="1200" baseline="30000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48" name="Straight Arrow Connector 47"/>
          <p:cNvCxnSpPr>
            <a:stCxn id="33" idx="6"/>
            <a:endCxn id="22" idx="2"/>
          </p:cNvCxnSpPr>
          <p:nvPr/>
        </p:nvCxnSpPr>
        <p:spPr>
          <a:xfrm flipV="1">
            <a:off x="2286000" y="4943804"/>
            <a:ext cx="2057400" cy="142940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6"/>
            <a:endCxn id="23" idx="2"/>
          </p:cNvCxnSpPr>
          <p:nvPr/>
        </p:nvCxnSpPr>
        <p:spPr>
          <a:xfrm>
            <a:off x="2286000" y="5553404"/>
            <a:ext cx="2057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23" idx="2"/>
          </p:cNvCxnSpPr>
          <p:nvPr/>
        </p:nvCxnSpPr>
        <p:spPr>
          <a:xfrm>
            <a:off x="2286000" y="4715204"/>
            <a:ext cx="2057400" cy="167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6"/>
            <a:endCxn id="34" idx="2"/>
          </p:cNvCxnSpPr>
          <p:nvPr/>
        </p:nvCxnSpPr>
        <p:spPr>
          <a:xfrm>
            <a:off x="5105400" y="4943804"/>
            <a:ext cx="1828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3" idx="6"/>
            <a:endCxn id="34" idx="2"/>
          </p:cNvCxnSpPr>
          <p:nvPr/>
        </p:nvCxnSpPr>
        <p:spPr>
          <a:xfrm flipV="1">
            <a:off x="5105400" y="5782004"/>
            <a:ext cx="1828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1" idx="6"/>
            <a:endCxn id="22" idx="2"/>
          </p:cNvCxnSpPr>
          <p:nvPr/>
        </p:nvCxnSpPr>
        <p:spPr>
          <a:xfrm>
            <a:off x="2286000" y="4715204"/>
            <a:ext cx="2057400" cy="228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82000" y="5782987"/>
            <a:ext cx="377026" cy="523220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ym typeface="Symbol"/>
              </a:rPr>
              <a:t>h</a:t>
            </a:r>
            <a:endParaRPr lang="en-US" sz="28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" y="41148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2268940" y="4094328"/>
            <a:ext cx="4653887" cy="1665027"/>
          </a:xfrm>
          <a:custGeom>
            <a:avLst/>
            <a:gdLst>
              <a:gd name="connsiteX0" fmla="*/ 0 w 4653887"/>
              <a:gd name="connsiteY0" fmla="*/ 600502 h 1665027"/>
              <a:gd name="connsiteX1" fmla="*/ 2483893 w 4653887"/>
              <a:gd name="connsiteY1" fmla="*/ 177421 h 1665027"/>
              <a:gd name="connsiteX2" fmla="*/ 4653887 w 4653887"/>
              <a:gd name="connsiteY2" fmla="*/ 1665027 h 1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3887" h="1665027">
                <a:moveTo>
                  <a:pt x="0" y="600502"/>
                </a:moveTo>
                <a:cubicBezTo>
                  <a:pt x="854122" y="300251"/>
                  <a:pt x="1708245" y="0"/>
                  <a:pt x="2483893" y="177421"/>
                </a:cubicBezTo>
                <a:cubicBezTo>
                  <a:pt x="3259541" y="354842"/>
                  <a:pt x="3956714" y="1009934"/>
                  <a:pt x="4653887" y="1665027"/>
                </a:cubicBezTo>
              </a:path>
            </a:pathLst>
          </a:custGeom>
          <a:ln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YSA’ları, karmaşık lineer olmayan fonksiyonlar temsil eder ve birçok esnek </a:t>
            </a:r>
            <a:r>
              <a:rPr lang="tr-TR" dirty="0" smtClean="0">
                <a:sym typeface="Symbol"/>
              </a:rPr>
              <a:t>parametre içerir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ym typeface="Symbol"/>
              </a:rPr>
              <a:t>Bu nedenle, YSA’ları direkt olarak lineer olmayan aynı zamanda esnek ve bu nedenle güçlü genel modelleme yaklaşımıdır </a:t>
            </a:r>
            <a:br>
              <a:rPr lang="tr-TR" dirty="0" smtClean="0">
                <a:sym typeface="Symbol"/>
              </a:rPr>
            </a:br>
            <a:endParaRPr lang="tr-TR" dirty="0" smtClean="0"/>
          </a:p>
        </p:txBody>
      </p:sp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293688" y="5595938"/>
          <a:ext cx="43545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587" name="Equation" r:id="rId3" imgW="1384200" imgH="215640" progId="Equation.3">
                  <p:embed/>
                </p:oleObj>
              </mc:Choice>
              <mc:Fallback>
                <p:oleObj name="Equation" r:id="rId3" imgW="13842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5595938"/>
                        <a:ext cx="435451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3"/>
          <p:cNvGrpSpPr/>
          <p:nvPr/>
        </p:nvGrpSpPr>
        <p:grpSpPr>
          <a:xfrm>
            <a:off x="5562600" y="5044440"/>
            <a:ext cx="3474720" cy="1737360"/>
            <a:chOff x="1066800" y="2667000"/>
            <a:chExt cx="3977640" cy="2209800"/>
          </a:xfrm>
        </p:grpSpPr>
        <p:sp>
          <p:nvSpPr>
            <p:cNvPr id="6" name="Oval 5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16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2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16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2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16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2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16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16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2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16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16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2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16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16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2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>
                  <a:solidFill>
                    <a:sysClr val="windowText" lastClr="000000"/>
                  </a:solidFill>
                  <a:sym typeface="Symbol"/>
                </a:rPr>
                <a:t>a</a:t>
              </a:r>
              <a:r>
                <a:rPr lang="tr-TR" sz="16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r>
                <a:rPr lang="tr-TR" sz="1600" baseline="30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200" baseline="30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4" name="Straight Arrow Connector 13"/>
            <p:cNvCxnSpPr>
              <a:stCxn id="6" idx="6"/>
              <a:endCxn id="11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6"/>
              <a:endCxn id="10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6"/>
              <a:endCxn id="9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7" idx="6"/>
              <a:endCxn id="9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6"/>
              <a:endCxn id="10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6"/>
              <a:endCxn id="11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6"/>
              <a:endCxn id="9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8" idx="6"/>
              <a:endCxn id="10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6"/>
              <a:endCxn id="11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9" idx="6"/>
              <a:endCxn id="12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0" idx="6"/>
              <a:endCxn id="12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6"/>
              <a:endCxn id="12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2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Left-Right Arrow 26"/>
          <p:cNvSpPr/>
          <p:nvPr/>
        </p:nvSpPr>
        <p:spPr>
          <a:xfrm>
            <a:off x="4678680" y="5791200"/>
            <a:ext cx="731520" cy="36576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876799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Paramtreler doğru şekilde nasıl seçilir</a:t>
            </a:r>
            <a:endParaRPr lang="tr-TR" dirty="0" smtClean="0">
              <a:sym typeface="Symbol"/>
            </a:endParaRPr>
          </a:p>
          <a:p>
            <a:r>
              <a:rPr lang="tr-TR" dirty="0" smtClean="0">
                <a:sym typeface="Symbol"/>
              </a:rPr>
              <a:t>Parametreler bulmak için, dereceli azaltma yada benzer optimizasyon metodu kullanılabilir</a:t>
            </a:r>
          </a:p>
          <a:p>
            <a:r>
              <a:rPr lang="tr-TR" dirty="0" smtClean="0">
                <a:sym typeface="Symbol"/>
              </a:rPr>
              <a:t>Maliyet fonksiyonu için, lojistik regresyon maliyeti kullanılabilir (son ders)</a:t>
            </a:r>
            <a:endParaRPr lang="tr-TR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>
                <a:sym typeface="Symbol"/>
              </a:rPr>
              <a:t>Dereceli azaltma için, önce maliyetin türevlerini hesaplamak gerekiyor</a:t>
            </a:r>
            <a:br>
              <a:rPr lang="tr-TR" dirty="0" smtClean="0">
                <a:sym typeface="Symbol"/>
              </a:rPr>
            </a:br>
            <a:endParaRPr lang="tr-TR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4800600" y="3276600"/>
            <a:ext cx="4114800" cy="2743200"/>
            <a:chOff x="1905000" y="1862931"/>
            <a:chExt cx="5334000" cy="4000500"/>
          </a:xfrm>
        </p:grpSpPr>
        <p:pic>
          <p:nvPicPr>
            <p:cNvPr id="10" name="Content Placeholder 4" descr="lec2ill8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1862931"/>
              <a:ext cx="5334000" cy="4000500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4191000" y="3352800"/>
              <a:ext cx="152400" cy="3048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343400" y="3657600"/>
              <a:ext cx="76200" cy="3810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4101152" y="3989696"/>
              <a:ext cx="304800" cy="3048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3810000" y="4267200"/>
              <a:ext cx="304800" cy="2286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3581400" y="4495800"/>
              <a:ext cx="228600" cy="1524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838200" y="3212574"/>
            <a:ext cx="38100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Yakınsamaya kadar </a:t>
            </a:r>
            <a:r>
              <a:rPr lang="tr-TR" dirty="0" smtClean="0">
                <a:sym typeface="Symbol"/>
              </a:rPr>
              <a:t>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689100" y="3960813"/>
          <a:ext cx="1979613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07" name="Equation" r:id="rId4" imgW="761760" imgH="317160" progId="Equation.3">
                  <p:embed/>
                </p:oleObj>
              </mc:Choice>
              <mc:Fallback>
                <p:oleObj name="Equation" r:id="rId4" imgW="761760" imgH="3171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3960813"/>
                        <a:ext cx="1979613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17"/>
          <p:cNvSpPr/>
          <p:nvPr/>
        </p:nvSpPr>
        <p:spPr>
          <a:xfrm>
            <a:off x="2362200" y="3898374"/>
            <a:ext cx="14478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2819400"/>
            <a:ext cx="2375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ym typeface="Symbol"/>
              </a:rPr>
              <a:t>Dereceli azaltma </a:t>
            </a:r>
            <a:endParaRPr 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YSA’nin tarihi 1960 yıllarda başladı</a:t>
            </a:r>
          </a:p>
          <a:p>
            <a:r>
              <a:rPr lang="tr-TR" dirty="0" smtClean="0"/>
              <a:t>YSA başlangıcı </a:t>
            </a:r>
            <a:r>
              <a:rPr lang="tr-TR" dirty="0" smtClean="0">
                <a:solidFill>
                  <a:srgbClr val="FF0000"/>
                </a:solidFill>
              </a:rPr>
              <a:t>beyin bilimindeki gelişmelere</a:t>
            </a:r>
            <a:r>
              <a:rPr lang="tr-TR" dirty="0" smtClean="0"/>
              <a:t> bağlıydı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ym typeface="Symbol"/>
              </a:rPr>
              <a:t>Ama “</a:t>
            </a:r>
            <a:r>
              <a:rPr lang="tr-TR" i="1" dirty="0" smtClean="0">
                <a:sym typeface="Symbol"/>
              </a:rPr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dirty="0" smtClean="0">
                <a:sym typeface="Symbol"/>
              </a:rPr>
              <a:t>” çok karmaşık, ve bu türevleri kolay değil</a:t>
            </a:r>
            <a:br>
              <a:rPr lang="tr-TR" dirty="0" smtClean="0">
                <a:sym typeface="Symbol"/>
              </a:rPr>
            </a:br>
            <a:endParaRPr lang="tr-TR" dirty="0" smtClean="0"/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906588" y="4800600"/>
          <a:ext cx="47545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11" name="Equation" r:id="rId3" imgW="1511280" imgH="215640" progId="Equation.3">
                  <p:embed/>
                </p:oleObj>
              </mc:Choice>
              <mc:Fallback>
                <p:oleObj name="Equation" r:id="rId3" imgW="1511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4800600"/>
                        <a:ext cx="47545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533400" y="28194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12" name="Equation" r:id="rId5" imgW="2527200" imgH="406080" progId="Equation.3">
                  <p:embed/>
                </p:oleObj>
              </mc:Choice>
              <mc:Fallback>
                <p:oleObj name="Equation" r:id="rId5" imgW="252720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4191000" y="3733800"/>
            <a:ext cx="762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267200" y="3962400"/>
            <a:ext cx="35052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ym typeface="Symbol"/>
              </a:rPr>
              <a:t>Bu problem, uzun zamandır YSA’nın çok ciddi sorunu olarak kalıyordu</a:t>
            </a:r>
            <a:endParaRPr lang="tr-TR" dirty="0" smtClean="0"/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906588" y="4800600"/>
          <a:ext cx="47545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56" name="Equation" r:id="rId3" imgW="1511280" imgH="215640" progId="Equation.3">
                  <p:embed/>
                </p:oleObj>
              </mc:Choice>
              <mc:Fallback>
                <p:oleObj name="Equation" r:id="rId3" imgW="1511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4800600"/>
                        <a:ext cx="47545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533400" y="28194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57" name="Equation" r:id="rId5" imgW="2527200" imgH="406080" progId="Equation.3">
                  <p:embed/>
                </p:oleObj>
              </mc:Choice>
              <mc:Fallback>
                <p:oleObj name="Equation" r:id="rId5" imgW="252720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4191000" y="3733800"/>
            <a:ext cx="762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267200" y="3962400"/>
            <a:ext cx="35052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Geri yayılım algoritması, </a:t>
            </a:r>
            <a:r>
              <a:rPr lang="tr-TR" dirty="0" smtClean="0"/>
              <a:t>bu türevleri verimli şekilde hesaplamak için 1974’te sunulmuş oldu</a:t>
            </a:r>
            <a:r>
              <a:rPr lang="tr-TR" dirty="0" smtClean="0">
                <a:sym typeface="Symbol"/>
              </a:rPr>
              <a:t/>
            </a:r>
            <a:br>
              <a:rPr lang="tr-TR" dirty="0" smtClean="0">
                <a:sym typeface="Symbol"/>
              </a:rPr>
            </a:br>
            <a:endParaRPr lang="tr-TR" dirty="0" smtClean="0"/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906588" y="4800600"/>
          <a:ext cx="47545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57" name="Equation" r:id="rId3" imgW="1511280" imgH="215640" progId="Equation.3">
                  <p:embed/>
                </p:oleObj>
              </mc:Choice>
              <mc:Fallback>
                <p:oleObj name="Equation" r:id="rId3" imgW="15112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4800600"/>
                        <a:ext cx="47545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533400" y="28194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58" name="Equation" r:id="rId5" imgW="2527200" imgH="406080" progId="Equation.3">
                  <p:embed/>
                </p:oleObj>
              </mc:Choice>
              <mc:Fallback>
                <p:oleObj name="Equation" r:id="rId5" imgW="252720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 flipV="1">
            <a:off x="4191000" y="3733800"/>
            <a:ext cx="762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267200" y="3962400"/>
            <a:ext cx="35052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Geri yayılım algoritması için en önemli kavram </a:t>
            </a:r>
            <a:r>
              <a:rPr lang="tr-TR" dirty="0" smtClean="0">
                <a:solidFill>
                  <a:srgbClr val="FF0000"/>
                </a:solidFill>
              </a:rPr>
              <a:t>nöron hatasıdır</a:t>
            </a:r>
            <a:endParaRPr lang="tr-TR" dirty="0" smtClean="0"/>
          </a:p>
          <a:p>
            <a:r>
              <a:rPr lang="tr-TR" dirty="0" smtClean="0"/>
              <a:t>Nöron hatası, nöronun ideal olan </a:t>
            </a:r>
            <a:r>
              <a:rPr lang="tr-TR" dirty="0" smtClean="0">
                <a:solidFill>
                  <a:srgbClr val="FF0000"/>
                </a:solidFill>
              </a:rPr>
              <a:t>istenen çıktısından farkı </a:t>
            </a:r>
            <a:r>
              <a:rPr lang="tr-TR" dirty="0" smtClean="0"/>
              <a:t>demektedir</a:t>
            </a:r>
          </a:p>
          <a:p>
            <a:pPr lvl="1"/>
            <a:r>
              <a:rPr lang="tr-TR" dirty="0" smtClean="0"/>
              <a:t>a</a:t>
            </a:r>
            <a:r>
              <a:rPr lang="tr-TR" baseline="-25000" dirty="0" smtClean="0"/>
              <a:t>i</a:t>
            </a:r>
            <a:r>
              <a:rPr lang="tr-TR" baseline="30000" dirty="0" smtClean="0"/>
              <a:t>j</a:t>
            </a:r>
            <a:r>
              <a:rPr lang="tr-TR" dirty="0" smtClean="0"/>
              <a:t> nöron aktivasyonun ideal istenen çıktılardan farkı == (j,i) nöronun hatasıdır</a:t>
            </a:r>
          </a:p>
          <a:p>
            <a:pPr lvl="1"/>
            <a:r>
              <a:rPr lang="tr-TR" dirty="0" smtClean="0"/>
              <a:t>Bu hataları kullanarak </a:t>
            </a:r>
            <a:r>
              <a:rPr lang="tr-TR" i="1" dirty="0" smtClean="0"/>
              <a:t>J</a:t>
            </a:r>
            <a:r>
              <a:rPr lang="tr-TR" dirty="0" smtClean="0"/>
              <a:t>’nin türevleri verimli şekilde hesaplanabilir, ama ...</a:t>
            </a:r>
          </a:p>
          <a:p>
            <a:pPr lvl="1"/>
            <a:r>
              <a:rPr lang="tr-TR" dirty="0" smtClean="0"/>
              <a:t>Arasındaki nöronların ideal olan çıktısı genellikle bilinmez, sadece en son nöron için çıktılar bilinebilir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/>
              <a:t>Ana problemi: hatalar başından sadece son (çıkış) nöron için bilinebilir (çıkış nöronlardan ne istediğimiz bilinir)</a:t>
            </a:r>
          </a:p>
          <a:p>
            <a:r>
              <a:rPr lang="tr-TR" dirty="0" smtClean="0"/>
              <a:t>Sadece bu nöronlar için hataları açıkca belirtilebilir (yani modellenecek verinin örnekleri kullanarak çıkış nöronların hataları tahmin edilebilir)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Geri yayılım algoritmasının ana fikri</a:t>
            </a:r>
            <a:r>
              <a:rPr lang="tr-TR" dirty="0" smtClean="0"/>
              <a:t>:</a:t>
            </a:r>
          </a:p>
          <a:p>
            <a:r>
              <a:rPr lang="tr-TR" dirty="0" smtClean="0">
                <a:sym typeface="Symbol"/>
              </a:rPr>
              <a:t>Son nöron için (a</a:t>
            </a:r>
            <a:r>
              <a:rPr lang="tr-TR" baseline="30000" dirty="0" smtClean="0">
                <a:sym typeface="Symbol"/>
              </a:rPr>
              <a:t>(3)</a:t>
            </a:r>
            <a:r>
              <a:rPr lang="tr-TR" dirty="0" smtClean="0">
                <a:sym typeface="Symbol"/>
              </a:rPr>
              <a:t>), hataları bilinir (örnekler kullanın) </a:t>
            </a:r>
          </a:p>
          <a:p>
            <a:r>
              <a:rPr lang="tr-TR" dirty="0" smtClean="0">
                <a:sym typeface="Symbol"/>
              </a:rPr>
              <a:t>Bu nöron için hataları bu şekilde hesaplıyoruz:</a:t>
            </a:r>
          </a:p>
        </p:txBody>
      </p:sp>
      <p:graphicFrame>
        <p:nvGraphicFramePr>
          <p:cNvPr id="587781" name="Object 5"/>
          <p:cNvGraphicFramePr>
            <a:graphicFrameLocks noChangeAspect="1"/>
          </p:cNvGraphicFramePr>
          <p:nvPr/>
        </p:nvGraphicFramePr>
        <p:xfrm>
          <a:off x="1920875" y="4876800"/>
          <a:ext cx="57927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2901" name="Equation" r:id="rId3" imgW="1841400" imgH="215640" progId="Equation.3">
                  <p:embed/>
                </p:oleObj>
              </mc:Choice>
              <mc:Fallback>
                <p:oleObj name="Equation" r:id="rId3" imgW="1841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4876800"/>
                        <a:ext cx="57927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/>
        </p:nvGraphicFramePr>
        <p:xfrm>
          <a:off x="5334000" y="57150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2902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7150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5181600" y="6429044"/>
            <a:ext cx="2743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28800" y="5791200"/>
            <a:ext cx="3437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ym typeface="Symbol"/>
              </a:rPr>
              <a:t>Örneklerdeki YSA hataları:</a:t>
            </a:r>
            <a:endParaRPr lang="en-US" sz="24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Geri yayılım algoritmasının ana fikri</a:t>
            </a:r>
            <a:r>
              <a:rPr lang="tr-TR" dirty="0" smtClean="0"/>
              <a:t>:</a:t>
            </a:r>
          </a:p>
          <a:p>
            <a:r>
              <a:rPr lang="tr-TR" dirty="0" smtClean="0">
                <a:sym typeface="Symbol"/>
              </a:rPr>
              <a:t>Son nöron için (a</a:t>
            </a:r>
            <a:r>
              <a:rPr lang="tr-TR" baseline="30000" dirty="0" smtClean="0">
                <a:sym typeface="Symbol"/>
              </a:rPr>
              <a:t>(3)</a:t>
            </a:r>
            <a:r>
              <a:rPr lang="tr-TR" dirty="0" smtClean="0">
                <a:sym typeface="Symbol"/>
              </a:rPr>
              <a:t>), hataları bilinir (örnekler kullanın) </a:t>
            </a:r>
          </a:p>
          <a:p>
            <a:r>
              <a:rPr lang="tr-TR" dirty="0" smtClean="0">
                <a:sym typeface="Symbol"/>
              </a:rPr>
              <a:t>Bu nöron için hataları bu şekilde hesaplıyoruz:</a:t>
            </a:r>
          </a:p>
        </p:txBody>
      </p:sp>
      <p:graphicFrame>
        <p:nvGraphicFramePr>
          <p:cNvPr id="587781" name="Object 5"/>
          <p:cNvGraphicFramePr>
            <a:graphicFrameLocks noChangeAspect="1"/>
          </p:cNvGraphicFramePr>
          <p:nvPr/>
        </p:nvGraphicFramePr>
        <p:xfrm>
          <a:off x="1920875" y="4876800"/>
          <a:ext cx="57927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80" name="Equation" r:id="rId3" imgW="1841400" imgH="215640" progId="Equation.3">
                  <p:embed/>
                </p:oleObj>
              </mc:Choice>
              <mc:Fallback>
                <p:oleObj name="Equation" r:id="rId3" imgW="1841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4876800"/>
                        <a:ext cx="57927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/>
        </p:nvGraphicFramePr>
        <p:xfrm>
          <a:off x="5334000" y="59436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81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9436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5486400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>
                <a:sym typeface="Symbol"/>
              </a:rPr>
              <a:t>Bu bir örnek idi</a:t>
            </a:r>
            <a:endParaRPr lang="en-US" sz="2400" u="sng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4068631" y="5717233"/>
            <a:ext cx="2560769" cy="3025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4068631" y="5717233"/>
            <a:ext cx="3398969" cy="2263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Geri yayılım algoritmasının ana fikri</a:t>
            </a:r>
            <a:r>
              <a:rPr lang="tr-TR" dirty="0" smtClean="0"/>
              <a:t>:</a:t>
            </a:r>
          </a:p>
          <a:p>
            <a:r>
              <a:rPr lang="tr-TR" dirty="0" smtClean="0">
                <a:sym typeface="Symbol"/>
              </a:rPr>
              <a:t>Son nöron için (a</a:t>
            </a:r>
            <a:r>
              <a:rPr lang="tr-TR" baseline="30000" dirty="0" smtClean="0">
                <a:sym typeface="Symbol"/>
              </a:rPr>
              <a:t>(3)</a:t>
            </a:r>
            <a:r>
              <a:rPr lang="tr-TR" dirty="0" smtClean="0">
                <a:sym typeface="Symbol"/>
              </a:rPr>
              <a:t>), hataları bilinir (örnekler kullanın) </a:t>
            </a:r>
          </a:p>
          <a:p>
            <a:r>
              <a:rPr lang="tr-TR" dirty="0" smtClean="0">
                <a:sym typeface="Symbol"/>
              </a:rPr>
              <a:t>Bu nöron için hataları bu şekilde hesaplıyoruz:</a:t>
            </a:r>
          </a:p>
        </p:txBody>
      </p:sp>
      <p:graphicFrame>
        <p:nvGraphicFramePr>
          <p:cNvPr id="587781" name="Object 5"/>
          <p:cNvGraphicFramePr>
            <a:graphicFrameLocks noChangeAspect="1"/>
          </p:cNvGraphicFramePr>
          <p:nvPr/>
        </p:nvGraphicFramePr>
        <p:xfrm>
          <a:off x="1920875" y="4876800"/>
          <a:ext cx="57927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04" name="Equation" r:id="rId3" imgW="1841400" imgH="215640" progId="Equation.3">
                  <p:embed/>
                </p:oleObj>
              </mc:Choice>
              <mc:Fallback>
                <p:oleObj name="Equation" r:id="rId3" imgW="1841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4876800"/>
                        <a:ext cx="57927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/>
        </p:nvGraphicFramePr>
        <p:xfrm>
          <a:off x="5334000" y="59436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05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9436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5486400"/>
            <a:ext cx="1815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>
                <a:sym typeface="Symbol"/>
              </a:rPr>
              <a:t>Gereken çıktı</a:t>
            </a:r>
            <a:endParaRPr lang="en-US" sz="2400" u="sng" dirty="0"/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3796697" y="5717233"/>
            <a:ext cx="3670903" cy="2263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Geri yayılım algoritmasının ana fikri</a:t>
            </a:r>
            <a:r>
              <a:rPr lang="tr-TR" dirty="0" smtClean="0"/>
              <a:t>:</a:t>
            </a:r>
          </a:p>
          <a:p>
            <a:r>
              <a:rPr lang="tr-TR" dirty="0" smtClean="0">
                <a:sym typeface="Symbol"/>
              </a:rPr>
              <a:t>Son nöron için (a</a:t>
            </a:r>
            <a:r>
              <a:rPr lang="tr-TR" baseline="30000" dirty="0" smtClean="0">
                <a:sym typeface="Symbol"/>
              </a:rPr>
              <a:t>(3)</a:t>
            </a:r>
            <a:r>
              <a:rPr lang="tr-TR" dirty="0" smtClean="0">
                <a:sym typeface="Symbol"/>
              </a:rPr>
              <a:t>), hataları bilinir (örnekler kullanın) </a:t>
            </a:r>
          </a:p>
          <a:p>
            <a:r>
              <a:rPr lang="tr-TR" dirty="0" smtClean="0">
                <a:sym typeface="Symbol"/>
              </a:rPr>
              <a:t>Bu nöron için hataları bu şekilde hesaplıyoruz:</a:t>
            </a:r>
          </a:p>
        </p:txBody>
      </p:sp>
      <p:graphicFrame>
        <p:nvGraphicFramePr>
          <p:cNvPr id="587781" name="Object 5"/>
          <p:cNvGraphicFramePr>
            <a:graphicFrameLocks noChangeAspect="1"/>
          </p:cNvGraphicFramePr>
          <p:nvPr/>
        </p:nvGraphicFramePr>
        <p:xfrm>
          <a:off x="1920875" y="4876800"/>
          <a:ext cx="57927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28" name="Equation" r:id="rId3" imgW="1841400" imgH="215640" progId="Equation.3">
                  <p:embed/>
                </p:oleObj>
              </mc:Choice>
              <mc:Fallback>
                <p:oleObj name="Equation" r:id="rId3" imgW="1841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4876800"/>
                        <a:ext cx="57927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/>
        </p:nvGraphicFramePr>
        <p:xfrm>
          <a:off x="5334000" y="59436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29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9436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5486400"/>
            <a:ext cx="2877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>
                <a:sym typeface="Symbol"/>
              </a:rPr>
              <a:t>YSA’ndan alınmış çıktı</a:t>
            </a:r>
            <a:endParaRPr lang="en-US" sz="2400" u="sng" dirty="0"/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4858206" y="5717233"/>
            <a:ext cx="1694994" cy="3787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Geri yayılım algoritmasının ana fikri</a:t>
            </a:r>
            <a:r>
              <a:rPr lang="tr-TR" dirty="0" smtClean="0"/>
              <a:t>:</a:t>
            </a:r>
          </a:p>
          <a:p>
            <a:r>
              <a:rPr lang="tr-TR" dirty="0" smtClean="0">
                <a:sym typeface="Symbol"/>
              </a:rPr>
              <a:t>Son nöron için (a</a:t>
            </a:r>
            <a:r>
              <a:rPr lang="tr-TR" baseline="30000" dirty="0" smtClean="0">
                <a:sym typeface="Symbol"/>
              </a:rPr>
              <a:t>(3)</a:t>
            </a:r>
            <a:r>
              <a:rPr lang="tr-TR" dirty="0" smtClean="0">
                <a:sym typeface="Symbol"/>
              </a:rPr>
              <a:t>), hataları bilinir (örnekler kullanın) </a:t>
            </a:r>
          </a:p>
          <a:p>
            <a:r>
              <a:rPr lang="tr-TR" dirty="0" smtClean="0">
                <a:sym typeface="Symbol"/>
              </a:rPr>
              <a:t>Bu nöron için hataları bu şekilde hesaplıyoruz:</a:t>
            </a:r>
          </a:p>
        </p:txBody>
      </p:sp>
      <p:graphicFrame>
        <p:nvGraphicFramePr>
          <p:cNvPr id="587781" name="Object 5"/>
          <p:cNvGraphicFramePr>
            <a:graphicFrameLocks noChangeAspect="1"/>
          </p:cNvGraphicFramePr>
          <p:nvPr/>
        </p:nvGraphicFramePr>
        <p:xfrm>
          <a:off x="1920875" y="4876800"/>
          <a:ext cx="57927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452" name="Equation" r:id="rId3" imgW="1841400" imgH="215640" progId="Equation.3">
                  <p:embed/>
                </p:oleObj>
              </mc:Choice>
              <mc:Fallback>
                <p:oleObj name="Equation" r:id="rId3" imgW="1841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4876800"/>
                        <a:ext cx="57927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/>
        </p:nvGraphicFramePr>
        <p:xfrm>
          <a:off x="5334000" y="59436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453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9436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5486400"/>
            <a:ext cx="1914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>
                <a:sym typeface="Symbol"/>
              </a:rPr>
              <a:t>YSA’nın hatası</a:t>
            </a:r>
            <a:endParaRPr lang="en-US" sz="2400" u="sng" dirty="0"/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3896020" y="5717233"/>
            <a:ext cx="1514180" cy="4549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Beyin, bizim bilişsel işlevlerimiz için temel araçtır (biliş, düşünme, soyut düşünme, duygu) </a:t>
            </a:r>
          </a:p>
          <a:p>
            <a:pPr lvl="1"/>
            <a:r>
              <a:rPr lang="tr-TR" dirty="0" smtClean="0"/>
              <a:t>Beyin, özel biyolojik “</a:t>
            </a:r>
            <a:r>
              <a:rPr lang="tr-TR" dirty="0" smtClean="0">
                <a:solidFill>
                  <a:srgbClr val="FF0000"/>
                </a:solidFill>
              </a:rPr>
              <a:t>nöron</a:t>
            </a:r>
            <a:r>
              <a:rPr lang="tr-TR" dirty="0" smtClean="0"/>
              <a:t>” hücrelerinden oluşturulmuştur</a:t>
            </a:r>
          </a:p>
          <a:p>
            <a:pPr lvl="1"/>
            <a:r>
              <a:rPr lang="tr-TR" dirty="0" smtClean="0"/>
              <a:t>Beyindeki nöronlar yüksek derecede birbirlerine bağlı olmuştur</a:t>
            </a:r>
          </a:p>
          <a:p>
            <a:pPr lvl="1"/>
            <a:r>
              <a:rPr lang="tr-TR" dirty="0" smtClean="0"/>
              <a:t>Temel elektriksel seviyede, nöronlar lineer toplama cihazlarıdır</a:t>
            </a:r>
          </a:p>
          <a:p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>
                <a:sym typeface="Symbol"/>
              </a:rPr>
              <a:t>Gızlı elemanlar için hataları bilmiyoruz...</a:t>
            </a:r>
          </a:p>
        </p:txBody>
      </p:sp>
      <p:grpSp>
        <p:nvGrpSpPr>
          <p:cNvPr id="8" name="Group 53"/>
          <p:cNvGrpSpPr/>
          <p:nvPr/>
        </p:nvGrpSpPr>
        <p:grpSpPr>
          <a:xfrm>
            <a:off x="1981200" y="3352800"/>
            <a:ext cx="5120640" cy="2667000"/>
            <a:chOff x="1066800" y="2667000"/>
            <a:chExt cx="384048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4114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1876" name="Object 4"/>
          <p:cNvGraphicFramePr>
            <a:graphicFrameLocks noChangeAspect="1"/>
          </p:cNvGraphicFramePr>
          <p:nvPr/>
        </p:nvGraphicFramePr>
        <p:xfrm>
          <a:off x="6038850" y="35052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877" name="Equation" r:id="rId3" imgW="774360" imgH="215640" progId="Equation.3">
                  <p:embed/>
                </p:oleObj>
              </mc:Choice>
              <mc:Fallback>
                <p:oleObj name="Equation" r:id="rId3" imgW="774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5052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4150090" y="249251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sym typeface="Symbol"/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00800" y="4953000"/>
            <a:ext cx="686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  <a:sym typeface="Symbol"/>
              </a:rPr>
              <a:t>OK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”Sonraki katmanda hataları kaldırmak için, önceki katmandaki nöron aktivasyonu ne şekilde değiştirilmeli </a:t>
            </a:r>
            <a:r>
              <a:rPr lang="tr-TR" dirty="0" smtClean="0">
                <a:solidFill>
                  <a:srgbClr val="FF0000"/>
                </a:solidFill>
              </a:rPr>
              <a:t>?”</a:t>
            </a:r>
            <a:endParaRPr lang="tr-TR" dirty="0" smtClean="0">
              <a:solidFill>
                <a:srgbClr val="FF0000"/>
              </a:solidFill>
              <a:sym typeface="Symbol"/>
            </a:endParaRPr>
          </a:p>
        </p:txBody>
      </p:sp>
      <p:grpSp>
        <p:nvGrpSpPr>
          <p:cNvPr id="4" name="Group 53"/>
          <p:cNvGrpSpPr/>
          <p:nvPr/>
        </p:nvGrpSpPr>
        <p:grpSpPr>
          <a:xfrm>
            <a:off x="1981200" y="3962400"/>
            <a:ext cx="5029200" cy="2667000"/>
            <a:chOff x="1066800" y="2667000"/>
            <a:chExt cx="377190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3429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3923" name="Object 3"/>
          <p:cNvGraphicFramePr>
            <a:graphicFrameLocks noChangeAspect="1"/>
          </p:cNvGraphicFramePr>
          <p:nvPr/>
        </p:nvGraphicFramePr>
        <p:xfrm>
          <a:off x="6038850" y="40386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24" name="Equation" r:id="rId3" imgW="774360" imgH="215640" progId="Equation.3">
                  <p:embed/>
                </p:oleObj>
              </mc:Choice>
              <mc:Fallback>
                <p:oleObj name="Equation" r:id="rId3" imgW="774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0386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Son elemanın </a:t>
            </a:r>
            <a:r>
              <a:rPr lang="tr-TR" dirty="0" smtClean="0">
                <a:sym typeface="Symbol"/>
              </a:rPr>
              <a:t></a:t>
            </a:r>
            <a:r>
              <a:rPr lang="tr-TR" baseline="-25000" dirty="0" smtClean="0">
                <a:sym typeface="Symbol"/>
              </a:rPr>
              <a:t>1</a:t>
            </a:r>
            <a:r>
              <a:rPr lang="tr-TR" baseline="30000" dirty="0" smtClean="0">
                <a:sym typeface="Symbol"/>
              </a:rPr>
              <a:t>3</a:t>
            </a:r>
            <a:r>
              <a:rPr lang="tr-TR" dirty="0" smtClean="0">
                <a:sym typeface="Symbol"/>
              </a:rPr>
              <a:t> hatasını kaldırmak için, (önceki) a</a:t>
            </a:r>
            <a:r>
              <a:rPr lang="tr-TR" baseline="-25000" dirty="0" smtClean="0">
                <a:sym typeface="Symbol"/>
              </a:rPr>
              <a:t>1</a:t>
            </a:r>
            <a:r>
              <a:rPr lang="tr-TR" baseline="30000" dirty="0" smtClean="0">
                <a:sym typeface="Symbol"/>
              </a:rPr>
              <a:t>2</a:t>
            </a:r>
            <a:r>
              <a:rPr lang="tr-TR" dirty="0" smtClean="0">
                <a:sym typeface="Symbol"/>
              </a:rPr>
              <a:t>-a</a:t>
            </a:r>
            <a:r>
              <a:rPr lang="tr-TR" baseline="-25000" dirty="0" smtClean="0">
                <a:sym typeface="Symbol"/>
              </a:rPr>
              <a:t>3</a:t>
            </a:r>
            <a:r>
              <a:rPr lang="tr-TR" baseline="30000" dirty="0" smtClean="0">
                <a:sym typeface="Symbol"/>
              </a:rPr>
              <a:t>2</a:t>
            </a:r>
            <a:r>
              <a:rPr lang="tr-TR" dirty="0" smtClean="0">
                <a:sym typeface="Symbol"/>
              </a:rPr>
              <a:t> elemanlarının değerleri ne şekilde değiştirilmeli ?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1981200" y="3559314"/>
            <a:ext cx="5029200" cy="2667000"/>
            <a:chOff x="1066800" y="2667000"/>
            <a:chExt cx="377190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3429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4150090" y="622631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sym typeface="Symbol"/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594947" name="Object 3"/>
          <p:cNvGraphicFramePr>
            <a:graphicFrameLocks noChangeAspect="1"/>
          </p:cNvGraphicFramePr>
          <p:nvPr/>
        </p:nvGraphicFramePr>
        <p:xfrm>
          <a:off x="6038850" y="3787914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48" name="Equation" r:id="rId3" imgW="774360" imgH="215640" progId="Equation.3">
                  <p:embed/>
                </p:oleObj>
              </mc:Choice>
              <mc:Fallback>
                <p:oleObj name="Equation" r:id="rId3" imgW="7743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787914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eft Arrow 28"/>
          <p:cNvSpPr/>
          <p:nvPr/>
        </p:nvSpPr>
        <p:spPr>
          <a:xfrm>
            <a:off x="4953000" y="6172200"/>
            <a:ext cx="978408" cy="484632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Bu sorun matematiksel şekilde çözülebilir, önceki nöronların </a:t>
            </a:r>
            <a:r>
              <a:rPr lang="tr-TR" dirty="0" smtClean="0">
                <a:sym typeface="Symbol"/>
              </a:rPr>
              <a:t>-hataları için bu “geri yayılım” formülü alınabilir: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1981200" y="40386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1762125" y="3276600"/>
          <a:ext cx="49561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475" name="Equation" r:id="rId3" imgW="1574640" imgH="203040" progId="Equation.3">
                  <p:embed/>
                </p:oleObj>
              </mc:Choice>
              <mc:Fallback>
                <p:oleObj name="Equation" r:id="rId3" imgW="15746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3276600"/>
                        <a:ext cx="495617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eft Arrow 28"/>
          <p:cNvSpPr/>
          <p:nvPr/>
        </p:nvSpPr>
        <p:spPr>
          <a:xfrm>
            <a:off x="4953000" y="6324600"/>
            <a:ext cx="978408" cy="484632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277529" y="6273225"/>
            <a:ext cx="686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  <a:sym typeface="Symbol"/>
              </a:rPr>
              <a:t>OK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”Sonraki katmanda hataları kaldırmak için, önceki katmandaki nöron aktivasyonu ne şekilde değiştirilmeli </a:t>
            </a:r>
            <a:r>
              <a:rPr lang="tr-TR" dirty="0" smtClean="0">
                <a:solidFill>
                  <a:srgbClr val="FF0000"/>
                </a:solidFill>
              </a:rPr>
              <a:t>?”</a:t>
            </a:r>
            <a:endParaRPr lang="tr-TR" dirty="0" smtClean="0">
              <a:solidFill>
                <a:srgbClr val="FF0000"/>
              </a:solidFill>
              <a:sym typeface="Symbol"/>
            </a:endParaRPr>
          </a:p>
        </p:txBody>
      </p:sp>
      <p:grpSp>
        <p:nvGrpSpPr>
          <p:cNvPr id="4" name="Group 53"/>
          <p:cNvGrpSpPr/>
          <p:nvPr/>
        </p:nvGrpSpPr>
        <p:grpSpPr>
          <a:xfrm>
            <a:off x="1981200" y="40386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1762125" y="3276600"/>
          <a:ext cx="49561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72" name="Equation" r:id="rId3" imgW="1574640" imgH="203040" progId="Equation.3">
                  <p:embed/>
                </p:oleObj>
              </mc:Choice>
              <mc:Fallback>
                <p:oleObj name="Equation" r:id="rId3" imgW="15746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3276600"/>
                        <a:ext cx="495617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eft Arrow 28"/>
          <p:cNvSpPr/>
          <p:nvPr/>
        </p:nvSpPr>
        <p:spPr>
          <a:xfrm>
            <a:off x="4953000" y="6324600"/>
            <a:ext cx="978408" cy="484632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277529" y="6273225"/>
            <a:ext cx="686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  <a:sym typeface="Symbol"/>
              </a:rPr>
              <a:t>OK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Daha genel anlamda bu sorunun örnekleri de ilginçtir; genel anlamda bu bir “</a:t>
            </a:r>
            <a:r>
              <a:rPr lang="tr-TR" dirty="0" smtClean="0">
                <a:solidFill>
                  <a:srgbClr val="FF0000"/>
                </a:solidFill>
              </a:rPr>
              <a:t>suçlama atama sorunu</a:t>
            </a:r>
            <a:r>
              <a:rPr lang="tr-TR" dirty="0" smtClean="0"/>
              <a:t>”dur (blame assignment problem)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1981200" y="38735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4800600" y="35814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071" name="Equation" r:id="rId3" imgW="164880" imgH="215640" progId="Equation.3">
                  <p:embed/>
                </p:oleObj>
              </mc:Choice>
              <mc:Fallback>
                <p:oleObj name="Equation" r:id="rId3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5814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68" name="Object 4"/>
          <p:cNvGraphicFramePr>
            <a:graphicFrameLocks noChangeAspect="1"/>
          </p:cNvGraphicFramePr>
          <p:nvPr/>
        </p:nvGraphicFramePr>
        <p:xfrm>
          <a:off x="4811712" y="4648200"/>
          <a:ext cx="5222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072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2" y="4648200"/>
                        <a:ext cx="5222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69" name="Object 5"/>
          <p:cNvGraphicFramePr>
            <a:graphicFrameLocks noChangeAspect="1"/>
          </p:cNvGraphicFramePr>
          <p:nvPr/>
        </p:nvGraphicFramePr>
        <p:xfrm>
          <a:off x="4887912" y="5791200"/>
          <a:ext cx="5222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073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2" y="5791200"/>
                        <a:ext cx="5222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70" name="Object 6"/>
          <p:cNvGraphicFramePr>
            <a:graphicFrameLocks noChangeAspect="1"/>
          </p:cNvGraphicFramePr>
          <p:nvPr/>
        </p:nvGraphicFramePr>
        <p:xfrm>
          <a:off x="6172200" y="39624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074" name="Equation" r:id="rId9" imgW="774360" imgH="215640" progId="Equation.3">
                  <p:embed/>
                </p:oleObj>
              </mc:Choice>
              <mc:Fallback>
                <p:oleObj name="Equation" r:id="rId9" imgW="7743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9624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/>
              <a:t>Genel olarak suçlama atama demek ki, “kötü bir şey oldu ama birçok kişi katkıda bulunduğu nedeniyle kimin yaptığını bilemiyoruz </a:t>
            </a:r>
            <a:r>
              <a:rPr lang="en-US" dirty="0" smtClean="0">
                <a:sym typeface="Wingdings" pitchFamily="2" charset="2"/>
              </a:rPr>
              <a:t></a:t>
            </a:r>
            <a:r>
              <a:rPr lang="tr-TR" dirty="0" smtClean="0"/>
              <a:t>”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5" name="Equation" r:id="rId3" imgW="164880" imgH="215640" progId="Equation.3">
                  <p:embed/>
                </p:oleObj>
              </mc:Choice>
              <mc:Fallback>
                <p:oleObj name="Equation" r:id="rId3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68" name="Object 4"/>
          <p:cNvGraphicFramePr>
            <a:graphicFrameLocks noChangeAspect="1"/>
          </p:cNvGraphicFramePr>
          <p:nvPr/>
        </p:nvGraphicFramePr>
        <p:xfrm>
          <a:off x="4811712" y="4889500"/>
          <a:ext cx="5222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6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2" y="4889500"/>
                        <a:ext cx="5222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69" name="Object 5"/>
          <p:cNvGraphicFramePr>
            <a:graphicFrameLocks noChangeAspect="1"/>
          </p:cNvGraphicFramePr>
          <p:nvPr/>
        </p:nvGraphicFramePr>
        <p:xfrm>
          <a:off x="4887912" y="6032500"/>
          <a:ext cx="5222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7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2" y="6032500"/>
                        <a:ext cx="5222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094" name="Object 6"/>
          <p:cNvGraphicFramePr>
            <a:graphicFrameLocks noChangeAspect="1"/>
          </p:cNvGraphicFramePr>
          <p:nvPr/>
        </p:nvGraphicFramePr>
        <p:xfrm>
          <a:off x="6038850" y="41275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8" name="Equation" r:id="rId9" imgW="774360" imgH="215640" progId="Equation.3">
                  <p:embed/>
                </p:oleObj>
              </mc:Choice>
              <mc:Fallback>
                <p:oleObj name="Equation" r:id="rId9" imgW="7743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1275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>
            <a:off x="4572000" y="3886200"/>
            <a:ext cx="762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495800" y="3810000"/>
            <a:ext cx="99060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0" y="5029200"/>
            <a:ext cx="762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495800" y="4953000"/>
            <a:ext cx="99060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48200" y="6096000"/>
            <a:ext cx="762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572000" y="6019800"/>
            <a:ext cx="99060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/>
              <a:t>Büyük organizasyonda önemli bir sorundur </a:t>
            </a:r>
            <a:br>
              <a:rPr lang="tr-TR" dirty="0" smtClean="0"/>
            </a:br>
            <a:r>
              <a:rPr lang="tr-TR" dirty="0" smtClean="0"/>
              <a:t>(tabi ki </a:t>
            </a:r>
            <a:r>
              <a:rPr lang="tr-TR" dirty="0" smtClean="0">
                <a:sym typeface="Wingdings" pitchFamily="2" charset="2"/>
              </a:rPr>
              <a:t></a:t>
            </a:r>
            <a:r>
              <a:rPr lang="tr-TR" dirty="0" smtClean="0"/>
              <a:t>)...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3" name="Equation" r:id="rId3" imgW="164880" imgH="215640" progId="Equation.3">
                  <p:embed/>
                </p:oleObj>
              </mc:Choice>
              <mc:Fallback>
                <p:oleObj name="Equation" r:id="rId3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68" name="Object 4"/>
          <p:cNvGraphicFramePr>
            <a:graphicFrameLocks noChangeAspect="1"/>
          </p:cNvGraphicFramePr>
          <p:nvPr/>
        </p:nvGraphicFramePr>
        <p:xfrm>
          <a:off x="4811712" y="4889500"/>
          <a:ext cx="5222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4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2" y="4889500"/>
                        <a:ext cx="5222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69" name="Object 5"/>
          <p:cNvGraphicFramePr>
            <a:graphicFrameLocks noChangeAspect="1"/>
          </p:cNvGraphicFramePr>
          <p:nvPr/>
        </p:nvGraphicFramePr>
        <p:xfrm>
          <a:off x="4887912" y="6032500"/>
          <a:ext cx="5222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5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2" y="6032500"/>
                        <a:ext cx="5222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42" name="Object 6"/>
          <p:cNvGraphicFramePr>
            <a:graphicFrameLocks noChangeAspect="1"/>
          </p:cNvGraphicFramePr>
          <p:nvPr/>
        </p:nvGraphicFramePr>
        <p:xfrm>
          <a:off x="6038850" y="41275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6" name="Equation" r:id="rId9" imgW="774360" imgH="215640" progId="Equation.3">
                  <p:embed/>
                </p:oleObj>
              </mc:Choice>
              <mc:Fallback>
                <p:oleObj name="Equation" r:id="rId9" imgW="7743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1275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tr-TR" dirty="0" smtClean="0"/>
              <a:t>Örnek: bir şirkette ürün çok kötü kalitede bulunmakta, ama ...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... Ürün üretiminde birçok kişi katkıda olduğu nedeniyle bu kimin sorun olduğunu bilmiyoruz 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1981200" y="35052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638800" y="3429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Ürün kötü 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24600" y="6324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Kimin sorun ???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7400" y="62439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00B050"/>
                </a:solidFill>
              </a:rPr>
              <a:t>Birçok kişi katkıdadır ...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Elektriksel nöron:</a:t>
            </a:r>
          </a:p>
          <a:p>
            <a:pPr lvl="1"/>
            <a:r>
              <a:rPr lang="tr-TR" dirty="0" smtClean="0"/>
              <a:t>Biyolojik nöronlarda </a:t>
            </a:r>
            <a:r>
              <a:rPr lang="tr-TR" dirty="0" smtClean="0">
                <a:solidFill>
                  <a:srgbClr val="FF0000"/>
                </a:solidFill>
              </a:rPr>
              <a:t>birçok giriş (“dendrite” denir)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bir çıkış (“akson” denir) </a:t>
            </a:r>
            <a:r>
              <a:rPr lang="tr-TR" dirty="0" smtClean="0"/>
              <a:t>var</a:t>
            </a:r>
          </a:p>
          <a:p>
            <a:pPr lvl="1"/>
            <a:r>
              <a:rPr lang="tr-TR" dirty="0" smtClean="0"/>
              <a:t>Nöronlar, dendriteler yoluyla diğer nörondan </a:t>
            </a:r>
            <a:r>
              <a:rPr lang="tr-TR" dirty="0" smtClean="0">
                <a:solidFill>
                  <a:srgbClr val="FF0000"/>
                </a:solidFill>
              </a:rPr>
              <a:t>elektriksel sinyalleri alıp içinde lineer şekilde toplar</a:t>
            </a:r>
          </a:p>
          <a:p>
            <a:pPr lvl="1"/>
            <a:r>
              <a:rPr lang="tr-TR" dirty="0" smtClean="0"/>
              <a:t>Toplam sinyaline göre, aksonda çıkış olarak </a:t>
            </a:r>
            <a:r>
              <a:rPr lang="tr-TR" dirty="0" smtClean="0">
                <a:solidFill>
                  <a:srgbClr val="FF0000"/>
                </a:solidFill>
              </a:rPr>
              <a:t>ikili elektriksel sinyal </a:t>
            </a:r>
            <a:r>
              <a:rPr lang="tr-TR" dirty="0" smtClean="0"/>
              <a:t>oluşturulabilir</a:t>
            </a:r>
          </a:p>
          <a:p>
            <a:pPr lvl="1"/>
            <a:r>
              <a:rPr lang="tr-TR" dirty="0" smtClean="0"/>
              <a:t>Bu sinyal diğer birçok nörona gidip orada ikinci sinyalları oluşturabilir vb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... Ürün üretiminde birçok kişi katkıda olduğu nedeniyle bu kimin sorun olduğunu bilmiyoruz 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1981200" y="35052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638800" y="3429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Ürün kötü 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24600" y="6324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Kimin sorun ???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7400" y="62439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00B050"/>
                </a:solidFill>
              </a:rPr>
              <a:t>Birçok kişi katkıdadır ...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13107" y="3809999"/>
            <a:ext cx="4653069" cy="109728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Suçlama atama sorunu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Geri yayılım algoritması bu soru için bir cevaptır </a:t>
            </a:r>
            <a:r>
              <a:rPr lang="tr-TR" dirty="0" smtClean="0">
                <a:sym typeface="Wingdings" pitchFamily="2" charset="2"/>
              </a:rPr>
              <a:t>(ama tek cevaptır tabi değil)</a:t>
            </a:r>
            <a:endParaRPr lang="tr-TR" dirty="0" smtClean="0"/>
          </a:p>
        </p:txBody>
      </p:sp>
      <p:grpSp>
        <p:nvGrpSpPr>
          <p:cNvPr id="28" name="Group 53"/>
          <p:cNvGrpSpPr/>
          <p:nvPr/>
        </p:nvGrpSpPr>
        <p:grpSpPr>
          <a:xfrm>
            <a:off x="1981200" y="3505200"/>
            <a:ext cx="5303520" cy="2667000"/>
            <a:chOff x="1066800" y="2667000"/>
            <a:chExt cx="3977640" cy="2209800"/>
          </a:xfrm>
        </p:grpSpPr>
        <p:sp>
          <p:nvSpPr>
            <p:cNvPr id="31" name="Oval 30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rgbClr val="FFC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rgbClr val="FFC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rgbClr val="FFC000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2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00B05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00B050"/>
                  </a:solidFill>
                  <a:sym typeface="Symbol"/>
                </a:rPr>
                <a:t>3</a:t>
              </a:r>
              <a:r>
                <a:rPr lang="tr-TR" sz="2000" b="1" baseline="30000" dirty="0" smtClean="0">
                  <a:solidFill>
                    <a:srgbClr val="00B050"/>
                  </a:solidFill>
                  <a:sym typeface="Symbol"/>
                </a:rPr>
                <a:t>2</a:t>
              </a:r>
              <a:endParaRPr lang="en-US" sz="1600" b="1" baseline="30000" dirty="0">
                <a:solidFill>
                  <a:srgbClr val="00B050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b="1" dirty="0" smtClean="0">
                  <a:solidFill>
                    <a:srgbClr val="FF0000"/>
                  </a:solidFill>
                  <a:sym typeface="Symbol"/>
                </a:rPr>
                <a:t>a</a:t>
              </a:r>
              <a:r>
                <a:rPr lang="tr-TR" sz="2000" b="1" baseline="-25000" dirty="0" smtClean="0">
                  <a:solidFill>
                    <a:srgbClr val="FF0000"/>
                  </a:solidFill>
                  <a:sym typeface="Symbol"/>
                </a:rPr>
                <a:t>1</a:t>
              </a:r>
              <a:r>
                <a:rPr lang="tr-TR" sz="2000" b="1" baseline="30000" dirty="0" smtClean="0">
                  <a:solidFill>
                    <a:srgbClr val="FF0000"/>
                  </a:solidFill>
                  <a:sym typeface="Symbol"/>
                </a:rPr>
                <a:t>3</a:t>
              </a:r>
              <a:endParaRPr lang="en-US" sz="1600" b="1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60" name="Straight Arrow Connector 59"/>
            <p:cNvCxnSpPr>
              <a:stCxn id="31" idx="6"/>
              <a:endCxn id="58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31" idx="6"/>
              <a:endCxn id="57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31" idx="6"/>
              <a:endCxn id="56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32" idx="6"/>
              <a:endCxn id="56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32" idx="6"/>
              <a:endCxn id="57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32" idx="6"/>
              <a:endCxn id="58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55" idx="6"/>
              <a:endCxn id="56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5" idx="6"/>
              <a:endCxn id="57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5" idx="6"/>
              <a:endCxn id="58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6" idx="6"/>
              <a:endCxn id="59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57" idx="6"/>
              <a:endCxn id="59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58" idx="6"/>
              <a:endCxn id="59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59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5638800" y="3429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Ürün kötü 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24600" y="6324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Kimin sorun ???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57400" y="62439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00B050"/>
                </a:solidFill>
              </a:rPr>
              <a:t>Birçok kişi katkıdadır ...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YSA’ında, benzer şekilde sadece son nöronun hatası biliniyor ama önce katkıda olan nöronların hatalarını bulmak gerekiyor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Geri yayılım algoritmasında bu sorun bu şekilde çözülüyor: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1752600" y="2895600"/>
            <a:ext cx="5181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02123" name="Object 11"/>
          <p:cNvGraphicFramePr>
            <a:graphicFrameLocks noChangeAspect="1"/>
          </p:cNvGraphicFramePr>
          <p:nvPr/>
        </p:nvGraphicFramePr>
        <p:xfrm>
          <a:off x="1838325" y="3124200"/>
          <a:ext cx="49561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56" name="Equation" r:id="rId3" imgW="1574640" imgH="203040" progId="Equation.3">
                  <p:embed/>
                </p:oleObj>
              </mc:Choice>
              <mc:Fallback>
                <p:oleObj name="Equation" r:id="rId3" imgW="157464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3124200"/>
                        <a:ext cx="4956175" cy="633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Öneml</a:t>
            </a:r>
            <a:r>
              <a:rPr lang="tr-TR" dirty="0" smtClean="0">
                <a:sym typeface="Symbol"/>
              </a:rPr>
              <a:t>i nokta: burada hatalar geri yayılım şekilde hesaplanır–ilk önce son hata bulunur, sonra önceki hatalar bulunur, sonra daha önceki hatalar bulunur, vb</a:t>
            </a: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flipH="1">
            <a:off x="1600200" y="3657600"/>
            <a:ext cx="4724400" cy="0"/>
          </a:xfrm>
          <a:prstGeom prst="straightConnector1">
            <a:avLst/>
          </a:prstGeom>
          <a:ln w="28575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1330" name="Object 2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34" name="Equation" r:id="rId3" imgW="164880" imgH="215640" progId="Equation.3">
                  <p:embed/>
                </p:oleObj>
              </mc:Choice>
              <mc:Fallback>
                <p:oleObj name="Equation" r:id="rId3" imgW="1648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1331" name="Object 3"/>
          <p:cNvGraphicFramePr>
            <a:graphicFrameLocks noChangeAspect="1"/>
          </p:cNvGraphicFramePr>
          <p:nvPr/>
        </p:nvGraphicFramePr>
        <p:xfrm>
          <a:off x="4811713" y="4889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35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889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1332" name="Object 4"/>
          <p:cNvGraphicFramePr>
            <a:graphicFrameLocks noChangeAspect="1"/>
          </p:cNvGraphicFramePr>
          <p:nvPr/>
        </p:nvGraphicFramePr>
        <p:xfrm>
          <a:off x="4887913" y="6032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36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6032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1333" name="Object 5"/>
          <p:cNvGraphicFramePr>
            <a:graphicFrameLocks noChangeAspect="1"/>
          </p:cNvGraphicFramePr>
          <p:nvPr/>
        </p:nvGraphicFramePr>
        <p:xfrm>
          <a:off x="6038850" y="41275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37" name="Equation" r:id="rId9" imgW="774360" imgH="215640" progId="Equation.3">
                  <p:embed/>
                </p:oleObj>
              </mc:Choice>
              <mc:Fallback>
                <p:oleObj name="Equation" r:id="rId9" imgW="7743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1275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Öneml</a:t>
            </a:r>
            <a:r>
              <a:rPr lang="tr-TR" dirty="0" smtClean="0">
                <a:sym typeface="Symbol"/>
              </a:rPr>
              <a:t>i nokta: burada hatalar geri yayılım şekilde hesaplanır–ilk önce son hata bulunur, sonra önceki hatalar bulunur, sonra daha önceki hatalar bulunur, vb</a:t>
            </a:r>
            <a:endParaRPr lang="tr-TR" dirty="0" smtClean="0"/>
          </a:p>
        </p:txBody>
      </p:sp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9" name="Oval 8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9" idx="6"/>
              <a:endCxn id="14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6"/>
              <a:endCxn id="13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6"/>
              <a:endCxn id="12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2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6"/>
              <a:endCxn id="13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6"/>
              <a:endCxn id="14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6"/>
              <a:endCxn id="12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6"/>
              <a:endCxn id="13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14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6"/>
              <a:endCxn id="15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3" idx="6"/>
              <a:endCxn id="15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4" idx="6"/>
              <a:endCxn id="15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flipH="1">
            <a:off x="1600200" y="3657600"/>
            <a:ext cx="4724400" cy="0"/>
          </a:xfrm>
          <a:prstGeom prst="straightConnector1">
            <a:avLst/>
          </a:prstGeom>
          <a:ln w="28575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1330" name="Object 2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02" name="Equation" r:id="rId3" imgW="164880" imgH="215640" progId="Equation.3">
                  <p:embed/>
                </p:oleObj>
              </mc:Choice>
              <mc:Fallback>
                <p:oleObj name="Equation" r:id="rId3" imgW="1648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1331" name="Object 3"/>
          <p:cNvGraphicFramePr>
            <a:graphicFrameLocks noChangeAspect="1"/>
          </p:cNvGraphicFramePr>
          <p:nvPr/>
        </p:nvGraphicFramePr>
        <p:xfrm>
          <a:off x="4811713" y="4889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03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889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1332" name="Object 4"/>
          <p:cNvGraphicFramePr>
            <a:graphicFrameLocks noChangeAspect="1"/>
          </p:cNvGraphicFramePr>
          <p:nvPr/>
        </p:nvGraphicFramePr>
        <p:xfrm>
          <a:off x="4887913" y="6032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04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6032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1333" name="Object 5"/>
          <p:cNvGraphicFramePr>
            <a:graphicFrameLocks noChangeAspect="1"/>
          </p:cNvGraphicFramePr>
          <p:nvPr/>
        </p:nvGraphicFramePr>
        <p:xfrm>
          <a:off x="6038850" y="41275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05" name="Equation" r:id="rId9" imgW="774360" imgH="215640" progId="Equation.3">
                  <p:embed/>
                </p:oleObj>
              </mc:Choice>
              <mc:Fallback>
                <p:oleObj name="Equation" r:id="rId9" imgW="7743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1275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1603392" y="4434840"/>
            <a:ext cx="5940408" cy="1280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tr-TR" sz="3200" dirty="0" smtClean="0">
                <a:sym typeface="Symbol"/>
              </a:rPr>
              <a:t>Geri yayılım algoritması bunun için</a:t>
            </a:r>
            <a:endParaRPr lang="en-US" sz="3200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Lojistik aktivasyon fonksiyonu için, geri yayılım algoritması daha basit oluyor</a:t>
            </a:r>
            <a:endParaRPr lang="tr-TR" dirty="0" smtClean="0">
              <a:sym typeface="Symbol"/>
            </a:endParaRPr>
          </a:p>
        </p:txBody>
      </p: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1231900" y="2819400"/>
          <a:ext cx="60340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7007" name="Equation" r:id="rId3" imgW="1917360" imgH="203040" progId="Equation.3">
                  <p:embed/>
                </p:oleObj>
              </mc:Choice>
              <mc:Fallback>
                <p:oleObj name="Equation" r:id="rId3" imgW="19173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2819400"/>
                        <a:ext cx="60340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32" name="Oval 31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>
              <a:stCxn id="32" idx="6"/>
              <a:endCxn id="37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2" idx="6"/>
              <a:endCxn id="36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6"/>
              <a:endCxn id="35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3" idx="6"/>
              <a:endCxn id="35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3" idx="6"/>
              <a:endCxn id="36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3" idx="6"/>
              <a:endCxn id="37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4" idx="6"/>
              <a:endCxn id="35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4" idx="6"/>
              <a:endCxn id="36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4" idx="6"/>
              <a:endCxn id="37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5" idx="6"/>
              <a:endCxn id="38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6" idx="6"/>
              <a:endCxn id="38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37" idx="6"/>
              <a:endCxn id="38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38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 flipH="1">
            <a:off x="1600200" y="3657600"/>
            <a:ext cx="4724400" cy="0"/>
          </a:xfrm>
          <a:prstGeom prst="straightConnector1">
            <a:avLst/>
          </a:prstGeom>
          <a:ln w="28575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7004" name="Object 12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7008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05" name="Object 13"/>
          <p:cNvGraphicFramePr>
            <a:graphicFrameLocks noChangeAspect="1"/>
          </p:cNvGraphicFramePr>
          <p:nvPr/>
        </p:nvGraphicFramePr>
        <p:xfrm>
          <a:off x="4811713" y="4889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7009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889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06" name="Object 14"/>
          <p:cNvGraphicFramePr>
            <a:graphicFrameLocks noChangeAspect="1"/>
          </p:cNvGraphicFramePr>
          <p:nvPr/>
        </p:nvGraphicFramePr>
        <p:xfrm>
          <a:off x="4887913" y="6032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7010" name="Equation" r:id="rId9" imgW="164880" imgH="215640" progId="Equation.3">
                  <p:embed/>
                </p:oleObj>
              </mc:Choice>
              <mc:Fallback>
                <p:oleObj name="Equation" r:id="rId9" imgW="16488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6032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Buradaki “.*” vektör notasyonu “element-wise” çarpımı demektir–(a.*b)=(a</a:t>
            </a:r>
            <a:r>
              <a:rPr lang="tr-TR" baseline="-25000" dirty="0" smtClean="0"/>
              <a:t>1</a:t>
            </a:r>
            <a:r>
              <a:rPr lang="tr-TR" dirty="0" smtClean="0"/>
              <a:t>b</a:t>
            </a:r>
            <a:r>
              <a:rPr lang="tr-TR" baseline="-25000" dirty="0" smtClean="0"/>
              <a:t>1</a:t>
            </a:r>
            <a:r>
              <a:rPr lang="tr-TR" dirty="0" smtClean="0"/>
              <a:t>,a</a:t>
            </a:r>
            <a:r>
              <a:rPr lang="tr-TR" baseline="-25000" dirty="0" smtClean="0"/>
              <a:t>2</a:t>
            </a:r>
            <a:r>
              <a:rPr lang="tr-TR" dirty="0" smtClean="0"/>
              <a:t>b</a:t>
            </a:r>
            <a:r>
              <a:rPr lang="tr-TR" baseline="-25000" dirty="0" smtClean="0"/>
              <a:t>2</a:t>
            </a:r>
            <a:r>
              <a:rPr lang="tr-TR" dirty="0" smtClean="0"/>
              <a:t>,...)</a:t>
            </a:r>
            <a:endParaRPr lang="tr-TR" dirty="0" smtClean="0">
              <a:sym typeface="Symbol"/>
            </a:endParaRPr>
          </a:p>
        </p:txBody>
      </p:sp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1066800" y="2819400"/>
          <a:ext cx="60340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3" name="Equation" r:id="rId3" imgW="1917360" imgH="203040" progId="Equation.3">
                  <p:embed/>
                </p:oleObj>
              </mc:Choice>
              <mc:Fallback>
                <p:oleObj name="Equation" r:id="rId3" imgW="19173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60340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32" name="Oval 31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>
              <a:stCxn id="32" idx="6"/>
              <a:endCxn id="37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2" idx="6"/>
              <a:endCxn id="36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6"/>
              <a:endCxn id="35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3" idx="6"/>
              <a:endCxn id="35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3" idx="6"/>
              <a:endCxn id="36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3" idx="6"/>
              <a:endCxn id="37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4" idx="6"/>
              <a:endCxn id="35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4" idx="6"/>
              <a:endCxn id="36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4" idx="6"/>
              <a:endCxn id="37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5" idx="6"/>
              <a:endCxn id="38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6" idx="6"/>
              <a:endCxn id="38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37" idx="6"/>
              <a:endCxn id="38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38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6" name="Object 5"/>
          <p:cNvGraphicFramePr>
            <a:graphicFrameLocks noChangeAspect="1"/>
          </p:cNvGraphicFramePr>
          <p:nvPr/>
        </p:nvGraphicFramePr>
        <p:xfrm>
          <a:off x="6038850" y="41275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4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1275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030" name="Object 14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5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031" name="Object 15"/>
          <p:cNvGraphicFramePr>
            <a:graphicFrameLocks noChangeAspect="1"/>
          </p:cNvGraphicFramePr>
          <p:nvPr/>
        </p:nvGraphicFramePr>
        <p:xfrm>
          <a:off x="4811713" y="4889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6" name="Equation" r:id="rId9" imgW="164880" imgH="215640" progId="Equation.3">
                  <p:embed/>
                </p:oleObj>
              </mc:Choice>
              <mc:Fallback>
                <p:oleObj name="Equation" r:id="rId9" imgW="16488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889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032" name="Object 16"/>
          <p:cNvGraphicFramePr>
            <a:graphicFrameLocks noChangeAspect="1"/>
          </p:cNvGraphicFramePr>
          <p:nvPr/>
        </p:nvGraphicFramePr>
        <p:xfrm>
          <a:off x="4887913" y="6032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7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6032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flipH="1" flipV="1">
            <a:off x="5486400" y="3352800"/>
            <a:ext cx="3810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4572000" y="3352800"/>
            <a:ext cx="3810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Yapay Sinir Ağları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Buradaki “</a:t>
            </a:r>
            <a:r>
              <a:rPr lang="tr-TR" dirty="0" smtClean="0">
                <a:sym typeface="Symbol"/>
              </a:rPr>
              <a:t></a:t>
            </a:r>
            <a:r>
              <a:rPr lang="tr-TR" dirty="0" smtClean="0"/>
              <a:t>” matriks-vektör çarpımı demektedir</a:t>
            </a:r>
            <a:endParaRPr lang="tr-TR" dirty="0" smtClean="0">
              <a:sym typeface="Symbol"/>
            </a:endParaRPr>
          </a:p>
        </p:txBody>
      </p:sp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1231900" y="2819400"/>
          <a:ext cx="60340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162" name="Equation" r:id="rId3" imgW="1917360" imgH="203040" progId="Equation.3">
                  <p:embed/>
                </p:oleObj>
              </mc:Choice>
              <mc:Fallback>
                <p:oleObj name="Equation" r:id="rId3" imgW="19173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2819400"/>
                        <a:ext cx="60340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53"/>
          <p:cNvGrpSpPr/>
          <p:nvPr/>
        </p:nvGrpSpPr>
        <p:grpSpPr>
          <a:xfrm>
            <a:off x="1981200" y="4114800"/>
            <a:ext cx="5303520" cy="2667000"/>
            <a:chOff x="1066800" y="2667000"/>
            <a:chExt cx="3977640" cy="2209800"/>
          </a:xfrm>
        </p:grpSpPr>
        <p:sp>
          <p:nvSpPr>
            <p:cNvPr id="32" name="Oval 31"/>
            <p:cNvSpPr/>
            <p:nvPr/>
          </p:nvSpPr>
          <p:spPr>
            <a:xfrm>
              <a:off x="10668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1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10668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10668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ysClr val="windowText" lastClr="000000"/>
                  </a:solidFill>
                  <a:sym typeface="Symbol"/>
                </a:rPr>
                <a:t>x</a:t>
              </a:r>
              <a:r>
                <a:rPr lang="tr-TR" sz="2000" baseline="-25000" dirty="0" smtClean="0">
                  <a:solidFill>
                    <a:sysClr val="windowText" lastClr="000000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514600" y="2667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25146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2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514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3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2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810000" y="3429000"/>
              <a:ext cx="685800" cy="685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>
                  <a:solidFill>
                    <a:schemeClr val="tx1"/>
                  </a:solidFill>
                  <a:sym typeface="Symbol"/>
                </a:rPr>
                <a:t>a</a:t>
              </a:r>
              <a:r>
                <a:rPr lang="tr-TR" sz="2000" baseline="-25000" dirty="0" smtClean="0">
                  <a:solidFill>
                    <a:schemeClr val="tx1"/>
                  </a:solidFill>
                  <a:sym typeface="Symbol"/>
                </a:rPr>
                <a:t>1</a:t>
              </a:r>
              <a:r>
                <a:rPr lang="tr-TR" sz="2000" baseline="30000" dirty="0" smtClean="0">
                  <a:solidFill>
                    <a:schemeClr val="tx1"/>
                  </a:solidFill>
                  <a:sym typeface="Symbol"/>
                </a:rPr>
                <a:t>3</a:t>
              </a: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>
              <a:stCxn id="32" idx="6"/>
              <a:endCxn id="37" idx="2"/>
            </p:cNvCxnSpPr>
            <p:nvPr/>
          </p:nvCxnSpPr>
          <p:spPr>
            <a:xfrm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2" idx="6"/>
              <a:endCxn id="36" idx="2"/>
            </p:cNvCxnSpPr>
            <p:nvPr/>
          </p:nvCxnSpPr>
          <p:spPr>
            <a:xfrm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6"/>
              <a:endCxn id="35" idx="2"/>
            </p:cNvCxnSpPr>
            <p:nvPr/>
          </p:nvCxnSpPr>
          <p:spPr>
            <a:xfrm>
              <a:off x="1752600" y="3009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3" idx="6"/>
              <a:endCxn id="35" idx="2"/>
            </p:cNvCxnSpPr>
            <p:nvPr/>
          </p:nvCxnSpPr>
          <p:spPr>
            <a:xfrm flipV="1">
              <a:off x="1752600" y="3009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3" idx="6"/>
              <a:endCxn id="36" idx="2"/>
            </p:cNvCxnSpPr>
            <p:nvPr/>
          </p:nvCxnSpPr>
          <p:spPr>
            <a:xfrm>
              <a:off x="1752600" y="3771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3" idx="6"/>
              <a:endCxn id="37" idx="2"/>
            </p:cNvCxnSpPr>
            <p:nvPr/>
          </p:nvCxnSpPr>
          <p:spPr>
            <a:xfrm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4" idx="6"/>
              <a:endCxn id="35" idx="2"/>
            </p:cNvCxnSpPr>
            <p:nvPr/>
          </p:nvCxnSpPr>
          <p:spPr>
            <a:xfrm flipV="1">
              <a:off x="1752600" y="3009900"/>
              <a:ext cx="762000" cy="152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4" idx="6"/>
              <a:endCxn id="36" idx="2"/>
            </p:cNvCxnSpPr>
            <p:nvPr/>
          </p:nvCxnSpPr>
          <p:spPr>
            <a:xfrm flipV="1">
              <a:off x="1752600" y="3771900"/>
              <a:ext cx="7620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4" idx="6"/>
              <a:endCxn id="37" idx="2"/>
            </p:cNvCxnSpPr>
            <p:nvPr/>
          </p:nvCxnSpPr>
          <p:spPr>
            <a:xfrm>
              <a:off x="1752600" y="45339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5" idx="6"/>
              <a:endCxn id="38" idx="2"/>
            </p:cNvCxnSpPr>
            <p:nvPr/>
          </p:nvCxnSpPr>
          <p:spPr>
            <a:xfrm>
              <a:off x="3200400" y="3009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6" idx="6"/>
              <a:endCxn id="38" idx="2"/>
            </p:cNvCxnSpPr>
            <p:nvPr/>
          </p:nvCxnSpPr>
          <p:spPr>
            <a:xfrm>
              <a:off x="3200400" y="3771900"/>
              <a:ext cx="609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37" idx="6"/>
              <a:endCxn id="38" idx="2"/>
            </p:cNvCxnSpPr>
            <p:nvPr/>
          </p:nvCxnSpPr>
          <p:spPr>
            <a:xfrm flipV="1">
              <a:off x="3200400" y="3771900"/>
              <a:ext cx="6096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38" idx="6"/>
            </p:cNvCxnSpPr>
            <p:nvPr/>
          </p:nvCxnSpPr>
          <p:spPr>
            <a:xfrm>
              <a:off x="4495800" y="3771900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6" name="Object 5"/>
          <p:cNvGraphicFramePr>
            <a:graphicFrameLocks noChangeAspect="1"/>
          </p:cNvGraphicFramePr>
          <p:nvPr/>
        </p:nvGraphicFramePr>
        <p:xfrm>
          <a:off x="6038850" y="4127500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163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127500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159" name="Object 7"/>
          <p:cNvGraphicFramePr>
            <a:graphicFrameLocks noChangeAspect="1"/>
          </p:cNvGraphicFramePr>
          <p:nvPr/>
        </p:nvGraphicFramePr>
        <p:xfrm>
          <a:off x="4800600" y="3822700"/>
          <a:ext cx="520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164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22700"/>
                        <a:ext cx="520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160" name="Object 8"/>
          <p:cNvGraphicFramePr>
            <a:graphicFrameLocks noChangeAspect="1"/>
          </p:cNvGraphicFramePr>
          <p:nvPr/>
        </p:nvGraphicFramePr>
        <p:xfrm>
          <a:off x="4811713" y="4889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165" name="Equation" r:id="rId9" imgW="164880" imgH="215640" progId="Equation.3">
                  <p:embed/>
                </p:oleObj>
              </mc:Choice>
              <mc:Fallback>
                <p:oleObj name="Equation" r:id="rId9" imgW="1648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889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161" name="Object 9"/>
          <p:cNvGraphicFramePr>
            <a:graphicFrameLocks noChangeAspect="1"/>
          </p:cNvGraphicFramePr>
          <p:nvPr/>
        </p:nvGraphicFramePr>
        <p:xfrm>
          <a:off x="4887913" y="6032500"/>
          <a:ext cx="5222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166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6032500"/>
                        <a:ext cx="5222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flipH="1" flipV="1">
            <a:off x="3581400" y="3352800"/>
            <a:ext cx="3810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228600"/>
            <a:ext cx="8229600" cy="6400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2400" b="1" dirty="0" smtClean="0">
                <a:latin typeface="+mj-lt"/>
                <a:cs typeface="Arial" pitchFamily="34" charset="0"/>
                <a:sym typeface="Symbol"/>
              </a:rPr>
              <a:t>Bütün Geri Yayılım Algoritması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// 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{(</a:t>
            </a:r>
            <a:r>
              <a:rPr lang="en-US" sz="1800" dirty="0" err="1" smtClean="0">
                <a:latin typeface="Arial" pitchFamily="34" charset="0"/>
                <a:cs typeface="Arial" pitchFamily="34" charset="0"/>
                <a:sym typeface="Symbol"/>
              </a:rPr>
              <a:t>x</a:t>
            </a:r>
            <a:r>
              <a:rPr lang="en-US" sz="1800" baseline="30000" dirty="0" err="1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sz="1800" dirty="0" err="1" smtClean="0">
                <a:latin typeface="Arial" pitchFamily="34" charset="0"/>
                <a:cs typeface="Arial" pitchFamily="34" charset="0"/>
                <a:sym typeface="Symbol"/>
              </a:rPr>
              <a:t>,y</a:t>
            </a:r>
            <a:r>
              <a:rPr lang="en-US" sz="1800" baseline="30000" dirty="0" err="1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)} 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öğretme kümesini için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Atayın bütün 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{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tr-TR" sz="1800" baseline="-25000" dirty="0" smtClean="0">
                <a:latin typeface="Arial" pitchFamily="34" charset="0"/>
                <a:cs typeface="Arial" pitchFamily="34" charset="0"/>
                <a:sym typeface="Symbol"/>
              </a:rPr>
              <a:t>ij</a:t>
            </a:r>
            <a:r>
              <a:rPr lang="tr-TR" sz="1800" baseline="30000" dirty="0" smtClean="0">
                <a:latin typeface="Arial" pitchFamily="34" charset="0"/>
                <a:cs typeface="Arial" pitchFamily="34" charset="0"/>
                <a:sym typeface="Symbol"/>
              </a:rPr>
              <a:t>(l)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:=0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 }</a:t>
            </a:r>
            <a:endParaRPr lang="tr-TR" sz="1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DÖNGÜ i, 1’den m’ye kadar tekrarlama 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{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             // m – örneklerin saysısı </a:t>
            </a:r>
          </a:p>
          <a:p>
            <a:pPr marL="23177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Aşağıdakiler, girişle başlayarak “ileri yayılım” şekilde hesaplayın</a:t>
            </a:r>
          </a:p>
          <a:p>
            <a:pPr marL="231775" indent="0">
              <a:spcBef>
                <a:spcPts val="0"/>
              </a:spcBef>
              <a:spcAft>
                <a:spcPts val="600"/>
              </a:spcAft>
              <a:buNone/>
            </a:pPr>
            <a:endParaRPr lang="tr-TR" sz="1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23177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/>
            </a:r>
            <a:b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Modellenecek y</a:t>
            </a:r>
            <a:r>
              <a:rPr lang="tr-TR" sz="1800" baseline="30000" dirty="0" smtClean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 örnek için, çıkış nöronun hatasını hesaplayın</a:t>
            </a:r>
          </a:p>
          <a:p>
            <a:pPr marL="231775" indent="0">
              <a:spcBef>
                <a:spcPts val="0"/>
              </a:spcBef>
              <a:spcAft>
                <a:spcPts val="600"/>
              </a:spcAft>
              <a:buNone/>
            </a:pPr>
            <a:endParaRPr lang="tr-TR" sz="1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231775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/>
            </a:r>
            <a:b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Aşağıdakiler, çıkış nöronuyla başlayarak “geri yayılım” şekilde hesaplayın</a:t>
            </a:r>
          </a:p>
          <a:p>
            <a:pPr marL="231775" indent="0">
              <a:spcBef>
                <a:spcPts val="0"/>
              </a:spcBef>
              <a:spcAft>
                <a:spcPts val="600"/>
              </a:spcAft>
              <a:buNone/>
            </a:pPr>
            <a:endParaRPr lang="tr-TR" sz="1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23177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Bütün </a:t>
            </a:r>
            <a:r>
              <a:rPr lang="tr-TR" sz="1800" baseline="-25000" dirty="0" smtClean="0">
                <a:latin typeface="Arial" pitchFamily="34" charset="0"/>
                <a:cs typeface="Arial" pitchFamily="34" charset="0"/>
                <a:sym typeface="Symbol"/>
              </a:rPr>
              <a:t>ij</a:t>
            </a:r>
            <a:r>
              <a:rPr lang="tr-TR" sz="1800" baseline="30000" dirty="0" smtClean="0">
                <a:latin typeface="Arial" pitchFamily="34" charset="0"/>
                <a:cs typeface="Arial" pitchFamily="34" charset="0"/>
                <a:sym typeface="Symbol"/>
              </a:rPr>
              <a:t>(l)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 bu şekilde güncelleştirin</a:t>
            </a:r>
          </a:p>
          <a:p>
            <a:pPr marL="231775" indent="0">
              <a:spcBef>
                <a:spcPts val="0"/>
              </a:spcBef>
              <a:spcAft>
                <a:spcPts val="2400"/>
              </a:spcAft>
              <a:buNone/>
            </a:pPr>
            <a:endParaRPr lang="tr-TR" sz="1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}</a:t>
            </a:r>
            <a:endParaRPr lang="tr-TR" sz="18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cap="all" dirty="0" smtClean="0">
                <a:latin typeface="Arial" pitchFamily="34" charset="0"/>
                <a:cs typeface="Arial" pitchFamily="34" charset="0"/>
                <a:sym typeface="Symbol"/>
              </a:rPr>
              <a:t>Türevler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Symbol"/>
              </a:rPr>
              <a:t>:</a:t>
            </a:r>
            <a:r>
              <a:rPr lang="tr-TR" sz="1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tr-TR" sz="2000" b="1" dirty="0" smtClean="0">
              <a:sym typeface="Symbo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tr-TR" sz="2000" dirty="0" smtClean="0">
              <a:sym typeface="Symbol"/>
            </a:endParaRPr>
          </a:p>
          <a:p>
            <a:pPr marL="0" indent="0">
              <a:buNone/>
            </a:pPr>
            <a:endParaRPr lang="tr-TR" sz="2000" dirty="0" smtClean="0">
              <a:sym typeface="Symbol"/>
            </a:endParaRPr>
          </a:p>
        </p:txBody>
      </p:sp>
      <p:graphicFrame>
        <p:nvGraphicFramePr>
          <p:cNvPr id="595971" name="Object 3"/>
          <p:cNvGraphicFramePr>
            <a:graphicFrameLocks noChangeAspect="1"/>
          </p:cNvGraphicFramePr>
          <p:nvPr/>
        </p:nvGraphicFramePr>
        <p:xfrm>
          <a:off x="927100" y="3862388"/>
          <a:ext cx="57562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2" name="Equation" r:id="rId3" imgW="1828800" imgH="203040" progId="Equation.3">
                  <p:embed/>
                </p:oleObj>
              </mc:Choice>
              <mc:Fallback>
                <p:oleObj name="Equation" r:id="rId3" imgW="18288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862388"/>
                        <a:ext cx="5756275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188" name="Object 4"/>
          <p:cNvGraphicFramePr>
            <a:graphicFrameLocks noChangeAspect="1"/>
          </p:cNvGraphicFramePr>
          <p:nvPr/>
        </p:nvGraphicFramePr>
        <p:xfrm>
          <a:off x="1066800" y="4810125"/>
          <a:ext cx="32766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3" name="Equation" r:id="rId5" imgW="1041120" imgH="241200" progId="Equation.3">
                  <p:embed/>
                </p:oleObj>
              </mc:Choice>
              <mc:Fallback>
                <p:oleObj name="Equation" r:id="rId5" imgW="104112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10125"/>
                        <a:ext cx="327660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189" name="Object 5"/>
          <p:cNvGraphicFramePr>
            <a:graphicFrameLocks noChangeAspect="1"/>
          </p:cNvGraphicFramePr>
          <p:nvPr/>
        </p:nvGraphicFramePr>
        <p:xfrm>
          <a:off x="1589088" y="5702300"/>
          <a:ext cx="648811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4" name="Equation" r:id="rId7" imgW="2438280" imgH="380880" progId="Equation.3">
                  <p:embed/>
                </p:oleObj>
              </mc:Choice>
              <mc:Fallback>
                <p:oleObj name="Equation" r:id="rId7" imgW="2438280" imgH="380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5702300"/>
                        <a:ext cx="6488112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190" name="Object 6"/>
          <p:cNvGraphicFramePr>
            <a:graphicFrameLocks noChangeAspect="1"/>
          </p:cNvGraphicFramePr>
          <p:nvPr/>
        </p:nvGraphicFramePr>
        <p:xfrm>
          <a:off x="1066800" y="2947987"/>
          <a:ext cx="2398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5" name="Equation" r:id="rId9" imgW="761760" imgH="203040" progId="Equation.3">
                  <p:embed/>
                </p:oleObj>
              </mc:Choice>
              <mc:Fallback>
                <p:oleObj name="Equation" r:id="rId9" imgW="7617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47987"/>
                        <a:ext cx="2398712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191" name="Object 7"/>
          <p:cNvGraphicFramePr>
            <a:graphicFrameLocks noChangeAspect="1"/>
          </p:cNvGraphicFramePr>
          <p:nvPr/>
        </p:nvGraphicFramePr>
        <p:xfrm>
          <a:off x="1066800" y="1981200"/>
          <a:ext cx="307816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6" name="Equation" r:id="rId11" imgW="977760" imgH="203040" progId="Equation.3">
                  <p:embed/>
                </p:oleObj>
              </mc:Choice>
              <mc:Fallback>
                <p:oleObj name="Equation" r:id="rId11" imgW="9777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81200"/>
                        <a:ext cx="3078162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3505</Words>
  <Application>Microsoft Office PowerPoint</Application>
  <PresentationFormat>Ekran Gösterisi (4:3)</PresentationFormat>
  <Paragraphs>1336</Paragraphs>
  <Slides>109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109</vt:i4>
      </vt:variant>
    </vt:vector>
  </HeadingPairs>
  <TitlesOfParts>
    <vt:vector size="117" baseType="lpstr">
      <vt:lpstr>Arial</vt:lpstr>
      <vt:lpstr>Brush Script MT</vt:lpstr>
      <vt:lpstr>Calibri</vt:lpstr>
      <vt:lpstr>Symbol</vt:lpstr>
      <vt:lpstr>Times New Roman</vt:lpstr>
      <vt:lpstr>Wingdings</vt:lpstr>
      <vt:lpstr>Office Theme</vt:lpstr>
      <vt:lpstr>Equation</vt:lpstr>
      <vt:lpstr>  Yapay Zeka ve Makine Öğrenmesi</vt:lpstr>
      <vt:lpstr>Ders planı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PowerPoint Sunusu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Yapay Sinir Ağları</vt:lpstr>
      <vt:lpstr>Come again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MIT503 Veri Yapıları ve algoritmalar</dc:title>
  <dc:creator>gmyuriy</dc:creator>
  <cp:lastModifiedBy>Nisantasi</cp:lastModifiedBy>
  <cp:revision>2208</cp:revision>
  <dcterms:created xsi:type="dcterms:W3CDTF">2006-08-16T00:00:00Z</dcterms:created>
  <dcterms:modified xsi:type="dcterms:W3CDTF">2016-11-21T12:18:15Z</dcterms:modified>
</cp:coreProperties>
</file>