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556" r:id="rId4"/>
    <p:sldId id="559" r:id="rId5"/>
    <p:sldId id="560" r:id="rId6"/>
    <p:sldId id="562" r:id="rId7"/>
    <p:sldId id="563" r:id="rId8"/>
    <p:sldId id="564" r:id="rId9"/>
    <p:sldId id="565" r:id="rId10"/>
    <p:sldId id="566" r:id="rId11"/>
    <p:sldId id="627" r:id="rId12"/>
    <p:sldId id="541" r:id="rId13"/>
    <p:sldId id="569" r:id="rId14"/>
    <p:sldId id="570" r:id="rId15"/>
    <p:sldId id="571" r:id="rId16"/>
    <p:sldId id="572" r:id="rId17"/>
    <p:sldId id="573" r:id="rId18"/>
    <p:sldId id="574" r:id="rId19"/>
    <p:sldId id="575" r:id="rId20"/>
    <p:sldId id="576" r:id="rId21"/>
    <p:sldId id="577" r:id="rId22"/>
    <p:sldId id="578" r:id="rId23"/>
    <p:sldId id="579" r:id="rId24"/>
    <p:sldId id="580" r:id="rId25"/>
    <p:sldId id="581" r:id="rId26"/>
    <p:sldId id="628" r:id="rId27"/>
    <p:sldId id="544" r:id="rId28"/>
    <p:sldId id="582" r:id="rId29"/>
    <p:sldId id="585" r:id="rId30"/>
    <p:sldId id="629" r:id="rId31"/>
    <p:sldId id="630" r:id="rId32"/>
    <p:sldId id="586" r:id="rId33"/>
    <p:sldId id="587" r:id="rId34"/>
    <p:sldId id="588" r:id="rId35"/>
    <p:sldId id="545" r:id="rId36"/>
    <p:sldId id="631" r:id="rId37"/>
    <p:sldId id="632" r:id="rId38"/>
    <p:sldId id="589" r:id="rId39"/>
    <p:sldId id="633" r:id="rId40"/>
    <p:sldId id="591" r:id="rId41"/>
    <p:sldId id="592" r:id="rId42"/>
    <p:sldId id="546" r:id="rId43"/>
    <p:sldId id="593" r:id="rId44"/>
    <p:sldId id="634" r:id="rId45"/>
    <p:sldId id="548" r:id="rId46"/>
    <p:sldId id="594" r:id="rId47"/>
    <p:sldId id="595" r:id="rId48"/>
    <p:sldId id="596" r:id="rId49"/>
    <p:sldId id="597" r:id="rId50"/>
    <p:sldId id="598" r:id="rId51"/>
    <p:sldId id="599" r:id="rId52"/>
    <p:sldId id="600" r:id="rId53"/>
    <p:sldId id="603" r:id="rId54"/>
    <p:sldId id="604" r:id="rId55"/>
    <p:sldId id="549" r:id="rId56"/>
    <p:sldId id="605" r:id="rId57"/>
    <p:sldId id="606" r:id="rId58"/>
    <p:sldId id="607" r:id="rId59"/>
    <p:sldId id="608" r:id="rId60"/>
    <p:sldId id="609" r:id="rId61"/>
    <p:sldId id="610" r:id="rId62"/>
    <p:sldId id="611" r:id="rId63"/>
    <p:sldId id="612" r:id="rId64"/>
    <p:sldId id="613" r:id="rId65"/>
    <p:sldId id="614" r:id="rId66"/>
    <p:sldId id="551" r:id="rId67"/>
    <p:sldId id="615" r:id="rId68"/>
    <p:sldId id="616" r:id="rId69"/>
    <p:sldId id="617" r:id="rId70"/>
    <p:sldId id="618" r:id="rId71"/>
    <p:sldId id="620" r:id="rId72"/>
    <p:sldId id="621" r:id="rId73"/>
    <p:sldId id="623" r:id="rId74"/>
    <p:sldId id="626" r:id="rId75"/>
    <p:sldId id="624" r:id="rId76"/>
    <p:sldId id="625" r:id="rId77"/>
    <p:sldId id="523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8.tiff"/><Relationship Id="rId4" Type="http://schemas.openxmlformats.org/officeDocument/2006/relationships/image" Target="../media/image1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9.tiff"/><Relationship Id="rId4" Type="http://schemas.openxmlformats.org/officeDocument/2006/relationships/image" Target="../media/image1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if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4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if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1.tiff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6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iff"/><Relationship Id="rId2" Type="http://schemas.openxmlformats.org/officeDocument/2006/relationships/image" Target="../media/image27.tif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9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9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if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if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if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if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iff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4.bin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tiff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37.w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40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40.wmf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tif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2.wmf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8.bin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tr-TR" dirty="0" smtClean="0"/>
              <a:t>Yapay Zeka ve Makine Öğrenmesi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“Tüm karşı bir” </a:t>
            </a:r>
            <a:r>
              <a:rPr lang="tr-TR" dirty="0" smtClean="0"/>
              <a:t>sınıflandırma</a:t>
            </a:r>
          </a:p>
        </p:txBody>
      </p:sp>
      <p:sp>
        <p:nvSpPr>
          <p:cNvPr id="4" name="Oval 3"/>
          <p:cNvSpPr/>
          <p:nvPr/>
        </p:nvSpPr>
        <p:spPr>
          <a:xfrm>
            <a:off x="914400" y="2438400"/>
            <a:ext cx="457200" cy="45720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14400" y="2971800"/>
            <a:ext cx="457200" cy="457200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14400" y="3505200"/>
            <a:ext cx="457200" cy="457200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14400" y="4572000"/>
            <a:ext cx="457200" cy="457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14400" y="4038600"/>
            <a:ext cx="457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1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u="sng" dirty="0" smtClean="0"/>
              <a:t>Birkaç sınıflı sınıflandırma</a:t>
            </a:r>
            <a:endParaRPr lang="en-US" sz="2400" u="sng" dirty="0"/>
          </a:p>
        </p:txBody>
      </p:sp>
      <p:sp>
        <p:nvSpPr>
          <p:cNvPr id="10" name="Oval 9"/>
          <p:cNvSpPr/>
          <p:nvPr/>
        </p:nvSpPr>
        <p:spPr>
          <a:xfrm>
            <a:off x="3124199" y="2438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124199" y="29718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124199" y="3505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124199" y="45720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124199" y="40386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14600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“A mı?” İkili soru, evet/hair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5257799" y="2438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257799" y="29718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257799" y="3505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257799" y="45720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257799" y="40386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648200" y="5410200"/>
            <a:ext cx="205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“B mı?” İkili soru, evet/hair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7010400" y="3581400"/>
            <a:ext cx="106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...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62800" y="556260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vb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Notasyon hatırlatma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m</a:t>
            </a:r>
            <a:r>
              <a:rPr lang="tr-TR" dirty="0" smtClean="0"/>
              <a:t> – önceden var olan olay örneklerinin sayısı</a:t>
            </a:r>
          </a:p>
          <a:p>
            <a:pPr lvl="1"/>
            <a:r>
              <a:rPr lang="tr-TR" dirty="0" smtClean="0"/>
              <a:t>Bütün var olan örnekler, eğitim kümesidir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“x”</a:t>
            </a:r>
            <a:r>
              <a:rPr lang="tr-TR" dirty="0" smtClean="0"/>
              <a:t>, girdi, bağımsız, açıklayıcı, yada neden değişkeni, örneğin – reklam harcaması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“y”</a:t>
            </a:r>
            <a:r>
              <a:rPr lang="tr-TR" dirty="0" smtClean="0"/>
              <a:t>,çıktı, bağımlı, yada sonuç değişkeni, örneğin – öğrenci sayısı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(x,y)</a:t>
            </a:r>
            <a:r>
              <a:rPr lang="tr-TR" dirty="0" smtClean="0"/>
              <a:t> – bir örnek, x ve y çifti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(x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,y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r>
              <a:rPr lang="tr-TR" dirty="0" smtClean="0"/>
              <a:t> – eğitim kümesindeki “</a:t>
            </a:r>
            <a:r>
              <a:rPr lang="tr-TR" i="1" dirty="0" smtClean="0"/>
              <a:t>i</a:t>
            </a:r>
            <a:r>
              <a:rPr lang="tr-TR" dirty="0" smtClean="0"/>
              <a:t>” numaralı bir örnek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Sınıflandırma sorunu: </a:t>
            </a:r>
            <a:r>
              <a:rPr lang="tr-TR" dirty="0" smtClean="0">
                <a:solidFill>
                  <a:srgbClr val="FF0000"/>
                </a:solidFill>
              </a:rPr>
              <a:t>durumunun y=0 yada y=1 sınıfının üyeliğini belirtmek</a:t>
            </a:r>
            <a:endParaRPr lang="tr-TR" dirty="0" smtClean="0"/>
          </a:p>
          <a:p>
            <a:pPr marL="231775" indent="-231775">
              <a:buNone/>
            </a:pPr>
            <a:endParaRPr lang="tr-TR" dirty="0" smtClean="0"/>
          </a:p>
          <a:p>
            <a:pPr marL="231775" indent="-231775">
              <a:buNone/>
            </a:pPr>
            <a:r>
              <a:rPr lang="tr-TR" dirty="0" smtClean="0"/>
              <a:t>Programımız (tipik makine öğrenme programı):</a:t>
            </a:r>
          </a:p>
          <a:p>
            <a:pPr marL="231775" indent="-231775"/>
            <a:r>
              <a:rPr lang="tr-TR" i="1" dirty="0" smtClean="0"/>
              <a:t>Hipotez/modeli belirtmek</a:t>
            </a:r>
          </a:p>
          <a:p>
            <a:pPr marL="231775" indent="-231775"/>
            <a:r>
              <a:rPr lang="tr-TR" i="1" dirty="0" smtClean="0"/>
              <a:t>Maliyet fonksiyonu belirtmek</a:t>
            </a:r>
          </a:p>
          <a:p>
            <a:pPr marL="231775" indent="-231775"/>
            <a:r>
              <a:rPr lang="tr-TR" i="1" dirty="0" smtClean="0"/>
              <a:t>Minimizasyon problemini belirtip çözmek</a:t>
            </a: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Lojistik regresyon modeli:</a:t>
            </a:r>
            <a:endParaRPr lang="tr-TR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463874" name="Object 2"/>
          <p:cNvGraphicFramePr>
            <a:graphicFrameLocks noChangeAspect="1"/>
          </p:cNvGraphicFramePr>
          <p:nvPr/>
        </p:nvGraphicFramePr>
        <p:xfrm>
          <a:off x="762000" y="2514600"/>
          <a:ext cx="23574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77" name="Equation" r:id="rId3" imgW="622080" imgH="177480" progId="Equation.3">
                  <p:embed/>
                </p:oleObj>
              </mc:Choice>
              <mc:Fallback>
                <p:oleObj name="Equation" r:id="rId3" imgW="6220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235743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75" name="Object 3"/>
          <p:cNvGraphicFramePr>
            <a:graphicFrameLocks noChangeAspect="1"/>
          </p:cNvGraphicFramePr>
          <p:nvPr/>
        </p:nvGraphicFramePr>
        <p:xfrm>
          <a:off x="747713" y="3124200"/>
          <a:ext cx="3944937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78" name="Equation" r:id="rId5" imgW="1041120" imgH="215640" progId="Equation.3">
                  <p:embed/>
                </p:oleObj>
              </mc:Choice>
              <mc:Fallback>
                <p:oleObj name="Equation" r:id="rId5" imgW="1041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3124200"/>
                        <a:ext cx="3944937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3878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8712" y="3886200"/>
            <a:ext cx="3671888" cy="275391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257800" y="3276600"/>
            <a:ext cx="34847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i="1" dirty="0" smtClean="0"/>
              <a:t>g</a:t>
            </a:r>
            <a:r>
              <a:rPr lang="tr-TR" sz="2800" dirty="0" smtClean="0"/>
              <a:t>(</a:t>
            </a:r>
            <a:r>
              <a:rPr lang="tr-TR" sz="2800" i="1" dirty="0" smtClean="0"/>
              <a:t>z</a:t>
            </a:r>
            <a:r>
              <a:rPr lang="tr-TR" sz="2800" dirty="0" smtClean="0"/>
              <a:t>): </a:t>
            </a:r>
            <a:r>
              <a:rPr lang="tr-TR" sz="2800" i="1" dirty="0" smtClean="0"/>
              <a:t>lojistik fonksiyonu</a:t>
            </a:r>
            <a:endParaRPr lang="en-US" sz="2800" i="1" dirty="0"/>
          </a:p>
        </p:txBody>
      </p:sp>
      <p:sp>
        <p:nvSpPr>
          <p:cNvPr id="10" name="Rectangle 9"/>
          <p:cNvSpPr/>
          <p:nvPr/>
        </p:nvSpPr>
        <p:spPr>
          <a:xfrm>
            <a:off x="5257800" y="1676400"/>
            <a:ext cx="388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i="1" dirty="0" smtClean="0"/>
              <a:t>İlişki/hipotez fonksiyonu, yada model</a:t>
            </a:r>
            <a:endParaRPr lang="en-US" sz="2800" i="1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3505200" y="2153454"/>
            <a:ext cx="1752600" cy="6659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3876" name="Object 4"/>
          <p:cNvGraphicFramePr>
            <a:graphicFrameLocks noChangeAspect="1"/>
          </p:cNvGraphicFramePr>
          <p:nvPr/>
        </p:nvGraphicFramePr>
        <p:xfrm>
          <a:off x="7262812" y="6400800"/>
          <a:ext cx="1804988" cy="436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79" name="Equation" r:id="rId8" imgW="838080" imgH="203040" progId="Equation.3">
                  <p:embed/>
                </p:oleObj>
              </mc:Choice>
              <mc:Fallback>
                <p:oleObj name="Equation" r:id="rId8" imgW="8380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2" y="6400800"/>
                        <a:ext cx="1804988" cy="4365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6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Lojistik fonksiyonu:</a:t>
            </a:r>
          </a:p>
          <a:p>
            <a:pPr marL="0" indent="231775"/>
            <a:r>
              <a:rPr lang="tr-TR" i="1" dirty="0" smtClean="0">
                <a:solidFill>
                  <a:srgbClr val="FF0000"/>
                </a:solidFill>
              </a:rPr>
              <a:t>0’dan 1’e kadar değişir</a:t>
            </a:r>
          </a:p>
          <a:p>
            <a:pPr marL="0" indent="231775"/>
            <a:r>
              <a:rPr lang="tr-TR" dirty="0" smtClean="0">
                <a:solidFill>
                  <a:srgbClr val="FF0000"/>
                </a:solidFill>
              </a:rPr>
              <a:t>İçindeki </a:t>
            </a:r>
            <a:r>
              <a:rPr lang="tr-TR" i="1" dirty="0" smtClean="0">
                <a:solidFill>
                  <a:srgbClr val="FF0000"/>
                </a:solidFill>
              </a:rPr>
              <a:t>z, x özelliklerine lineer şekilde bağlıdır</a:t>
            </a:r>
          </a:p>
          <a:p>
            <a:pPr marL="0" indent="231775"/>
            <a:r>
              <a:rPr lang="tr-TR" i="1" dirty="0" smtClean="0">
                <a:solidFill>
                  <a:srgbClr val="FF0000"/>
                </a:solidFill>
              </a:rPr>
              <a:t>Büyük pozitif z için, h-model 1 yakındadır</a:t>
            </a:r>
          </a:p>
          <a:p>
            <a:pPr marL="0" indent="231775"/>
            <a:r>
              <a:rPr lang="tr-TR" i="1" dirty="0" smtClean="0">
                <a:solidFill>
                  <a:srgbClr val="FF0000"/>
                </a:solidFill>
              </a:rPr>
              <a:t>Büyük negatif z için, h-model 0 yakındadır</a:t>
            </a:r>
          </a:p>
          <a:p>
            <a:pPr marL="0" indent="231775"/>
            <a:endParaRPr lang="tr-TR" i="1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63878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4600" y="4191000"/>
            <a:ext cx="3265488" cy="2449116"/>
          </a:xfrm>
          <a:prstGeom prst="rect">
            <a:avLst/>
          </a:prstGeom>
          <a:noFill/>
        </p:spPr>
      </p:pic>
      <p:graphicFrame>
        <p:nvGraphicFramePr>
          <p:cNvPr id="464901" name="Object 5"/>
          <p:cNvGraphicFramePr>
            <a:graphicFrameLocks noChangeAspect="1"/>
          </p:cNvGraphicFramePr>
          <p:nvPr/>
        </p:nvGraphicFramePr>
        <p:xfrm>
          <a:off x="914400" y="4745037"/>
          <a:ext cx="3944937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03" name="Equation" r:id="rId4" imgW="1041120" imgH="215640" progId="Equation.3">
                  <p:embed/>
                </p:oleObj>
              </mc:Choice>
              <mc:Fallback>
                <p:oleObj name="Equation" r:id="rId4" imgW="1041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45037"/>
                        <a:ext cx="3944937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02" name="Object 6"/>
          <p:cNvGraphicFramePr>
            <a:graphicFrameLocks noChangeAspect="1"/>
          </p:cNvGraphicFramePr>
          <p:nvPr/>
        </p:nvGraphicFramePr>
        <p:xfrm>
          <a:off x="7262813" y="6400800"/>
          <a:ext cx="18049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04" name="Equation" r:id="rId6" imgW="838080" imgH="203040" progId="Equation.3">
                  <p:embed/>
                </p:oleObj>
              </mc:Choice>
              <mc:Fallback>
                <p:oleObj name="Equation" r:id="rId6" imgW="8380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6400800"/>
                        <a:ext cx="18049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Lojistik “h” fonksiyonu ne demektir?</a:t>
            </a:r>
          </a:p>
          <a:p>
            <a:pPr marL="341313" indent="-341313"/>
            <a:r>
              <a:rPr lang="tr-TR" i="1" dirty="0" smtClean="0"/>
              <a:t>Önceden, lineer regresyonun h-modeli y-sonucunun değerlerini direkt olarak veriyordu</a:t>
            </a:r>
          </a:p>
          <a:p>
            <a:pPr marL="341313" indent="-341313"/>
            <a:r>
              <a:rPr lang="tr-TR" i="1" dirty="0" smtClean="0"/>
              <a:t>Burada öyle yorumlama olamaz: </a:t>
            </a:r>
          </a:p>
          <a:p>
            <a:pPr marL="741363" lvl="1" indent="-341313"/>
            <a:r>
              <a:rPr lang="tr-TR" i="1" dirty="0" smtClean="0"/>
              <a:t>çıktılar y=0 yada y=1 değerinde olmalıydı</a:t>
            </a:r>
          </a:p>
          <a:p>
            <a:pPr marL="741363" lvl="1" indent="-341313"/>
            <a:r>
              <a:rPr lang="tr-TR" i="1" dirty="0" smtClean="0"/>
              <a:t>“h” fonksiyonunun değerleri, 0’dan 1’e kadar </a:t>
            </a:r>
            <a:r>
              <a:rPr lang="tr-TR" i="1" dirty="0" smtClean="0">
                <a:solidFill>
                  <a:srgbClr val="FF0000"/>
                </a:solidFill>
              </a:rPr>
              <a:t>sürekli şekilde </a:t>
            </a:r>
            <a:r>
              <a:rPr lang="tr-TR" i="1" dirty="0" smtClean="0"/>
              <a:t>değişir</a:t>
            </a: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Lojistik “h” fonksiyonu ne demektir?</a:t>
            </a:r>
          </a:p>
          <a:p>
            <a:pPr marL="231775" indent="-231775"/>
            <a:r>
              <a:rPr lang="tr-TR" i="1" dirty="0" smtClean="0"/>
              <a:t>yorumlama olarak, 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(x)’in x özellikle durumun 1-sınıfında olması olasılığı anlamı var</a:t>
            </a:r>
          </a:p>
          <a:p>
            <a:pPr marL="231775" indent="-231775"/>
            <a:r>
              <a:rPr lang="tr-TR" i="1" dirty="0" smtClean="0">
                <a:sym typeface="Symbol"/>
              </a:rPr>
              <a:t>“1” sınıfından durumlar için, </a:t>
            </a:r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(x)=1 lazım, ve “0” sınıfından durumlar için </a:t>
            </a:r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(x)=0 lazım</a:t>
            </a:r>
          </a:p>
          <a:p>
            <a:pPr marL="231775" indent="-231775">
              <a:tabLst>
                <a:tab pos="2517775" algn="l"/>
              </a:tabLst>
            </a:pPr>
            <a:r>
              <a:rPr lang="tr-TR" i="1" dirty="0" smtClean="0">
                <a:sym typeface="Symbol"/>
              </a:rPr>
              <a:t>Bütün diğer durumlar için, </a:t>
            </a:r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 durumun “1” sınıfından olduğu belirtmektedir</a:t>
            </a:r>
            <a:br>
              <a:rPr lang="tr-TR" i="1" dirty="0" smtClean="0">
                <a:sym typeface="Symbol"/>
              </a:rPr>
            </a:br>
            <a:r>
              <a:rPr lang="tr-TR" i="1" dirty="0" smtClean="0">
                <a:sym typeface="Symbol"/>
              </a:rPr>
              <a:t>	</a:t>
            </a:r>
            <a:br>
              <a:rPr lang="tr-TR" i="1" dirty="0" smtClean="0">
                <a:sym typeface="Symbol"/>
              </a:rPr>
            </a:br>
            <a:r>
              <a:rPr lang="tr-TR" i="1" dirty="0" smtClean="0">
                <a:sym typeface="Symbol"/>
              </a:rPr>
              <a:t>	</a:t>
            </a:r>
            <a:r>
              <a:rPr lang="tr-TR" i="1" dirty="0" smtClean="0">
                <a:solidFill>
                  <a:srgbClr val="FF0000"/>
                </a:solidFill>
              </a:rPr>
              <a:t>h</a:t>
            </a:r>
            <a:r>
              <a:rPr lang="tr-TR" i="1" baseline="-25000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(x)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=P(y=1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|x)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8" name="Picture 6" descr="E:\MyDocuments\Professional\Courses\Artificial Intelligence and Machine Learning\d4e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9000" y="4724400"/>
            <a:ext cx="2844800" cy="2133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3276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 dirty="0" smtClean="0">
                <a:solidFill>
                  <a:srgbClr val="FF0000"/>
                </a:solidFill>
              </a:rPr>
              <a:t>Lojistik karar sınırı:</a:t>
            </a:r>
          </a:p>
          <a:p>
            <a:pPr marL="231775" indent="-231775"/>
            <a:r>
              <a:rPr lang="tr-TR" i="1" dirty="0" smtClean="0"/>
              <a:t>Kesin bir durum için, </a:t>
            </a:r>
            <a:r>
              <a:rPr lang="tr-TR" i="1" dirty="0" smtClean="0">
                <a:solidFill>
                  <a:srgbClr val="FF0000"/>
                </a:solidFill>
              </a:rPr>
              <a:t>karar vermek için h-olasılığı kullanıyoruz</a:t>
            </a:r>
          </a:p>
          <a:p>
            <a:pPr marL="231775" indent="-231775"/>
            <a:r>
              <a:rPr lang="tr-TR" i="1" dirty="0" smtClean="0"/>
              <a:t>Örğenin, eğer olasılık 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</a:t>
            </a:r>
            <a:r>
              <a:rPr lang="en-US" i="1" dirty="0" smtClean="0"/>
              <a:t>&gt;</a:t>
            </a:r>
            <a:r>
              <a:rPr lang="ru-RU" i="1" dirty="0" smtClean="0"/>
              <a:t>0.5</a:t>
            </a:r>
            <a:r>
              <a:rPr lang="tr-TR" i="1" dirty="0" smtClean="0"/>
              <a:t>, durumun y=1 olduğunu diyoruz</a:t>
            </a:r>
          </a:p>
          <a:p>
            <a:pPr marL="231775" indent="-231775"/>
            <a:r>
              <a:rPr lang="tr-TR" i="1" dirty="0" smtClean="0"/>
              <a:t>Yoksa (h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</a:t>
            </a:r>
            <a:r>
              <a:rPr lang="en-US" i="1" dirty="0" smtClean="0"/>
              <a:t>&lt;0.5</a:t>
            </a:r>
            <a:r>
              <a:rPr lang="tr-TR" i="1" dirty="0" smtClean="0"/>
              <a:t>), durumun y=0 olduğu diyoruz</a:t>
            </a:r>
            <a:endParaRPr lang="tr-TR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86200" y="5791200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172200" y="5029200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/>
              <a:t>y=1 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311696" y="6015335"/>
            <a:ext cx="631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i="1" dirty="0" smtClean="0"/>
              <a:t>y=0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/>
          </a:bodyPr>
          <a:lstStyle/>
          <a:p>
            <a:pPr marL="231775" indent="-231775"/>
            <a:r>
              <a:rPr lang="tr-TR" i="1" dirty="0" smtClean="0"/>
              <a:t>Bu yöntemi kullanarak, bütün mümkün durumlar x’lere göre </a:t>
            </a:r>
            <a:r>
              <a:rPr lang="tr-TR" i="1" dirty="0" smtClean="0">
                <a:solidFill>
                  <a:srgbClr val="FF0000"/>
                </a:solidFill>
              </a:rPr>
              <a:t>iki sınıfa bölünecek</a:t>
            </a:r>
            <a:r>
              <a:rPr lang="tr-TR" i="1" dirty="0" smtClean="0"/>
              <a:t>, y=1 sınıfı ve y=0 sınıfı</a:t>
            </a:r>
          </a:p>
          <a:p>
            <a:pPr marL="231775" indent="-231775"/>
            <a:r>
              <a:rPr lang="tr-TR" i="1" dirty="0" smtClean="0"/>
              <a:t>Bu iki sınıf arasındaki sınıra, “</a:t>
            </a:r>
            <a:r>
              <a:rPr lang="tr-TR" i="1" dirty="0" smtClean="0">
                <a:solidFill>
                  <a:srgbClr val="FF0000"/>
                </a:solidFill>
              </a:rPr>
              <a:t>karar sınırı</a:t>
            </a:r>
            <a:r>
              <a:rPr lang="tr-TR" i="1" dirty="0" smtClean="0"/>
              <a:t>” denir</a:t>
            </a:r>
          </a:p>
          <a:p>
            <a:pPr marL="231775" indent="-231775"/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(x)’deki z’nin şekli yüzden, lojistik regresiyondaki karar sınırı 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lineer </a:t>
            </a:r>
            <a:r>
              <a:rPr lang="tr-TR" i="1" dirty="0" smtClean="0">
                <a:sym typeface="Symbol"/>
              </a:rPr>
              <a:t>çizgidir</a:t>
            </a:r>
            <a:endParaRPr lang="tr-TR" i="1" dirty="0" smtClean="0"/>
          </a:p>
          <a:p>
            <a:pPr marL="231775" indent="-231775"/>
            <a:endParaRPr lang="tr-TR" dirty="0" smtClean="0"/>
          </a:p>
        </p:txBody>
      </p:sp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2819400" y="5932124"/>
          <a:ext cx="3886200" cy="1002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998" name="Equation" r:id="rId3" imgW="1574640" imgH="406080" progId="Equation.3">
                  <p:embed/>
                </p:oleObj>
              </mc:Choice>
              <mc:Fallback>
                <p:oleObj name="Equation" r:id="rId3" imgW="157464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932124"/>
                        <a:ext cx="3886200" cy="10020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1828800" y="5202237"/>
          <a:ext cx="3944937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999" name="Equation" r:id="rId5" imgW="1041120" imgH="215640" progId="Equation.3">
                  <p:embed/>
                </p:oleObj>
              </mc:Choice>
              <mc:Fallback>
                <p:oleObj name="Equation" r:id="rId5" imgW="1041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202237"/>
                        <a:ext cx="3944937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127991" y="4495800"/>
            <a:ext cx="901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b="1" i="1" dirty="0" smtClean="0">
                <a:solidFill>
                  <a:srgbClr val="FF0000"/>
                </a:solidFill>
                <a:sym typeface="Symbol"/>
              </a:rPr>
              <a:t>“z”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4419600" y="4724400"/>
            <a:ext cx="228600" cy="11430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Karar sınırı</a:t>
            </a:r>
          </a:p>
        </p:txBody>
      </p:sp>
      <p:pic>
        <p:nvPicPr>
          <p:cNvPr id="6" name="Content Placeholder 4" descr="lec2ill3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62200"/>
            <a:ext cx="5334000" cy="40005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200400" y="3090069"/>
            <a:ext cx="3124200" cy="2590800"/>
          </a:xfrm>
          <a:prstGeom prst="straightConnector1">
            <a:avLst/>
          </a:prstGeom>
          <a:ln w="57150">
            <a:solidFill>
              <a:srgbClr val="FF0000"/>
            </a:solidFill>
            <a:prstDash val="lg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37304" y="4267200"/>
            <a:ext cx="883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y=1 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4876800" y="5253335"/>
            <a:ext cx="790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y=0</a:t>
            </a:r>
            <a:endParaRPr lang="en-US" sz="3200" b="1" dirty="0"/>
          </a:p>
        </p:txBody>
      </p:sp>
      <p:sp>
        <p:nvSpPr>
          <p:cNvPr id="11" name="Down Arrow 10"/>
          <p:cNvSpPr/>
          <p:nvPr/>
        </p:nvSpPr>
        <p:spPr>
          <a:xfrm rot="19038318">
            <a:off x="2530967" y="218118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Ders 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Lineer sınıflandırma sorunu </a:t>
            </a:r>
            <a:br>
              <a:rPr lang="tr-TR" dirty="0" smtClean="0"/>
            </a:br>
            <a:r>
              <a:rPr lang="tr-TR" dirty="0" smtClean="0"/>
              <a:t>(Lojistik regresyon)</a:t>
            </a:r>
          </a:p>
          <a:p>
            <a:r>
              <a:rPr lang="tr-TR" dirty="0" smtClean="0"/>
              <a:t>Aşırı uyum ve düzenlileştirme</a:t>
            </a:r>
          </a:p>
          <a:p>
            <a:endParaRPr lang="tr-TR" i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231775" indent="-231775"/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(x)’nin karar sınırının lineer olduğu nedeniyle, lojistik regresyona 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lineer sınıflandırma </a:t>
            </a:r>
            <a:r>
              <a:rPr lang="tr-TR" i="1" dirty="0" smtClean="0">
                <a:sym typeface="Symbol"/>
              </a:rPr>
              <a:t>da deyebiliriz</a:t>
            </a:r>
          </a:p>
          <a:p>
            <a:pPr marL="231775" indent="-231775"/>
            <a:r>
              <a:rPr lang="tr-TR" i="1" dirty="0" smtClean="0">
                <a:sym typeface="Symbol"/>
              </a:rPr>
              <a:t>Bu anlamda, lojistik regresyon en basit sınıflandırma yaklaşımıdır</a:t>
            </a:r>
            <a:endParaRPr lang="tr-TR" i="1" dirty="0" smtClean="0"/>
          </a:p>
          <a:p>
            <a:pPr marL="231775" indent="-231775"/>
            <a:endParaRPr lang="tr-T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231775" indent="-231775"/>
            <a:r>
              <a:rPr lang="tr-TR" i="1" dirty="0" smtClean="0"/>
              <a:t>Birçok boyutlu lineer regresyon gibi, burada da </a:t>
            </a:r>
            <a:r>
              <a:rPr lang="tr-TR" i="1" dirty="0" smtClean="0">
                <a:solidFill>
                  <a:srgbClr val="FF0000"/>
                </a:solidFill>
              </a:rPr>
              <a:t>lineer olmayan ilişkiler modellenebilir</a:t>
            </a:r>
            <a:endParaRPr lang="tr-TR" i="1" dirty="0" smtClean="0">
              <a:sym typeface="Symbol"/>
            </a:endParaRPr>
          </a:p>
          <a:p>
            <a:pPr marL="231775" indent="-231775"/>
            <a:r>
              <a:rPr lang="tr-TR" i="1" dirty="0" smtClean="0">
                <a:solidFill>
                  <a:srgbClr val="FF0000"/>
                </a:solidFill>
              </a:rPr>
              <a:t>Lineer olmayan özellikleri </a:t>
            </a:r>
            <a:r>
              <a:rPr lang="tr-TR" i="1" dirty="0" smtClean="0"/>
              <a:t>kullanarak, yeni özelliklere göre lineer olan, aynı zamanda orijinal özelliklere göre </a:t>
            </a:r>
            <a:r>
              <a:rPr lang="tr-TR" i="1" u="sng" dirty="0" smtClean="0"/>
              <a:t>lineer olmayan</a:t>
            </a:r>
            <a:r>
              <a:rPr lang="tr-TR" i="1" dirty="0" smtClean="0"/>
              <a:t> karar sınırı da oluşturulabilir</a:t>
            </a:r>
          </a:p>
          <a:p>
            <a:pPr marL="231775" indent="-231775"/>
            <a:endParaRPr lang="tr-T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Lineer olmayan ilişki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(kırmızı – y=1 örnekleri, mavi – y=0 örnekleri)</a:t>
            </a:r>
          </a:p>
        </p:txBody>
      </p:sp>
      <p:pic>
        <p:nvPicPr>
          <p:cNvPr id="472066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9080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Model:</a:t>
            </a:r>
          </a:p>
        </p:txBody>
      </p:sp>
      <p:pic>
        <p:nvPicPr>
          <p:cNvPr id="472066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908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473090" name="Object 2"/>
          <p:cNvGraphicFramePr>
            <a:graphicFrameLocks noChangeAspect="1"/>
          </p:cNvGraphicFramePr>
          <p:nvPr/>
        </p:nvGraphicFramePr>
        <p:xfrm>
          <a:off x="2286000" y="1676400"/>
          <a:ext cx="43418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2" name="Equation" r:id="rId4" imgW="1117440" imgH="215640" progId="Equation.3">
                  <p:embed/>
                </p:oleObj>
              </mc:Choice>
              <mc:Fallback>
                <p:oleObj name="Equation" r:id="rId4" imgW="11174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76400"/>
                        <a:ext cx="43418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1" name="Object 3"/>
          <p:cNvGraphicFramePr>
            <a:graphicFrameLocks noChangeAspect="1"/>
          </p:cNvGraphicFramePr>
          <p:nvPr/>
        </p:nvGraphicFramePr>
        <p:xfrm>
          <a:off x="6477000" y="6244874"/>
          <a:ext cx="2590800" cy="536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3" name="Equation" r:id="rId6" imgW="1041120" imgH="215640" progId="Equation.3">
                  <p:embed/>
                </p:oleObj>
              </mc:Choice>
              <mc:Fallback>
                <p:oleObj name="Equation" r:id="rId6" imgW="1041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244874"/>
                        <a:ext cx="2590800" cy="536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Lineer olmayan yeni özellik:</a:t>
            </a:r>
          </a:p>
        </p:txBody>
      </p:sp>
      <p:pic>
        <p:nvPicPr>
          <p:cNvPr id="472066" name="Picture 2" descr="E:\MyDocuments\Professional\Courses\Artificial Intelligence and Machine Learning\d4eg2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908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473090" name="Object 2"/>
          <p:cNvGraphicFramePr>
            <a:graphicFrameLocks noChangeAspect="1"/>
          </p:cNvGraphicFramePr>
          <p:nvPr/>
        </p:nvGraphicFramePr>
        <p:xfrm>
          <a:off x="3116263" y="2057400"/>
          <a:ext cx="26146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115" name="Equation" r:id="rId4" imgW="672840" imgH="215640" progId="Equation.3">
                  <p:embed/>
                </p:oleObj>
              </mc:Choice>
              <mc:Fallback>
                <p:oleObj name="Equation" r:id="rId4" imgW="6728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2057400"/>
                        <a:ext cx="26146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505200" y="3733800"/>
            <a:ext cx="2057400" cy="17526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3257974">
            <a:off x="5630360" y="31172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4343400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y=1 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2667000" y="5410200"/>
            <a:ext cx="790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y=0</a:t>
            </a:r>
            <a:endParaRPr lang="en-US" sz="32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139" name="Picture 3" descr="E:\MyDocuments\Professional\Courses\Artificial Intelligence and Machine Learning\d4eg3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5908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Genişlenmiş yeni lineer model: </a:t>
            </a:r>
          </a:p>
        </p:txBody>
      </p:sp>
      <p:graphicFrame>
        <p:nvGraphicFramePr>
          <p:cNvPr id="473090" name="Object 2"/>
          <p:cNvGraphicFramePr>
            <a:graphicFrameLocks noChangeAspect="1"/>
          </p:cNvGraphicFramePr>
          <p:nvPr/>
        </p:nvGraphicFramePr>
        <p:xfrm>
          <a:off x="1066800" y="3276600"/>
          <a:ext cx="1295400" cy="44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0" name="Equation" r:id="rId4" imgW="520560" imgH="177480" progId="Equation.3">
                  <p:embed/>
                </p:oleObj>
              </mc:Choice>
              <mc:Fallback>
                <p:oleObj name="Equation" r:id="rId4" imgW="5205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76600"/>
                        <a:ext cx="1295400" cy="4423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276600" y="5467064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y=1 </a:t>
            </a:r>
            <a:endParaRPr 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3048000" y="4419600"/>
            <a:ext cx="790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y=0</a:t>
            </a:r>
            <a:endParaRPr lang="en-US" sz="32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2316163"/>
          <a:ext cx="50958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41" name="Equation" r:id="rId6" imgW="1803240" imgH="177480" progId="Equation.3">
                  <p:embed/>
                </p:oleObj>
              </mc:Choice>
              <mc:Fallback>
                <p:oleObj name="Equation" r:id="rId6" imgW="18032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16163"/>
                        <a:ext cx="50958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139" name="Picture 3" descr="E:\MyDocuments\Professional\Courses\Artificial Intelligence and Machine Learning\d4eg3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5908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Üç boyutta ilişki yeni de lineer oluyor!</a:t>
            </a:r>
          </a:p>
        </p:txBody>
      </p:sp>
      <p:sp>
        <p:nvSpPr>
          <p:cNvPr id="7" name="Down Arrow 6"/>
          <p:cNvSpPr/>
          <p:nvPr/>
        </p:nvSpPr>
        <p:spPr>
          <a:xfrm rot="3257974">
            <a:off x="7230558" y="45650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514600" y="5521656"/>
            <a:ext cx="4953000" cy="0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76600" y="5467064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y=1 </a:t>
            </a:r>
            <a:endParaRPr 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3048000" y="4419600"/>
            <a:ext cx="7906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i="1" dirty="0" smtClean="0"/>
              <a:t>y=0</a:t>
            </a:r>
            <a:endParaRPr lang="en-US" sz="32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2316163"/>
          <a:ext cx="50958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2" name="Equation" r:id="rId4" imgW="1803240" imgH="177480" progId="Equation.3">
                  <p:embed/>
                </p:oleObj>
              </mc:Choice>
              <mc:Fallback>
                <p:oleObj name="Equation" r:id="rId4" imgW="18032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16163"/>
                        <a:ext cx="50958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Modeli nasıl buluyoruz ? – Bir maliyeti azaltarak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Önceden bunun gibi bir maliyet fonksiyonu kullandık</a:t>
            </a:r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2133600" y="4038600"/>
          <a:ext cx="43751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2" name="Equation" r:id="rId3" imgW="1358640" imgH="406080" progId="Equation.3">
                  <p:embed/>
                </p:oleObj>
              </mc:Choice>
              <mc:Fallback>
                <p:oleObj name="Equation" r:id="rId3" imgW="1358640" imgH="4060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437515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Lojistik regresyon için</a:t>
            </a:r>
            <a:r>
              <a:rPr lang="tr-TR" dirty="0" smtClean="0">
                <a:solidFill>
                  <a:srgbClr val="FF0000"/>
                </a:solidFill>
              </a:rPr>
              <a:t> bu maliyet fonksiyonu kötüdür, </a:t>
            </a:r>
            <a:r>
              <a:rPr lang="tr-TR" dirty="0" smtClean="0"/>
              <a:t>azaltma zordur</a:t>
            </a:r>
          </a:p>
          <a:p>
            <a:r>
              <a:rPr lang="tr-TR" dirty="0" smtClean="0"/>
              <a:t>Onun yerine farklı maliyeti kullanılır (lojistik maliyeti):</a:t>
            </a:r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85800" y="42672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6163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672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Bu maliyette, y</a:t>
            </a:r>
            <a:r>
              <a:rPr lang="tr-TR" baseline="30000" dirty="0" smtClean="0"/>
              <a:t>i</a:t>
            </a:r>
            <a:r>
              <a:rPr lang="tr-TR" dirty="0" smtClean="0"/>
              <a:t> sadece 0 ya da 1 olabilir</a:t>
            </a:r>
          </a:p>
          <a:p>
            <a:r>
              <a:rPr lang="tr-TR" dirty="0" smtClean="0"/>
              <a:t>Demek ki, bu formülde her zaman sadece birinci yada ikinci terim var, ikisi de birlikte hiç zaman yok</a:t>
            </a:r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235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124200"/>
            <a:ext cx="4724400" cy="3543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Son derste </a:t>
            </a:r>
            <a:r>
              <a:rPr lang="tr-TR" dirty="0" smtClean="0">
                <a:solidFill>
                  <a:srgbClr val="FF0000"/>
                </a:solidFill>
              </a:rPr>
              <a:t>regresyon problemine </a:t>
            </a:r>
            <a:r>
              <a:rPr lang="tr-TR" dirty="0" smtClean="0"/>
              <a:t>baktık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Sürekli değerli ilişkileri</a:t>
            </a:r>
            <a:r>
              <a:rPr lang="tr-TR" dirty="0" smtClean="0"/>
              <a:t> modelleme için kullanılır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tr-TR" dirty="0" smtClean="0"/>
          </a:p>
          <a:p>
            <a:endParaRPr lang="tr-TR" i="1" dirty="0" smtClean="0"/>
          </a:p>
        </p:txBody>
      </p:sp>
      <p:sp>
        <p:nvSpPr>
          <p:cNvPr id="5" name="Oval 4"/>
          <p:cNvSpPr/>
          <p:nvPr/>
        </p:nvSpPr>
        <p:spPr>
          <a:xfrm>
            <a:off x="3886200" y="62484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 rot="16200000">
            <a:off x="1539240" y="44958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Line Callout 2 7"/>
          <p:cNvSpPr/>
          <p:nvPr/>
        </p:nvSpPr>
        <p:spPr>
          <a:xfrm>
            <a:off x="762000" y="5867400"/>
            <a:ext cx="1539240" cy="381000"/>
          </a:xfrm>
          <a:prstGeom prst="borderCallout2">
            <a:avLst>
              <a:gd name="adj1" fmla="val -11953"/>
              <a:gd name="adj2" fmla="val 70684"/>
              <a:gd name="adj3" fmla="val -75919"/>
              <a:gd name="adj4" fmla="val 70778"/>
              <a:gd name="adj5" fmla="val -176306"/>
              <a:gd name="adj6" fmla="val 8674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Var olan veriler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endCxn id="5" idx="2"/>
          </p:cNvCxnSpPr>
          <p:nvPr/>
        </p:nvCxnSpPr>
        <p:spPr>
          <a:xfrm>
            <a:off x="1905000" y="6324600"/>
            <a:ext cx="1981200" cy="228600"/>
          </a:xfrm>
          <a:prstGeom prst="bentConnector3">
            <a:avLst>
              <a:gd name="adj1" fmla="val 402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514600" y="3657600"/>
            <a:ext cx="4343400" cy="2743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Callout 2 10"/>
          <p:cNvSpPr/>
          <p:nvPr/>
        </p:nvSpPr>
        <p:spPr>
          <a:xfrm>
            <a:off x="7162800" y="4876800"/>
            <a:ext cx="1447800" cy="609600"/>
          </a:xfrm>
          <a:prstGeom prst="borderCallout2">
            <a:avLst>
              <a:gd name="adj1" fmla="val 3785"/>
              <a:gd name="adj2" fmla="val 31729"/>
              <a:gd name="adj3" fmla="val -49854"/>
              <a:gd name="adj4" fmla="val 31823"/>
              <a:gd name="adj5" fmla="val -167454"/>
              <a:gd name="adj6" fmla="val -34682"/>
            </a:avLst>
          </a:pr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açıklanacak/</a:t>
            </a:r>
            <a:br>
              <a:rPr lang="tr-TR" sz="1600" dirty="0" smtClean="0">
                <a:solidFill>
                  <a:schemeClr val="tx1"/>
                </a:solidFill>
              </a:rPr>
            </a:br>
            <a:r>
              <a:rPr lang="tr-TR" sz="1600" dirty="0" smtClean="0">
                <a:solidFill>
                  <a:schemeClr val="tx1"/>
                </a:solidFill>
              </a:rPr>
              <a:t>öğrenecek ilişki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Bu maliyette, y</a:t>
            </a:r>
            <a:r>
              <a:rPr lang="tr-TR" baseline="30000" dirty="0" smtClean="0"/>
              <a:t>i</a:t>
            </a:r>
            <a:r>
              <a:rPr lang="tr-TR" dirty="0" smtClean="0"/>
              <a:t> sadece 0 ya da 1 olabilir</a:t>
            </a:r>
          </a:p>
          <a:p>
            <a:r>
              <a:rPr lang="tr-TR" dirty="0" smtClean="0"/>
              <a:t>Demek ki, bu formülde her zaman </a:t>
            </a:r>
            <a:r>
              <a:rPr lang="tr-TR" smtClean="0"/>
              <a:t>sadece birinci </a:t>
            </a:r>
            <a:r>
              <a:rPr lang="tr-TR" dirty="0" smtClean="0"/>
              <a:t>yada ikinci </a:t>
            </a:r>
            <a:r>
              <a:rPr lang="tr-TR" smtClean="0"/>
              <a:t>terim var, ikisi de birlikte hiç zaman yok</a:t>
            </a:r>
            <a:endParaRPr lang="tr-TR" dirty="0" smtClean="0"/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35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>
            <a:off x="3733800" y="4114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95600" y="434340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y</a:t>
            </a:r>
            <a:r>
              <a:rPr lang="tr-TR" sz="2800" baseline="30000" dirty="0" smtClean="0"/>
              <a:t>i</a:t>
            </a:r>
            <a:r>
              <a:rPr lang="tr-TR" sz="2800" dirty="0" smtClean="0"/>
              <a:t>=1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86400" y="4114800"/>
            <a:ext cx="2362200" cy="2362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Bu maliyette, y</a:t>
            </a:r>
            <a:r>
              <a:rPr lang="tr-TR" baseline="30000" dirty="0" smtClean="0"/>
              <a:t>i</a:t>
            </a:r>
            <a:r>
              <a:rPr lang="tr-TR" dirty="0" smtClean="0"/>
              <a:t> sadece 0 ya da 1 olabilir</a:t>
            </a:r>
          </a:p>
          <a:p>
            <a:r>
              <a:rPr lang="tr-TR" dirty="0" smtClean="0"/>
              <a:t>Demek ki, bu formülde her zaman </a:t>
            </a:r>
            <a:r>
              <a:rPr lang="tr-TR" smtClean="0"/>
              <a:t>sadece birinci </a:t>
            </a:r>
            <a:r>
              <a:rPr lang="tr-TR" dirty="0" smtClean="0"/>
              <a:t>yada ikinci </a:t>
            </a:r>
            <a:r>
              <a:rPr lang="tr-TR" smtClean="0"/>
              <a:t>terim var, ikisi de birlikte hiç zaman yok</a:t>
            </a:r>
            <a:endParaRPr lang="tr-TR" dirty="0" smtClean="0"/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059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>
            <a:off x="6934200" y="4191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0" y="441960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y</a:t>
            </a:r>
            <a:r>
              <a:rPr lang="tr-TR" sz="2800" baseline="30000" dirty="0" smtClean="0"/>
              <a:t>i</a:t>
            </a:r>
            <a:r>
              <a:rPr lang="tr-TR" sz="2800" dirty="0" smtClean="0"/>
              <a:t>=0</a:t>
            </a:r>
            <a:endParaRPr lang="en-US" sz="28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0" y="4343400"/>
            <a:ext cx="2133600" cy="2209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/>
          </a:bodyPr>
          <a:lstStyle/>
          <a:p>
            <a:r>
              <a:rPr lang="tr-TR" dirty="0" smtClean="0"/>
              <a:t>Bunun sonucu olarak, lojistik maliyet fonksiyonu </a:t>
            </a:r>
            <a:r>
              <a:rPr lang="tr-TR" dirty="0" smtClean="0">
                <a:solidFill>
                  <a:srgbClr val="FF0000"/>
                </a:solidFill>
              </a:rPr>
              <a:t>konvekstir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FF0000"/>
                </a:solidFill>
              </a:rPr>
              <a:t>kolayca dereceli azaltma metotlarıyla azaltılabilir</a:t>
            </a:r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259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83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283" name="Picture 3" descr="E:\MyDocuments\Professional\Courses\Artificial Intelligence and Machine Learning\d4eg4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209800"/>
            <a:ext cx="3657600" cy="27432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114800" y="198120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y</a:t>
            </a:r>
            <a:r>
              <a:rPr lang="tr-TR" sz="2800" baseline="30000" dirty="0" smtClean="0"/>
              <a:t>i</a:t>
            </a:r>
            <a:r>
              <a:rPr lang="tr-TR" sz="2800" dirty="0" smtClean="0"/>
              <a:t>=1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4114800"/>
            <a:ext cx="2362200" cy="2362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609600" y="4800600"/>
          <a:ext cx="81375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07" name="Equation" r:id="rId3" imgW="2527200" imgH="406080" progId="Equation.3">
                  <p:embed/>
                </p:oleObj>
              </mc:Choice>
              <mc:Fallback>
                <p:oleObj name="Equation" r:id="rId3" imgW="2527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8137525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114800" y="1981200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y</a:t>
            </a:r>
            <a:r>
              <a:rPr lang="tr-TR" sz="2800" baseline="30000" dirty="0" smtClean="0"/>
              <a:t>i</a:t>
            </a:r>
            <a:r>
              <a:rPr lang="tr-TR" sz="2800" dirty="0" smtClean="0"/>
              <a:t>=0</a:t>
            </a:r>
            <a:endParaRPr lang="en-US" sz="2800" dirty="0"/>
          </a:p>
        </p:txBody>
      </p:sp>
      <p:pic>
        <p:nvPicPr>
          <p:cNvPr id="482307" name="Picture 3" descr="E:\MyDocuments\Professional\Courses\Artificial Intelligence and Machine Learning\d4eg5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209800"/>
            <a:ext cx="3657600" cy="2743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343400" y="2590800"/>
            <a:ext cx="434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-Bunun gibi fonksiyonlar azaltmak kolaydır!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429000" y="4114800"/>
            <a:ext cx="2057400" cy="198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419600" y="3280569"/>
            <a:ext cx="4724400" cy="3577431"/>
            <a:chOff x="1905000" y="1862931"/>
            <a:chExt cx="5334000" cy="4000500"/>
          </a:xfrm>
        </p:grpSpPr>
        <p:pic>
          <p:nvPicPr>
            <p:cNvPr id="5" name="Content Placeholder 4" descr="lec2ill8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1862931"/>
              <a:ext cx="5334000" cy="4000500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4191000" y="3352800"/>
              <a:ext cx="1524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343400" y="3657600"/>
              <a:ext cx="76200" cy="381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101152" y="3989696"/>
              <a:ext cx="3048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810000" y="4267200"/>
              <a:ext cx="304800" cy="2286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581400" y="4495800"/>
              <a:ext cx="228600" cy="1524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381000" y="3593574"/>
            <a:ext cx="38100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Yakınsamaya kadar </a:t>
            </a:r>
            <a:r>
              <a:rPr lang="tr-TR" dirty="0" smtClean="0">
                <a:sym typeface="Symbol"/>
              </a:rPr>
              <a:t>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066800" y="4341926"/>
          <a:ext cx="2311400" cy="82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98" name="Equation" r:id="rId4" imgW="888840" imgH="317160" progId="Equation.3">
                  <p:embed/>
                </p:oleObj>
              </mc:Choice>
              <mc:Fallback>
                <p:oleObj name="Equation" r:id="rId4" imgW="888840" imgH="3171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41926"/>
                        <a:ext cx="2311400" cy="82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458200" y="3429000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i="1" dirty="0" smtClean="0"/>
              <a:t>J</a:t>
            </a:r>
            <a:endParaRPr lang="en-US" sz="2800" i="1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En düşük maliyeti bulmak için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dereceli azaltma algoritması </a:t>
            </a:r>
            <a:r>
              <a:rPr lang="tr-TR" dirty="0" smtClean="0">
                <a:sym typeface="Symbol"/>
              </a:rPr>
              <a:t>yeni de kullanılabilir</a:t>
            </a:r>
          </a:p>
          <a:p>
            <a:pPr lvl="1"/>
            <a:r>
              <a:rPr lang="tr-TR" dirty="0" smtClean="0">
                <a:sym typeface="Symbol"/>
              </a:rPr>
              <a:t>Her zaman en hızlı </a:t>
            </a:r>
            <a:r>
              <a:rPr lang="tr-TR" i="1" dirty="0" smtClean="0">
                <a:sym typeface="Symbol"/>
              </a:rPr>
              <a:t>J</a:t>
            </a:r>
            <a:r>
              <a:rPr lang="tr-TR" dirty="0" smtClean="0">
                <a:sym typeface="Symbol"/>
              </a:rPr>
              <a:t>’nin azaltan yönünde küçük adımları yaparak en küçük </a:t>
            </a:r>
            <a:r>
              <a:rPr lang="tr-TR" i="1" dirty="0" smtClean="0">
                <a:sym typeface="Symbol"/>
              </a:rPr>
              <a:t>J</a:t>
            </a:r>
            <a:r>
              <a:rPr lang="tr-TR" dirty="0" smtClean="0">
                <a:sym typeface="Symbol"/>
              </a:rPr>
              <a:t>’nin değerini buluyoruz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4419600" y="3280569"/>
            <a:ext cx="4724400" cy="3577431"/>
            <a:chOff x="1905000" y="1862931"/>
            <a:chExt cx="5334000" cy="4000500"/>
          </a:xfrm>
        </p:grpSpPr>
        <p:pic>
          <p:nvPicPr>
            <p:cNvPr id="5" name="Content Placeholder 4" descr="lec2ill8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1862931"/>
              <a:ext cx="5334000" cy="4000500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4191000" y="3352800"/>
              <a:ext cx="1524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343400" y="3657600"/>
              <a:ext cx="76200" cy="381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4101152" y="3989696"/>
              <a:ext cx="3048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810000" y="4267200"/>
              <a:ext cx="304800" cy="2286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581400" y="4495800"/>
              <a:ext cx="228600" cy="1524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381000" y="3593574"/>
            <a:ext cx="38100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Yakınsamaya kadar </a:t>
            </a:r>
            <a:r>
              <a:rPr lang="tr-TR" dirty="0" smtClean="0">
                <a:sym typeface="Symbol"/>
              </a:rPr>
              <a:t>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066800" y="4341926"/>
          <a:ext cx="2311400" cy="82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083" name="Equation" r:id="rId4" imgW="888840" imgH="317160" progId="Equation.3">
                  <p:embed/>
                </p:oleObj>
              </mc:Choice>
              <mc:Fallback>
                <p:oleObj name="Equation" r:id="rId4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41926"/>
                        <a:ext cx="2311400" cy="82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458200" y="3429000"/>
            <a:ext cx="298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i="1" dirty="0" smtClean="0"/>
              <a:t>J</a:t>
            </a:r>
            <a:endParaRPr lang="en-US" sz="2800" i="1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/>
          </a:bodyPr>
          <a:lstStyle/>
          <a:p>
            <a:r>
              <a:rPr lang="tr-TR" dirty="0" smtClean="0"/>
              <a:t>J’nin konveks olması için, 2. minimum olamaz, bu yöntem her zaman en düşük noktaya gelecek</a:t>
            </a:r>
            <a:endParaRPr lang="tr-TR" dirty="0" smtClean="0">
              <a:sym typeface="Symbo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162800" y="4267200"/>
            <a:ext cx="838200" cy="1676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010400" y="4343400"/>
            <a:ext cx="1143000" cy="137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57200" y="1600201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ym typeface="Symbol"/>
              </a:rPr>
              <a:t>Konveks maliyet:</a:t>
            </a:r>
            <a:endParaRPr lang="en-US" sz="2800" dirty="0"/>
          </a:p>
        </p:txBody>
      </p:sp>
      <p:pic>
        <p:nvPicPr>
          <p:cNvPr id="11267" name="Picture 3" descr="E:\MyDocuments\Professional\Courses\Artificial Intelligence and Machine Learning\lec2ill7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019800" y="4343400"/>
            <a:ext cx="3048000" cy="2438400"/>
            <a:chOff x="1905000" y="1862931"/>
            <a:chExt cx="5334000" cy="4000500"/>
          </a:xfrm>
        </p:grpSpPr>
        <p:pic>
          <p:nvPicPr>
            <p:cNvPr id="23" name="Content Placeholder 4" descr="lec2ill8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1862931"/>
              <a:ext cx="5334000" cy="4000500"/>
            </a:xfrm>
            <a:prstGeom prst="rect">
              <a:avLst/>
            </a:prstGeom>
          </p:spPr>
        </p:pic>
        <p:cxnSp>
          <p:nvCxnSpPr>
            <p:cNvPr id="24" name="Straight Arrow Connector 23"/>
            <p:cNvCxnSpPr/>
            <p:nvPr/>
          </p:nvCxnSpPr>
          <p:spPr>
            <a:xfrm>
              <a:off x="4191000" y="3352800"/>
              <a:ext cx="1524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343400" y="3657600"/>
              <a:ext cx="76200" cy="381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4101152" y="3989696"/>
              <a:ext cx="304800" cy="3048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3810000" y="4267200"/>
              <a:ext cx="304800" cy="2286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3581400" y="4495800"/>
              <a:ext cx="228600" cy="1524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39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Lojistik regresyon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-güncelleştirme denklemleri</a:t>
            </a:r>
          </a:p>
        </p:txBody>
      </p:sp>
      <p:graphicFrame>
        <p:nvGraphicFramePr>
          <p:cNvPr id="483331" name="Object 3"/>
          <p:cNvGraphicFramePr>
            <a:graphicFrameLocks noChangeAspect="1"/>
          </p:cNvGraphicFramePr>
          <p:nvPr/>
        </p:nvGraphicFramePr>
        <p:xfrm>
          <a:off x="609600" y="2895600"/>
          <a:ext cx="39243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34" name="Equation" r:id="rId4" imgW="1218960" imgH="406080" progId="Equation.3">
                  <p:embed/>
                </p:oleObj>
              </mc:Choice>
              <mc:Fallback>
                <p:oleObj name="Equation" r:id="rId4" imgW="121896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92430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2" name="Object 4"/>
          <p:cNvGraphicFramePr>
            <a:graphicFrameLocks noChangeAspect="1"/>
          </p:cNvGraphicFramePr>
          <p:nvPr/>
        </p:nvGraphicFramePr>
        <p:xfrm>
          <a:off x="609600" y="4114800"/>
          <a:ext cx="42926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35" name="Equation" r:id="rId6" imgW="1333440" imgH="406080" progId="Equation.3">
                  <p:embed/>
                </p:oleObj>
              </mc:Choice>
              <mc:Fallback>
                <p:oleObj name="Equation" r:id="rId6" imgW="133344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429260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5638800" y="2526774"/>
            <a:ext cx="32004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6540500" y="3288774"/>
          <a:ext cx="19812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36" name="Equation" r:id="rId8" imgW="761760" imgH="317160" progId="Equation.3">
                  <p:embed/>
                </p:oleObj>
              </mc:Choice>
              <mc:Fallback>
                <p:oleObj name="Equation" r:id="rId8" imgW="761760" imgH="317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3288774"/>
                        <a:ext cx="19812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8077200" y="6457890"/>
            <a:ext cx="1061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referans</a:t>
            </a:r>
            <a:endParaRPr lang="en-US" sz="20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39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Lojistik regresyon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-güncelleştirme denklemleri</a:t>
            </a:r>
          </a:p>
        </p:txBody>
      </p:sp>
      <p:graphicFrame>
        <p:nvGraphicFramePr>
          <p:cNvPr id="483331" name="Object 3"/>
          <p:cNvGraphicFramePr>
            <a:graphicFrameLocks noChangeAspect="1"/>
          </p:cNvGraphicFramePr>
          <p:nvPr/>
        </p:nvGraphicFramePr>
        <p:xfrm>
          <a:off x="609600" y="2895600"/>
          <a:ext cx="39243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09" name="Equation" r:id="rId3" imgW="1218960" imgH="406080" progId="Equation.3">
                  <p:embed/>
                </p:oleObj>
              </mc:Choice>
              <mc:Fallback>
                <p:oleObj name="Equation" r:id="rId3" imgW="121896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95600"/>
                        <a:ext cx="392430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2" name="Object 4"/>
          <p:cNvGraphicFramePr>
            <a:graphicFrameLocks noChangeAspect="1"/>
          </p:cNvGraphicFramePr>
          <p:nvPr/>
        </p:nvGraphicFramePr>
        <p:xfrm>
          <a:off x="609600" y="4114800"/>
          <a:ext cx="42926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10" name="Equation" r:id="rId5" imgW="1333440" imgH="406080" progId="Equation.3">
                  <p:embed/>
                </p:oleObj>
              </mc:Choice>
              <mc:Fallback>
                <p:oleObj name="Equation" r:id="rId5" imgW="13334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4292600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5638800" y="2526774"/>
            <a:ext cx="32004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8" name="Object 5"/>
          <p:cNvGraphicFramePr>
            <a:graphicFrameLocks noChangeAspect="1"/>
          </p:cNvGraphicFramePr>
          <p:nvPr/>
        </p:nvGraphicFramePr>
        <p:xfrm>
          <a:off x="6540500" y="3288774"/>
          <a:ext cx="19812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9111" name="Equation" r:id="rId7" imgW="761760" imgH="317160" progId="Equation.3">
                  <p:embed/>
                </p:oleObj>
              </mc:Choice>
              <mc:Fallback>
                <p:oleObj name="Equation" r:id="rId7" imgW="761760" imgH="317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3288774"/>
                        <a:ext cx="19812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8077200" y="6457890"/>
            <a:ext cx="1061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referans</a:t>
            </a:r>
            <a:endParaRPr lang="en-US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3059843" y="5334000"/>
            <a:ext cx="417915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i="1" dirty="0" smtClean="0"/>
              <a:t>x</a:t>
            </a:r>
            <a:r>
              <a:rPr lang="tr-TR" sz="3200" i="1" baseline="30000" dirty="0" smtClean="0"/>
              <a:t>i</a:t>
            </a:r>
            <a:r>
              <a:rPr lang="tr-TR" sz="3200" i="1" baseline="-25000" dirty="0" smtClean="0"/>
              <a:t>j</a:t>
            </a:r>
            <a:r>
              <a:rPr lang="tr-TR" sz="3200" dirty="0" smtClean="0"/>
              <a:t> – </a:t>
            </a:r>
            <a:r>
              <a:rPr lang="tr-TR" sz="3200" i="1" dirty="0" smtClean="0"/>
              <a:t>i</a:t>
            </a:r>
            <a:r>
              <a:rPr lang="tr-TR" sz="3200" dirty="0" smtClean="0"/>
              <a:t>. örnekteki </a:t>
            </a:r>
            <a:r>
              <a:rPr lang="tr-TR" sz="3200" i="1" dirty="0" smtClean="0"/>
              <a:t>j</a:t>
            </a:r>
            <a:r>
              <a:rPr lang="tr-TR" sz="3200" dirty="0" smtClean="0"/>
              <a:t>. özellik</a:t>
            </a:r>
            <a:br>
              <a:rPr lang="tr-TR" sz="3200" dirty="0" smtClean="0"/>
            </a:br>
            <a:r>
              <a:rPr lang="tr-TR" sz="3200" dirty="0" smtClean="0">
                <a:solidFill>
                  <a:srgbClr val="FF0000"/>
                </a:solidFill>
              </a:rPr>
              <a:t>m</a:t>
            </a:r>
            <a:r>
              <a:rPr lang="tr-TR" sz="3200" dirty="0" smtClean="0"/>
              <a:t> </a:t>
            </a:r>
            <a:r>
              <a:rPr lang="tr-TR" sz="3200" i="1" dirty="0" smtClean="0"/>
              <a:t>örnek</a:t>
            </a:r>
            <a:r>
              <a:rPr lang="tr-TR" sz="3200" dirty="0" smtClean="0"/>
              <a:t> ve </a:t>
            </a:r>
            <a:r>
              <a:rPr lang="tr-TR" sz="3200" dirty="0" smtClean="0">
                <a:solidFill>
                  <a:srgbClr val="FF0000"/>
                </a:solidFill>
              </a:rPr>
              <a:t>n</a:t>
            </a:r>
            <a:r>
              <a:rPr lang="tr-TR" sz="3200" dirty="0" smtClean="0"/>
              <a:t> </a:t>
            </a:r>
            <a:r>
              <a:rPr lang="tr-TR" sz="3200" i="1" dirty="0" smtClean="0"/>
              <a:t>özellik</a:t>
            </a:r>
            <a:r>
              <a:rPr lang="tr-TR" sz="3200" dirty="0" smtClean="0"/>
              <a:t> !</a:t>
            </a:r>
            <a:endParaRPr lang="en-US" sz="3200" dirty="0"/>
          </a:p>
        </p:txBody>
      </p:sp>
      <p:sp>
        <p:nvSpPr>
          <p:cNvPr id="20" name="Oval 19"/>
          <p:cNvSpPr/>
          <p:nvPr/>
        </p:nvSpPr>
        <p:spPr>
          <a:xfrm>
            <a:off x="4191000" y="434340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199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</a:rPr>
              <a:t>Birçok boyutlu lineer regresyon </a:t>
            </a:r>
            <a:r>
              <a:rPr lang="tr-TR" dirty="0" smtClean="0"/>
              <a:t>metodu</a:t>
            </a:r>
          </a:p>
          <a:p>
            <a:pPr marL="742950" lvl="2" indent="-342900"/>
            <a:r>
              <a:rPr lang="tr-TR" dirty="0" smtClean="0"/>
              <a:t>Birçok faktörlere bağlı ilişki modellemeye yol açar</a:t>
            </a:r>
          </a:p>
          <a:p>
            <a:pPr marL="742950" lvl="2" indent="-342900"/>
            <a:r>
              <a:rPr lang="tr-TR" dirty="0" smtClean="0"/>
              <a:t>Hem lineer hem de lineer olmayan ilişkileri temsil edebilir (lineer olmayan özellikleri kullanırsak)</a:t>
            </a:r>
          </a:p>
          <a:p>
            <a:pPr marL="742950" lvl="2" indent="-342900"/>
            <a:r>
              <a:rPr lang="tr-TR" dirty="0" smtClean="0"/>
              <a:t>Verimli çözme metodları var, dereceli azaltma metodu vb</a:t>
            </a:r>
          </a:p>
          <a:p>
            <a:pPr marL="342900" lvl="1" indent="-342900">
              <a:buNone/>
            </a:pPr>
            <a:endParaRPr lang="tr-TR" dirty="0" smtClean="0"/>
          </a:p>
          <a:p>
            <a:endParaRPr lang="tr-TR" i="1" dirty="0" smtClean="0"/>
          </a:p>
        </p:txBody>
      </p:sp>
      <p:graphicFrame>
        <p:nvGraphicFramePr>
          <p:cNvPr id="461826" name="Object 2"/>
          <p:cNvGraphicFramePr>
            <a:graphicFrameLocks noChangeAspect="1"/>
          </p:cNvGraphicFramePr>
          <p:nvPr/>
        </p:nvGraphicFramePr>
        <p:xfrm>
          <a:off x="2362200" y="4648200"/>
          <a:ext cx="3368675" cy="817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27" name="Equation" r:id="rId3" imgW="888840" imgH="215640" progId="Equation.3">
                  <p:embed/>
                </p:oleObj>
              </mc:Choice>
              <mc:Fallback>
                <p:oleObj name="Equation" r:id="rId3" imgW="8888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648200"/>
                        <a:ext cx="3368675" cy="817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ÖNEMLİ NOT</a:t>
            </a:r>
            <a:endParaRPr lang="tr-TR" dirty="0" smtClean="0"/>
          </a:p>
          <a:p>
            <a:pPr lvl="1"/>
            <a:r>
              <a:rPr lang="tr-TR" dirty="0" smtClean="0"/>
              <a:t>Lojistik regresyonunda da </a:t>
            </a:r>
            <a:r>
              <a:rPr lang="tr-TR" dirty="0" smtClean="0">
                <a:solidFill>
                  <a:srgbClr val="FF0000"/>
                </a:solidFill>
              </a:rPr>
              <a:t>özelliği normalleşilmesine ihtiyaç var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Bütün (j) özelliklerin </a:t>
            </a:r>
            <a:r>
              <a:rPr lang="tr-TR" dirty="0" smtClean="0">
                <a:solidFill>
                  <a:srgbClr val="FF0000"/>
                </a:solidFill>
              </a:rPr>
              <a:t>benzer şekilde </a:t>
            </a:r>
            <a:r>
              <a:rPr lang="tr-TR" dirty="0" smtClean="0"/>
              <a:t>görünmesi gerekiyor (aynı merkezi ve aynı varians)</a:t>
            </a:r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2833688" y="3059113"/>
          <a:ext cx="2949575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403" name="Equation" r:id="rId3" imgW="672840" imgH="380880" progId="Equation.3">
                  <p:embed/>
                </p:oleObj>
              </mc:Choice>
              <mc:Fallback>
                <p:oleObj name="Equation" r:id="rId3" imgW="67284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3059113"/>
                        <a:ext cx="2949575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5662900">
            <a:off x="6283770" y="352357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Neden ?</a:t>
            </a:r>
          </a:p>
        </p:txBody>
      </p:sp>
      <p:pic>
        <p:nvPicPr>
          <p:cNvPr id="77827" name="Picture 3" descr="E:\MyDocuments\Professional\Courses\Artificial Intelligence and Machine Learning\lec2ill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124200"/>
            <a:ext cx="1719217" cy="3505200"/>
          </a:xfrm>
          <a:prstGeom prst="rect">
            <a:avLst/>
          </a:prstGeom>
          <a:noFill/>
        </p:spPr>
      </p:pic>
      <p:pic>
        <p:nvPicPr>
          <p:cNvPr id="77829" name="Picture 5" descr="E:\MyDocuments\Professional\Courses\Artificial Intelligence and Machine Learning\lec2ill9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200400"/>
            <a:ext cx="3316514" cy="304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386904" y="3040040"/>
            <a:ext cx="161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derece azaltma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52600" y="3048000"/>
            <a:ext cx="161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derece azaltma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133600" y="3733800"/>
            <a:ext cx="2286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3962400"/>
            <a:ext cx="2286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90800" y="4191000"/>
            <a:ext cx="2286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19400" y="4419600"/>
            <a:ext cx="152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2000" y="4572000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hızlı!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629400" y="3581400"/>
            <a:ext cx="4572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3733800"/>
            <a:ext cx="4572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858000" y="3886200"/>
            <a:ext cx="685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34200" y="4065896"/>
            <a:ext cx="457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010400" y="4114800"/>
            <a:ext cx="381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086600" y="4267200"/>
            <a:ext cx="304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086600" y="43434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162800" y="4495800"/>
            <a:ext cx="2286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7086600" y="4572000"/>
            <a:ext cx="304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410200" y="4495800"/>
            <a:ext cx="856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yavaş!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162800" y="4648200"/>
            <a:ext cx="2286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85800" y="2819400"/>
            <a:ext cx="4343400" cy="3886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219200" y="6248400"/>
            <a:ext cx="3511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farklı yönler arasında çok fark yoksa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670036" y="6400800"/>
            <a:ext cx="347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farklı yönler arasında çok fark varsa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Lineer regresyonunu karar vermek için kullanmak için bir </a:t>
            </a:r>
            <a:r>
              <a:rPr lang="tr-TR" dirty="0" smtClean="0">
                <a:solidFill>
                  <a:srgbClr val="FF0000"/>
                </a:solidFill>
              </a:rPr>
              <a:t>eşik değeri (threshold, “T”) seçmek</a:t>
            </a:r>
            <a:r>
              <a:rPr lang="tr-TR" dirty="0" smtClean="0"/>
              <a:t> gerekiyor</a:t>
            </a:r>
          </a:p>
          <a:p>
            <a:r>
              <a:rPr lang="tr-TR" dirty="0" smtClean="0"/>
              <a:t>Eğer </a:t>
            </a:r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</a:t>
            </a:r>
            <a:r>
              <a:rPr lang="tr-TR" dirty="0" smtClean="0"/>
              <a:t> T’den daha büyükse, y=1 atıyoruz</a:t>
            </a:r>
          </a:p>
          <a:p>
            <a:r>
              <a:rPr lang="tr-TR" dirty="0" smtClean="0"/>
              <a:t>Eğer </a:t>
            </a:r>
            <a:r>
              <a:rPr lang="tr-TR" i="1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i="1" dirty="0" smtClean="0">
                <a:sym typeface="Symbol"/>
              </a:rPr>
              <a:t>(x) </a:t>
            </a:r>
            <a:r>
              <a:rPr lang="tr-TR" dirty="0" smtClean="0"/>
              <a:t>T’den daha küçükse, y=0 atıyoruz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İyi bir T nasıl seçilebilir</a:t>
            </a:r>
            <a:r>
              <a:rPr lang="tr-TR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“T” seçmek için, önceden var olan örneklere göre en büyük </a:t>
            </a:r>
            <a:r>
              <a:rPr lang="tr-TR" dirty="0" smtClean="0">
                <a:solidFill>
                  <a:srgbClr val="FF0000"/>
                </a:solidFill>
              </a:rPr>
              <a:t>doğruluk sağlayan T-değeri</a:t>
            </a:r>
            <a:r>
              <a:rPr lang="tr-TR" dirty="0" smtClean="0"/>
              <a:t> genellikle seçikir</a:t>
            </a:r>
          </a:p>
          <a:p>
            <a:r>
              <a:rPr lang="tr-TR" dirty="0" smtClean="0"/>
              <a:t>Doğruluk değeri, bir T kullanan seçme sürecinin ortalama hata oranı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graphicFrame>
        <p:nvGraphicFramePr>
          <p:cNvPr id="487426" name="Object 2"/>
          <p:cNvGraphicFramePr>
            <a:graphicFrameLocks noChangeAspect="1"/>
          </p:cNvGraphicFramePr>
          <p:nvPr/>
        </p:nvGraphicFramePr>
        <p:xfrm>
          <a:off x="1905000" y="4724400"/>
          <a:ext cx="453707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427" name="Equation" r:id="rId3" imgW="1409400" imgH="431640" progId="Equation.3">
                  <p:embed/>
                </p:oleObj>
              </mc:Choice>
              <mc:Fallback>
                <p:oleObj name="Equation" r:id="rId3" imgW="14094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724400"/>
                        <a:ext cx="4537075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D’nin minimumunu sağlayan T, en yüksek doğrululuğu sağlayan T’değeri demek ki</a:t>
            </a:r>
          </a:p>
          <a:p>
            <a:pPr>
              <a:buNone/>
            </a:pPr>
            <a:endParaRPr lang="tr-TR" dirty="0" smtClean="0"/>
          </a:p>
          <a:p>
            <a:endParaRPr lang="en-US" dirty="0"/>
          </a:p>
        </p:txBody>
      </p:sp>
      <p:graphicFrame>
        <p:nvGraphicFramePr>
          <p:cNvPr id="487426" name="Object 2"/>
          <p:cNvGraphicFramePr>
            <a:graphicFrameLocks noChangeAspect="1"/>
          </p:cNvGraphicFramePr>
          <p:nvPr/>
        </p:nvGraphicFramePr>
        <p:xfrm>
          <a:off x="2362200" y="2133600"/>
          <a:ext cx="453707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0131" name="Equation" r:id="rId3" imgW="1409400" imgH="431640" progId="Equation.3">
                  <p:embed/>
                </p:oleObj>
              </mc:Choice>
              <mc:Fallback>
                <p:oleObj name="Equation" r:id="rId3" imgW="14094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33600"/>
                        <a:ext cx="4537075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Bazen bu opsiyon iyi çalışmaz</a:t>
            </a:r>
          </a:p>
          <a:p>
            <a:r>
              <a:rPr lang="tr-TR" dirty="0" smtClean="0"/>
              <a:t>Örneğin: birinci sınıfın (y=1) örneklerin az var:</a:t>
            </a:r>
          </a:p>
          <a:p>
            <a:pPr lvl="1"/>
            <a:r>
              <a:rPr lang="tr-TR" dirty="0" smtClean="0"/>
              <a:t>hastanın kanser hastalığı belirtmek için, önceden kanser alan çok hastalar yok – </a:t>
            </a:r>
            <a:r>
              <a:rPr lang="tr-TR" dirty="0" smtClean="0">
                <a:solidFill>
                  <a:srgbClr val="FF0000"/>
                </a:solidFill>
              </a:rPr>
              <a:t>hasta olanlar için az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FF0000"/>
                </a:solidFill>
              </a:rPr>
              <a:t>hasta olmayanlar için çok </a:t>
            </a:r>
            <a:r>
              <a:rPr lang="tr-TR" dirty="0" smtClean="0"/>
              <a:t>verilerimiz var</a:t>
            </a:r>
          </a:p>
          <a:p>
            <a:r>
              <a:rPr lang="tr-TR" dirty="0" smtClean="0"/>
              <a:t>Bu durumlara </a:t>
            </a:r>
            <a:r>
              <a:rPr lang="tr-TR" dirty="0" smtClean="0">
                <a:solidFill>
                  <a:srgbClr val="FF0000"/>
                </a:solidFill>
              </a:rPr>
              <a:t>çarpık sınıflar (skewed classes) durumu </a:t>
            </a:r>
            <a:r>
              <a:rPr lang="tr-TR" dirty="0" smtClean="0"/>
              <a:t>denir </a:t>
            </a:r>
          </a:p>
          <a:p>
            <a:r>
              <a:rPr lang="tr-TR" dirty="0" smtClean="0"/>
              <a:t>Bu durumda doğrululuk D iyi performansı ölçümü değildir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Neden ?</a:t>
            </a:r>
          </a:p>
          <a:p>
            <a:r>
              <a:rPr lang="tr-TR" dirty="0" smtClean="0"/>
              <a:t>Örneğin, hasta olan 10 ve hasta olmayan 990 kişimiz var</a:t>
            </a:r>
          </a:p>
          <a:p>
            <a:pPr lvl="1"/>
            <a:r>
              <a:rPr lang="tr-TR" dirty="0" smtClean="0"/>
              <a:t>y=1 sınıfının sadece </a:t>
            </a:r>
            <a:r>
              <a:rPr lang="tr-TR" dirty="0" smtClean="0">
                <a:solidFill>
                  <a:srgbClr val="FF0000"/>
                </a:solidFill>
              </a:rPr>
              <a:t>%1 örneğimiz var</a:t>
            </a:r>
          </a:p>
          <a:p>
            <a:pPr lvl="1"/>
            <a:r>
              <a:rPr lang="tr-TR" dirty="0" smtClean="0"/>
              <a:t>Eğer bizim algoritmamız her zaman y=0 cevabı verirse, </a:t>
            </a:r>
            <a:r>
              <a:rPr lang="tr-TR" dirty="0" smtClean="0">
                <a:solidFill>
                  <a:srgbClr val="FF0000"/>
                </a:solidFill>
              </a:rPr>
              <a:t>%99 doğrululuk sağlanmış oldu</a:t>
            </a:r>
          </a:p>
          <a:p>
            <a:pPr lvl="1"/>
            <a:r>
              <a:rPr lang="tr-TR" dirty="0" smtClean="0"/>
              <a:t>Aslında, herhangi başka bir seçenek daha kötü doğrululuk vermektedir </a:t>
            </a:r>
          </a:p>
          <a:p>
            <a:pPr lvl="1"/>
            <a:r>
              <a:rPr lang="tr-TR" dirty="0" smtClean="0"/>
              <a:t>Örneğin, T=0.5 seçeneği, %49 doğrululuk vermektedir; saçma bir algorirma oldu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Çarpık sınıfları durumunda diğer performans ölcümleri gerekiyor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Precision-Recall (PR)-eğrileri</a:t>
            </a:r>
            <a:endParaRPr lang="tr-T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Precision</a:t>
            </a:r>
            <a:r>
              <a:rPr lang="tr-TR" dirty="0" smtClean="0"/>
              <a:t>: modelimize göre y=1 tahminlerin gerçekten 1-sınıfından olan üzdesi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100 kanser olacağını tahmin edilen hastalarından gerçekten 10 kanser alanlar varsaydı – “precision” %10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914400" y="2895600"/>
            <a:ext cx="7848600" cy="923330"/>
            <a:chOff x="838200" y="3424535"/>
            <a:chExt cx="7848600" cy="923330"/>
          </a:xfrm>
        </p:grpSpPr>
        <p:sp>
          <p:nvSpPr>
            <p:cNvPr id="5" name="Rectangle 4"/>
            <p:cNvSpPr/>
            <p:nvPr/>
          </p:nvSpPr>
          <p:spPr>
            <a:xfrm>
              <a:off x="838200" y="3581400"/>
              <a:ext cx="1905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3200" dirty="0" smtClean="0"/>
                <a:t>Precision</a:t>
              </a:r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05200" y="3424535"/>
              <a:ext cx="5181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400" dirty="0" smtClean="0"/>
                <a:t>Doğru y=1 tahmini alan örneklerin sayısı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5200" y="3886200"/>
              <a:ext cx="5181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400" dirty="0" smtClean="0"/>
                <a:t>Bütün y=1 tahmini alan örneklerin sayısı</a:t>
              </a:r>
              <a:endParaRPr lang="en-US" sz="24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581400" y="38862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qual 12"/>
            <p:cNvSpPr/>
            <p:nvPr/>
          </p:nvSpPr>
          <p:spPr>
            <a:xfrm>
              <a:off x="2667000" y="3657600"/>
              <a:ext cx="731520" cy="457200"/>
            </a:xfrm>
            <a:prstGeom prst="mathEqual">
              <a:avLst>
                <a:gd name="adj1" fmla="val 7520"/>
                <a:gd name="adj2" fmla="val 1176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Recall</a:t>
            </a:r>
            <a:r>
              <a:rPr lang="tr-TR" dirty="0" smtClean="0"/>
              <a:t>: modelimize göre bütün 1-sınıfından örneklerin y=1 tahmin edilen yüzdesi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100 kanser alan hastalar için 25 kişide kanser olabileceğini çıktıysa – “recall” %25</a:t>
            </a:r>
          </a:p>
        </p:txBody>
      </p:sp>
      <p:grpSp>
        <p:nvGrpSpPr>
          <p:cNvPr id="3" name="Group 13"/>
          <p:cNvGrpSpPr/>
          <p:nvPr/>
        </p:nvGrpSpPr>
        <p:grpSpPr>
          <a:xfrm>
            <a:off x="914400" y="2895600"/>
            <a:ext cx="8229600" cy="923330"/>
            <a:chOff x="838200" y="3424535"/>
            <a:chExt cx="8229600" cy="923330"/>
          </a:xfrm>
        </p:grpSpPr>
        <p:sp>
          <p:nvSpPr>
            <p:cNvPr id="5" name="Rectangle 4"/>
            <p:cNvSpPr/>
            <p:nvPr/>
          </p:nvSpPr>
          <p:spPr>
            <a:xfrm>
              <a:off x="838200" y="3581400"/>
              <a:ext cx="1295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3200" dirty="0" smtClean="0"/>
                <a:t>Recall</a:t>
              </a:r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90800" y="3424535"/>
              <a:ext cx="6477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400" dirty="0" smtClean="0"/>
                <a:t>Bütün y=1 örneklerinden y=1 tahmin edilen sayısı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05200" y="3886200"/>
              <a:ext cx="5181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400" dirty="0" smtClean="0"/>
                <a:t>Bütün y=1 örneklerinin sayısı</a:t>
              </a:r>
              <a:endParaRPr lang="en-US" sz="24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667000" y="3881735"/>
              <a:ext cx="6019800" cy="44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Equal 10"/>
          <p:cNvSpPr/>
          <p:nvPr/>
        </p:nvSpPr>
        <p:spPr>
          <a:xfrm>
            <a:off x="1981200" y="3124200"/>
            <a:ext cx="731520" cy="457200"/>
          </a:xfrm>
          <a:prstGeom prst="mathEqual">
            <a:avLst>
              <a:gd name="adj1" fmla="val 7520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dirty="0" smtClean="0">
                <a:solidFill>
                  <a:srgbClr val="FF0000"/>
                </a:solidFill>
              </a:rPr>
              <a:t>Sınıflandırma</a:t>
            </a:r>
            <a:r>
              <a:rPr lang="tr-TR" dirty="0" smtClean="0"/>
              <a:t>” ne demek:</a:t>
            </a:r>
          </a:p>
          <a:p>
            <a:pPr lvl="1"/>
            <a:r>
              <a:rPr lang="tr-TR" dirty="0" smtClean="0"/>
              <a:t>Modellenecek değişkenler sadece </a:t>
            </a:r>
            <a:r>
              <a:rPr lang="tr-TR" dirty="0" smtClean="0">
                <a:solidFill>
                  <a:srgbClr val="FF0000"/>
                </a:solidFill>
              </a:rPr>
              <a:t>ayrık değerlerde </a:t>
            </a:r>
            <a:r>
              <a:rPr lang="tr-TR" dirty="0" smtClean="0"/>
              <a:t>bulunabilir</a:t>
            </a:r>
          </a:p>
          <a:p>
            <a:pPr lvl="1"/>
            <a:r>
              <a:rPr lang="tr-TR" dirty="0" smtClean="0"/>
              <a:t>Genellikle iki olabilir değeri var (başarılı/başarısız, var/yok, vb)</a:t>
            </a:r>
          </a:p>
          <a:p>
            <a:pPr lvl="1"/>
            <a:r>
              <a:rPr lang="tr-TR" dirty="0" smtClean="0"/>
              <a:t>Gelecek durumlar/olaylar, onların özelliklerine göre, bu iki sınıfa konulması gerekiyor – </a:t>
            </a:r>
            <a:r>
              <a:rPr lang="tr-TR" i="1" dirty="0" smtClean="0"/>
              <a:t>sınıflandırma problemi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Eşik değeri hem Precision hemde Recall etkiliyor; bu nedenle “</a:t>
            </a:r>
            <a:r>
              <a:rPr lang="tr-TR" dirty="0" smtClean="0">
                <a:solidFill>
                  <a:srgbClr val="FF0000"/>
                </a:solidFill>
              </a:rPr>
              <a:t>PR-eğrileri</a:t>
            </a:r>
            <a:r>
              <a:rPr lang="tr-TR" dirty="0" smtClean="0"/>
              <a:t>” deiyoruz</a:t>
            </a:r>
          </a:p>
        </p:txBody>
      </p:sp>
      <p:pic>
        <p:nvPicPr>
          <p:cNvPr id="488450" name="Picture 2" descr="E:\MyDocuments\Professional\Courses\Artificial Intelligence and Machine Learning\d4eg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576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İyi karar algoritması için, hem “Precision” hem de “Recall” yüksek olmasını istiyoruz</a:t>
            </a:r>
          </a:p>
        </p:txBody>
      </p:sp>
      <p:pic>
        <p:nvPicPr>
          <p:cNvPr id="488450" name="Picture 2" descr="E:\MyDocuments\Professional\Courses\Artificial Intelligence and Machine Learning\d4eg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576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Tahminlarimizin çok iyi olmasını istiyoruz (yüksek “Precision”) ve bütün hastaların bulunmasını (yüksek “Recall”) istiyoruz </a:t>
            </a:r>
          </a:p>
        </p:txBody>
      </p:sp>
      <p:pic>
        <p:nvPicPr>
          <p:cNvPr id="488450" name="Picture 2" descr="E:\MyDocuments\Professional\Courses\Artificial Intelligence and Machine Learning\d4eg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57600"/>
            <a:ext cx="4267200" cy="3200400"/>
          </a:xfrm>
          <a:prstGeom prst="rect">
            <a:avLst/>
          </a:prstGeom>
          <a:noFill/>
        </p:spPr>
      </p:pic>
      <p:sp>
        <p:nvSpPr>
          <p:cNvPr id="6" name="Down Arrow 5"/>
          <p:cNvSpPr/>
          <p:nvPr/>
        </p:nvSpPr>
        <p:spPr>
          <a:xfrm rot="7153101">
            <a:off x="6170329" y="377108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0" y="4800600"/>
            <a:ext cx="304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Bu koşede bulunmak istiyoruz</a:t>
            </a:r>
            <a:endParaRPr lang="en-US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 seçmek için bu noktayı seçiyoruz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En yüksen “Precision” ve “Recall” aynı zamanda sağlayan noktayı seçiyoruz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88450" name="Picture 2" descr="E:\MyDocuments\Professional\Courses\Artificial Intelligence and Machine Learning\d4eg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657600"/>
            <a:ext cx="4267200" cy="3200400"/>
          </a:xfrm>
          <a:prstGeom prst="rect">
            <a:avLst/>
          </a:prstGeom>
          <a:noFill/>
        </p:spPr>
      </p:pic>
      <p:sp>
        <p:nvSpPr>
          <p:cNvPr id="6" name="Down Arrow 5"/>
          <p:cNvSpPr/>
          <p:nvPr/>
        </p:nvSpPr>
        <p:spPr>
          <a:xfrm rot="2483733">
            <a:off x="5825549" y="3238411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Sınıflandırma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Daha belirli konuşarak, T değeri seçmek için, F</a:t>
            </a:r>
            <a:r>
              <a:rPr lang="tr-TR" baseline="-25000" dirty="0" smtClean="0"/>
              <a:t>1</a:t>
            </a:r>
            <a:r>
              <a:rPr lang="tr-TR" dirty="0" smtClean="0"/>
              <a:t>-değeri bu şekilde tanımlıyoruz: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İyi T değeri, en yüksek F</a:t>
            </a:r>
            <a:r>
              <a:rPr lang="tr-TR" baseline="-25000" dirty="0" smtClean="0"/>
              <a:t>1</a:t>
            </a:r>
            <a:r>
              <a:rPr lang="tr-TR" dirty="0" smtClean="0"/>
              <a:t>-değerini demektedir</a:t>
            </a:r>
            <a:endParaRPr lang="en-US" dirty="0"/>
          </a:p>
        </p:txBody>
      </p:sp>
      <p:pic>
        <p:nvPicPr>
          <p:cNvPr id="488450" name="Picture 2" descr="E:\MyDocuments\Professional\Courses\Artificial Intelligence and Machine Learning\d4eg6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572000"/>
            <a:ext cx="3048000" cy="2286000"/>
          </a:xfrm>
          <a:prstGeom prst="rect">
            <a:avLst/>
          </a:prstGeom>
          <a:noFill/>
        </p:spPr>
      </p:pic>
      <p:graphicFrame>
        <p:nvGraphicFramePr>
          <p:cNvPr id="489474" name="Object 2"/>
          <p:cNvGraphicFramePr>
            <a:graphicFrameLocks noChangeAspect="1"/>
          </p:cNvGraphicFramePr>
          <p:nvPr/>
        </p:nvGraphicFramePr>
        <p:xfrm>
          <a:off x="3276600" y="2743200"/>
          <a:ext cx="1798638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476" name="Equation" r:id="rId4" imgW="558720" imgH="317160" progId="Equation.3">
                  <p:embed/>
                </p:oleObj>
              </mc:Choice>
              <mc:Fallback>
                <p:oleObj name="Equation" r:id="rId4" imgW="55872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3200"/>
                        <a:ext cx="1798638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2483733">
            <a:off x="5298869" y="4405397"/>
            <a:ext cx="375062" cy="4963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9475" name="Object 3"/>
          <p:cNvGraphicFramePr>
            <a:graphicFrameLocks noChangeAspect="1"/>
          </p:cNvGraphicFramePr>
          <p:nvPr/>
        </p:nvGraphicFramePr>
        <p:xfrm>
          <a:off x="5867400" y="4572000"/>
          <a:ext cx="7191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477" name="Equation" r:id="rId6" imgW="355320" imgH="177480" progId="Equation.3">
                  <p:embed/>
                </p:oleObj>
              </mc:Choice>
              <mc:Fallback>
                <p:oleObj name="Equation" r:id="rId6" imgW="355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572000"/>
                        <a:ext cx="71913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Bazen, çok karmaşık ve birçok özellik kullanan model kendini </a:t>
            </a:r>
            <a:r>
              <a:rPr lang="tr-TR" dirty="0" smtClean="0">
                <a:solidFill>
                  <a:srgbClr val="FF0000"/>
                </a:solidFill>
              </a:rPr>
              <a:t>aşırı uyum durumunda </a:t>
            </a:r>
            <a:r>
              <a:rPr lang="tr-TR" dirty="0" smtClean="0"/>
              <a:t>bulabilir</a:t>
            </a:r>
          </a:p>
          <a:p>
            <a:endParaRPr lang="tr-TR" dirty="0" smtClean="0"/>
          </a:p>
          <a:p>
            <a:r>
              <a:rPr lang="tr-TR" dirty="0" smtClean="0"/>
              <a:t>Aşırı uyum demek ki, bir model var olan örneklerle harika perfomans gösteriyor ama yeni örnekler için çok kötü tahminleri veriyor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Polinom uydurma </a:t>
            </a:r>
            <a:r>
              <a:rPr lang="tr-TR" dirty="0" smtClean="0"/>
              <a:t>örneği: lineer polinomler genellikle kötü uyum sağlıyorlar, karesel polinom daha iyi uyum sağlayabilir, hala daha yüksek derece polinomler daha kötü uyum sağlayabiliyorlar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0501" name="Picture 5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6745"/>
          <a:stretch>
            <a:fillRect/>
          </a:stretch>
        </p:blipFill>
        <p:spPr bwMode="auto">
          <a:xfrm>
            <a:off x="5983224" y="3962400"/>
            <a:ext cx="3160776" cy="254203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polinom–kötü uyum</a:t>
            </a:r>
          </a:p>
          <a:p>
            <a:r>
              <a:rPr lang="tr-TR" dirty="0" smtClean="0"/>
              <a:t>Karesel polinom–daha iyi uyum </a:t>
            </a:r>
          </a:p>
          <a:p>
            <a:r>
              <a:rPr lang="tr-TR" dirty="0" smtClean="0"/>
              <a:t>Daha yüksek derece polinomler–gerçekten kötü uyum (</a:t>
            </a:r>
            <a:r>
              <a:rPr lang="tr-TR" u="sng" dirty="0" smtClean="0">
                <a:solidFill>
                  <a:srgbClr val="FF0000"/>
                </a:solidFill>
              </a:rPr>
              <a:t>aşırı uyum</a:t>
            </a:r>
            <a:r>
              <a:rPr lang="tr-TR" dirty="0" smtClean="0"/>
              <a:t>)!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0501" name="Picture 5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6745"/>
          <a:stretch>
            <a:fillRect/>
          </a:stretch>
        </p:blipFill>
        <p:spPr bwMode="auto">
          <a:xfrm>
            <a:off x="5983224" y="3962400"/>
            <a:ext cx="3160776" cy="254203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Şuna benzer, makine öğrenme metodları kendini üç durumda bulabiliyorlar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Şuna benzer, makine öğrenme metodları kendini üç durumda bulabiliyorlar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Önyargı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Varyans durumu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Normal durumu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Sınıflandırma örnekleri: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Spam e-posta sınıflandırma</a:t>
            </a:r>
          </a:p>
          <a:p>
            <a:pPr lvl="2"/>
            <a:r>
              <a:rPr lang="tr-TR" dirty="0" smtClean="0"/>
              <a:t>Mesajının içerine göre spam olduğu olmadığını belirtmek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Ciddi hastalıklar belirtmek</a:t>
            </a:r>
          </a:p>
          <a:p>
            <a:pPr lvl="2"/>
            <a:r>
              <a:rPr lang="tr-TR" dirty="0" smtClean="0"/>
              <a:t>Var olan test sonuçlarına göre ciddi hastalık olabileceğini belirtmek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Adayın uygunluğu belirtmek</a:t>
            </a:r>
          </a:p>
          <a:p>
            <a:pPr lvl="2"/>
            <a:r>
              <a:rPr lang="tr-TR" dirty="0" smtClean="0"/>
              <a:t>Adayın test sonuçlarına göre işte başarılı olabileceğini belirtmek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Önyargı durumu </a:t>
            </a:r>
            <a:r>
              <a:rPr lang="tr-TR" dirty="0" smtClean="0"/>
              <a:t>demek ki, model çok fazla basit ve eğilmez, ve modelde çok fazla önyargı bilgi konulmuş oldu 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2400" y="33528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Model gerçekten var olan verileri ve ilişkileri  iyi bir şekilde temsil edemez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2400" y="33528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Varyans durumu </a:t>
            </a:r>
            <a:r>
              <a:rPr lang="tr-TR" dirty="0" smtClean="0"/>
              <a:t>demek ki, model çok fazla karmaşık ve esnek, ve bütün gürültüleri temsil ederek doğru modeli kaybediyor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943600" y="33528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Normalde ikisini de istemiyoruz, modelimizin ortadaki bir noktada bulunmasını istiyoruz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33528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Önyargı durumu varsa, daha zengin ve esnek modele gerek var</a:t>
            </a:r>
            <a:endParaRPr lang="en-US" dirty="0"/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2400" y="3276600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22" name="Picture 2" descr="E:\MyDocuments\Professional\Courses\Artificial Intelligence and Machine Learning\d4eg7c.tif"/>
          <p:cNvPicPr>
            <a:picLocks noChangeAspect="1" noChangeArrowheads="1"/>
          </p:cNvPicPr>
          <p:nvPr/>
        </p:nvPicPr>
        <p:blipFill>
          <a:blip r:embed="rId2" cstate="print"/>
          <a:srcRect r="5903" b="1891"/>
          <a:stretch>
            <a:fillRect/>
          </a:stretch>
        </p:blipFill>
        <p:spPr bwMode="auto">
          <a:xfrm>
            <a:off x="5954713" y="3962400"/>
            <a:ext cx="3189287" cy="2493962"/>
          </a:xfrm>
          <a:prstGeom prst="rect">
            <a:avLst/>
          </a:prstGeom>
          <a:noFill/>
        </p:spPr>
      </p:pic>
      <p:pic>
        <p:nvPicPr>
          <p:cNvPr id="490500" name="Picture 4" descr="E:\MyDocuments\Professional\Courses\Artificial Intelligence and Machine Learning\d4eg7b.tif"/>
          <p:cNvPicPr>
            <a:picLocks noChangeAspect="1" noChangeArrowheads="1"/>
          </p:cNvPicPr>
          <p:nvPr/>
        </p:nvPicPr>
        <p:blipFill>
          <a:blip r:embed="rId3" cstate="print"/>
          <a:srcRect t="2987" r="6720"/>
          <a:stretch>
            <a:fillRect/>
          </a:stretch>
        </p:blipFill>
        <p:spPr bwMode="auto">
          <a:xfrm>
            <a:off x="2971800" y="4038600"/>
            <a:ext cx="3172968" cy="24749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Varyans durumu varsa, iki opsiyon var:</a:t>
            </a:r>
          </a:p>
          <a:p>
            <a:pPr lvl="1"/>
            <a:r>
              <a:rPr lang="tr-TR" dirty="0" smtClean="0"/>
              <a:t>Görültülü özellikleri ellerimizle bulup çıkartmak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Düzenlileştirme yaklaşımı uygulamak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90499" name="Picture 3" descr="E:\MyDocuments\Professional\Courses\Artificial Intelligence and Machine Learning\d4eg7a.tif"/>
          <p:cNvPicPr>
            <a:picLocks noChangeAspect="1" noChangeArrowheads="1"/>
          </p:cNvPicPr>
          <p:nvPr/>
        </p:nvPicPr>
        <p:blipFill>
          <a:blip r:embed="rId4" cstate="print"/>
          <a:srcRect t="5970" r="5970"/>
          <a:stretch>
            <a:fillRect/>
          </a:stretch>
        </p:blipFill>
        <p:spPr bwMode="auto">
          <a:xfrm>
            <a:off x="0" y="4114800"/>
            <a:ext cx="3200400" cy="24003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0735"/>
            <a:ext cx="221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Önyargı durumu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477000" y="3505200"/>
            <a:ext cx="22322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Varyans durumu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3505200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/>
              <a:t>Normal durumu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943600" y="3341424"/>
            <a:ext cx="3200400" cy="3352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Düzenlileştirme yaklaşımının ana fikri:</a:t>
            </a:r>
          </a:p>
          <a:p>
            <a:r>
              <a:rPr lang="tr-TR" dirty="0" smtClean="0"/>
              <a:t>Gereksiz veya gürültülü özellikleri modelimizden çıkartmak lazım, ama</a:t>
            </a:r>
          </a:p>
          <a:p>
            <a:r>
              <a:rPr lang="tr-TR" dirty="0" smtClean="0"/>
              <a:t>Ellerimizle bunu yapmak istemioruz, otomatik olarak şunu yapmak istiyoruz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Düzenlileştirme yaklaşımının ana fikri:</a:t>
            </a:r>
          </a:p>
          <a:p>
            <a:r>
              <a:rPr lang="tr-TR" dirty="0" smtClean="0"/>
              <a:t>Modelden </a:t>
            </a:r>
            <a:r>
              <a:rPr lang="tr-TR" dirty="0" smtClean="0">
                <a:solidFill>
                  <a:srgbClr val="FF0000"/>
                </a:solidFill>
              </a:rPr>
              <a:t>özellileri çıkartmak</a:t>
            </a:r>
            <a:r>
              <a:rPr lang="tr-TR" dirty="0" smtClean="0"/>
              <a:t>,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bu özelliklerin </a:t>
            </a:r>
            <a:r>
              <a:rPr lang="tr-TR" dirty="0" smtClean="0">
                <a:sym typeface="Symbol"/>
              </a:rPr>
              <a:t>-parametrelerini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sıfıra koymak </a:t>
            </a:r>
            <a:r>
              <a:rPr lang="tr-TR" dirty="0" smtClean="0">
                <a:sym typeface="Symbol"/>
              </a:rPr>
              <a:t>deyebilir</a:t>
            </a:r>
            <a:endParaRPr lang="tr-TR" dirty="0" smtClean="0"/>
          </a:p>
        </p:txBody>
      </p:sp>
      <p:graphicFrame>
        <p:nvGraphicFramePr>
          <p:cNvPr id="492546" name="Object 2"/>
          <p:cNvGraphicFramePr>
            <a:graphicFrameLocks noChangeAspect="1"/>
          </p:cNvGraphicFramePr>
          <p:nvPr/>
        </p:nvGraphicFramePr>
        <p:xfrm>
          <a:off x="1066800" y="5105400"/>
          <a:ext cx="67833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47" name="Equation" r:id="rId3" imgW="1790640" imgH="177480" progId="Equation.3">
                  <p:embed/>
                </p:oleObj>
              </mc:Choice>
              <mc:Fallback>
                <p:oleObj name="Equation" r:id="rId3" imgW="17906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05400"/>
                        <a:ext cx="6783387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429000" y="4572000"/>
            <a:ext cx="1066800" cy="1752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371600" y="4267200"/>
            <a:ext cx="6556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Bu parametre sıfıra eşitse, x1 modeli etkilemez</a:t>
            </a:r>
            <a:endParaRPr lang="en-US" sz="24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Gereksiz </a:t>
            </a:r>
            <a:r>
              <a:rPr lang="tr-TR" dirty="0" smtClean="0">
                <a:sym typeface="Symbol"/>
              </a:rPr>
              <a:t>-parametrelerini sıfıra çekmek için, büyük -değerleri için maliyet fonksiyonuna büyük maliyeti koyuyoruz</a:t>
            </a:r>
          </a:p>
          <a:p>
            <a:r>
              <a:rPr lang="tr-TR" dirty="0" smtClean="0">
                <a:sym typeface="Symbol"/>
              </a:rPr>
              <a:t>Demek ki, </a:t>
            </a:r>
            <a:r>
              <a:rPr lang="tr-TR" i="1" dirty="0" smtClean="0">
                <a:solidFill>
                  <a:srgbClr val="FF0000"/>
                </a:solidFill>
                <a:sym typeface="Symbol"/>
              </a:rPr>
              <a:t>gerçek neden almadan bu parametreleri sıfırdan çekmemeli</a:t>
            </a:r>
            <a:r>
              <a:rPr lang="tr-TR" dirty="0" smtClean="0">
                <a:sym typeface="Symbol"/>
              </a:rPr>
              <a:t> </a:t>
            </a:r>
            <a:br>
              <a:rPr lang="tr-TR" dirty="0" smtClean="0">
                <a:sym typeface="Symbol"/>
              </a:rPr>
            </a:br>
            <a:r>
              <a:rPr lang="tr-TR" dirty="0" smtClean="0">
                <a:sym typeface="Symbol"/>
              </a:rPr>
              <a:t>(yoksa maliyet artar!)</a:t>
            </a:r>
            <a:endParaRPr lang="tr-TR" dirty="0" smtClean="0"/>
          </a:p>
        </p:txBody>
      </p:sp>
      <p:graphicFrame>
        <p:nvGraphicFramePr>
          <p:cNvPr id="493571" name="Object 3"/>
          <p:cNvGraphicFramePr>
            <a:graphicFrameLocks noChangeAspect="1"/>
          </p:cNvGraphicFramePr>
          <p:nvPr/>
        </p:nvGraphicFramePr>
        <p:xfrm>
          <a:off x="0" y="4867275"/>
          <a:ext cx="43751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73" name="Equation" r:id="rId3" imgW="1358640" imgH="317160" progId="Equation.3">
                  <p:embed/>
                </p:oleObj>
              </mc:Choice>
              <mc:Fallback>
                <p:oleObj name="Equation" r:id="rId3" imgW="135864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867275"/>
                        <a:ext cx="4375150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1993392" y="5867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93572" name="Object 4"/>
          <p:cNvGraphicFramePr>
            <a:graphicFrameLocks noChangeAspect="1"/>
          </p:cNvGraphicFramePr>
          <p:nvPr/>
        </p:nvGraphicFramePr>
        <p:xfrm>
          <a:off x="3133725" y="5673725"/>
          <a:ext cx="601027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74" name="Equation" r:id="rId5" imgW="1866600" imgH="317160" progId="Equation.3">
                  <p:embed/>
                </p:oleObj>
              </mc:Choice>
              <mc:Fallback>
                <p:oleObj name="Equation" r:id="rId5" imgW="1866600" imgH="317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3725" y="5673725"/>
                        <a:ext cx="6010275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Buradaki son terime </a:t>
            </a:r>
            <a:r>
              <a:rPr lang="tr-TR" dirty="0" smtClean="0">
                <a:solidFill>
                  <a:srgbClr val="FF0000"/>
                </a:solidFill>
              </a:rPr>
              <a:t>düzenlileştirme terimi </a:t>
            </a:r>
            <a:r>
              <a:rPr lang="tr-TR" dirty="0" smtClean="0"/>
              <a:t>denir</a:t>
            </a:r>
            <a:endParaRPr lang="tr-TR" dirty="0" smtClean="0">
              <a:sym typeface="Symbol"/>
            </a:endParaRPr>
          </a:p>
          <a:p>
            <a:r>
              <a:rPr lang="tr-TR" dirty="0" smtClean="0">
                <a:sym typeface="Symbol"/>
              </a:rPr>
              <a:t>-parametresine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düzenlileştirme parametresi </a:t>
            </a:r>
            <a:r>
              <a:rPr lang="tr-TR" dirty="0" smtClean="0">
                <a:sym typeface="Symbol"/>
              </a:rPr>
              <a:t>denir</a:t>
            </a:r>
            <a:endParaRPr lang="tr-TR" dirty="0" smtClean="0"/>
          </a:p>
        </p:txBody>
      </p:sp>
      <p:graphicFrame>
        <p:nvGraphicFramePr>
          <p:cNvPr id="493572" name="Object 4"/>
          <p:cNvGraphicFramePr>
            <a:graphicFrameLocks noChangeAspect="1"/>
          </p:cNvGraphicFramePr>
          <p:nvPr/>
        </p:nvGraphicFramePr>
        <p:xfrm>
          <a:off x="1447800" y="4419600"/>
          <a:ext cx="6010275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620" name="Equation" r:id="rId3" imgW="1866600" imgH="419040" progId="Equation.3">
                  <p:embed/>
                </p:oleObj>
              </mc:Choice>
              <mc:Fallback>
                <p:oleObj name="Equation" r:id="rId3" imgW="18666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19600"/>
                        <a:ext cx="6010275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846762" y="4210050"/>
            <a:ext cx="1828800" cy="1676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7494077">
            <a:off x="7228434" y="3726544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Daha ileri sınıflandırma örnekleri: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Bir harf resmi için gösterilen harf belirtmek </a:t>
            </a:r>
            <a:r>
              <a:rPr lang="tr-TR" dirty="0" smtClean="0"/>
              <a:t>(karakter tanıma)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Bır mektup için yazılan adresine göre şehir kodunu belirtmek</a:t>
            </a:r>
            <a:r>
              <a:rPr lang="tr-TR" dirty="0" smtClean="0"/>
              <a:t> (posta sınıflandırma)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Canlı güvenlik videoda beklenmeyen insan silueti belirtmek </a:t>
            </a:r>
            <a:r>
              <a:rPr lang="tr-TR" dirty="0" smtClean="0"/>
              <a:t>(hırsız alarm sistemi)</a:t>
            </a:r>
          </a:p>
          <a:p>
            <a:pPr lvl="1"/>
            <a:r>
              <a:rPr lang="tr-TR" dirty="0" smtClean="0"/>
              <a:t>...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ym typeface="Symbol"/>
              </a:rPr>
              <a:t>-parametresi, parametrelerin sıfıra çekilmesinin güçlüğünü belirtiyor</a:t>
            </a:r>
          </a:p>
          <a:p>
            <a:r>
              <a:rPr lang="tr-TR" dirty="0" smtClean="0">
                <a:solidFill>
                  <a:srgbClr val="FF0000"/>
                </a:solidFill>
                <a:sym typeface="Symbol"/>
              </a:rPr>
              <a:t>Büyük </a:t>
            </a:r>
            <a:r>
              <a:rPr lang="tr-TR" dirty="0" smtClean="0">
                <a:sym typeface="Symbol"/>
              </a:rPr>
              <a:t>, daha az sayıda büyük  üretip daha basit modeli sağlar</a:t>
            </a:r>
          </a:p>
          <a:p>
            <a:r>
              <a:rPr lang="tr-TR" dirty="0" smtClean="0">
                <a:solidFill>
                  <a:srgbClr val="FF0000"/>
                </a:solidFill>
                <a:sym typeface="Symbol"/>
              </a:rPr>
              <a:t>Küçük </a:t>
            </a:r>
            <a:r>
              <a:rPr lang="tr-TR" dirty="0" smtClean="0">
                <a:sym typeface="Symbol"/>
              </a:rPr>
              <a:t>, daha çok sayıda büyük  üretip daha karmaşık ve esnek model sağlar</a:t>
            </a:r>
            <a:endParaRPr lang="tr-TR" dirty="0" smtClean="0"/>
          </a:p>
          <a:p>
            <a:endParaRPr lang="tr-TR" dirty="0" smtClean="0">
              <a:sym typeface="Symbol"/>
            </a:endParaRPr>
          </a:p>
          <a:p>
            <a:endParaRPr lang="tr-TR" dirty="0" smtClean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447800" y="5257800"/>
          <a:ext cx="6010275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645" name="Equation" r:id="rId3" imgW="1866600" imgH="419040" progId="Equation.3">
                  <p:embed/>
                </p:oleObj>
              </mc:Choice>
              <mc:Fallback>
                <p:oleObj name="Equation" r:id="rId3" imgW="18666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257800"/>
                        <a:ext cx="6010275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5867400" y="5562600"/>
            <a:ext cx="731520" cy="7315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8515503">
            <a:off x="6446134" y="5126925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Önemli not: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 için düzenlileştirme yapılmaz (düzenlileştirme terimide j-toplamı birden başlar!)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93572" name="Object 4"/>
          <p:cNvGraphicFramePr>
            <a:graphicFrameLocks noChangeAspect="1"/>
          </p:cNvGraphicFramePr>
          <p:nvPr/>
        </p:nvGraphicFramePr>
        <p:xfrm>
          <a:off x="1524000" y="4495800"/>
          <a:ext cx="6010275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8692" name="Equation" r:id="rId3" imgW="1866600" imgH="419040" progId="Equation.3">
                  <p:embed/>
                </p:oleObj>
              </mc:Choice>
              <mc:Fallback>
                <p:oleObj name="Equation" r:id="rId3" imgW="18666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6010275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227762" y="535305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 parametresini seçmek için:</a:t>
            </a:r>
          </a:p>
          <a:p>
            <a:r>
              <a:rPr lang="tr-TR" dirty="0" smtClean="0">
                <a:sym typeface="Symbol"/>
              </a:rPr>
              <a:t>Genellikle, yeni örnekler alıp modelin maliyeti bu yeni örnekler kullanarak hesaplanır</a:t>
            </a:r>
          </a:p>
          <a:p>
            <a:r>
              <a:rPr lang="tr-TR" dirty="0" smtClean="0">
                <a:sym typeface="Symbol"/>
              </a:rPr>
              <a:t>Eğer  fazla büyük, ve modelde çok önyargı var ise, makine öğrenme algoritması yeni örneklerle kötü performans gösterecek</a:t>
            </a:r>
          </a:p>
          <a:p>
            <a:r>
              <a:rPr lang="tr-TR" dirty="0" smtClean="0">
                <a:sym typeface="Symbol"/>
              </a:rPr>
              <a:t>Benzer şekilde, eğer  fazla küçük ve modelde çok varyans var ise, makine öğrenme algoritması yeni örneklerle yeni de kötü performans gösterecek</a:t>
            </a:r>
            <a:endParaRPr lang="tr-TR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ym typeface="Symbol"/>
              </a:rPr>
              <a:t>Ortadaki bir -değeri için, makine öğrenme algoritma en iyi performans gösterecek</a:t>
            </a:r>
          </a:p>
          <a:p>
            <a:r>
              <a:rPr lang="tr-TR" dirty="0" smtClean="0">
                <a:sym typeface="Symbol"/>
              </a:rPr>
              <a:t>Bu şekilde seçilir</a:t>
            </a:r>
          </a:p>
        </p:txBody>
      </p:sp>
      <p:pic>
        <p:nvPicPr>
          <p:cNvPr id="5" name="Picture 2" descr="E:\MyDocuments\Professional\Courses\Artificial Intelligence and Machine Learning\eg7fig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82713"/>
            <a:ext cx="4572000" cy="34228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791200"/>
            <a:ext cx="2462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Yeni örneklere genelleme hatası</a:t>
            </a:r>
            <a:endParaRPr lang="en-US" sz="2400" b="1" dirty="0"/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 flipV="1">
            <a:off x="2462597" y="5562600"/>
            <a:ext cx="1118803" cy="6440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y 9"/>
          <p:cNvSpPr/>
          <p:nvPr/>
        </p:nvSpPr>
        <p:spPr>
          <a:xfrm>
            <a:off x="2438400" y="41910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5181600" y="4953000"/>
            <a:ext cx="914400" cy="9144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62400" y="4724400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50"/>
                </a:solidFill>
                <a:sym typeface="Symbol"/>
              </a:rPr>
              <a:t>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352800"/>
            <a:ext cx="1828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varyans (</a:t>
            </a:r>
            <a:r>
              <a:rPr lang="tr-TR" sz="2400" dirty="0" smtClean="0">
                <a:sym typeface="Symbol"/>
              </a:rPr>
              <a:t> </a:t>
            </a:r>
            <a:r>
              <a:rPr lang="tr-TR" sz="2400" b="1" dirty="0" smtClean="0">
                <a:sym typeface="Symbol"/>
              </a:rPr>
              <a:t>fazla küçük</a:t>
            </a:r>
            <a:r>
              <a:rPr lang="tr-TR" sz="2400" b="1" dirty="0" smtClean="0"/>
              <a:t>)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5715000"/>
            <a:ext cx="1752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önyargı (</a:t>
            </a:r>
            <a:r>
              <a:rPr lang="tr-TR" sz="2400" dirty="0" smtClean="0">
                <a:sym typeface="Symbol"/>
              </a:rPr>
              <a:t> </a:t>
            </a:r>
            <a:r>
              <a:rPr lang="tr-TR" sz="2400" b="1" dirty="0" smtClean="0">
                <a:sym typeface="Symbol"/>
              </a:rPr>
              <a:t>fazla büyük</a:t>
            </a:r>
            <a:r>
              <a:rPr lang="tr-TR" sz="2400" b="1" dirty="0" smtClean="0"/>
              <a:t>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6320135"/>
            <a:ext cx="685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ym typeface="Symbol"/>
              </a:rPr>
              <a:t> 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038600" y="3810000"/>
            <a:ext cx="16764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Bu noktayı isteriz !</a:t>
            </a:r>
            <a:endParaRPr lang="en-US" sz="2400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  <a:sym typeface="Symbol"/>
              </a:rPr>
              <a:t>Önemli Not: yeni örnekler ve öğretme için kullanılmış örnekler </a:t>
            </a:r>
            <a:r>
              <a:rPr lang="tr-TR" u="sng" dirty="0" smtClean="0">
                <a:solidFill>
                  <a:srgbClr val="FF0000"/>
                </a:solidFill>
                <a:sym typeface="Symbol"/>
              </a:rPr>
              <a:t>tam tam farklı olmalıdır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!</a:t>
            </a:r>
            <a:br>
              <a:rPr lang="tr-TR" dirty="0" smtClean="0">
                <a:solidFill>
                  <a:srgbClr val="FF0000"/>
                </a:solidFill>
                <a:sym typeface="Symbol"/>
              </a:rPr>
            </a:br>
            <a:r>
              <a:rPr lang="tr-TR" dirty="0" smtClean="0">
                <a:solidFill>
                  <a:srgbClr val="FF0000"/>
                </a:solidFill>
                <a:sym typeface="Symbol"/>
              </a:rPr>
              <a:t> </a:t>
            </a:r>
            <a:br>
              <a:rPr lang="tr-TR" dirty="0" smtClean="0">
                <a:solidFill>
                  <a:srgbClr val="FF0000"/>
                </a:solidFill>
                <a:sym typeface="Symbol"/>
              </a:rPr>
            </a:br>
            <a:r>
              <a:rPr lang="tr-TR" dirty="0" smtClean="0">
                <a:sym typeface="Symbol"/>
              </a:rPr>
              <a:t>Böyle yeni örneklere 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“test kümesi” </a:t>
            </a:r>
            <a:r>
              <a:rPr lang="tr-TR" dirty="0" smtClean="0">
                <a:sym typeface="Symbol"/>
              </a:rPr>
              <a:t>denir; bunlar öğretilmiş modellerin test yapılması için kullanılır, öğrenmede hiç kullanılmamalı</a:t>
            </a:r>
            <a:endParaRPr lang="tr-TR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Düzenlileştirmeyle  lineer regresyon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güncelleştirme denklemleri;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685800" y="3657600"/>
          <a:ext cx="48006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9" name="Equation" r:id="rId3" imgW="1206360" imgH="342720" progId="Equation.3">
                  <p:embed/>
                </p:oleObj>
              </mc:Choice>
              <mc:Fallback>
                <p:oleObj name="Equation" r:id="rId3" imgW="120636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4800600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791200" y="2286000"/>
            <a:ext cx="32004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6692900" y="3048000"/>
          <a:ext cx="19812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0" name="Equation" r:id="rId5" imgW="761760" imgH="317160" progId="Equation.3">
                  <p:embed/>
                </p:oleObj>
              </mc:Choice>
              <mc:Fallback>
                <p:oleObj name="Equation" r:id="rId5" imgW="76176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3048000"/>
                        <a:ext cx="19812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685800" y="4800600"/>
          <a:ext cx="60960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91" name="Equation" r:id="rId7" imgW="1511280" imgH="342720" progId="Equation.3">
                  <p:embed/>
                </p:oleObj>
              </mc:Choice>
              <mc:Fallback>
                <p:oleObj name="Equation" r:id="rId7" imgW="151128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00600"/>
                        <a:ext cx="6096000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8077200" y="6457890"/>
            <a:ext cx="1061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referans</a:t>
            </a:r>
            <a:endParaRPr lang="en-US" sz="2000" b="1" dirty="0"/>
          </a:p>
        </p:txBody>
      </p:sp>
      <p:sp>
        <p:nvSpPr>
          <p:cNvPr id="9" name="Oval 8"/>
          <p:cNvSpPr/>
          <p:nvPr/>
        </p:nvSpPr>
        <p:spPr>
          <a:xfrm>
            <a:off x="5867400" y="495300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Aşırı uyum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Düzenlileştirmeyle  lojistik regresyon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güncelleştirme denklemleri;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77200" y="6457890"/>
            <a:ext cx="1061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referans</a:t>
            </a:r>
            <a:endParaRPr lang="en-US" sz="2000" b="1" dirty="0"/>
          </a:p>
        </p:txBody>
      </p:sp>
      <p:graphicFrame>
        <p:nvGraphicFramePr>
          <p:cNvPr id="503813" name="Object 5"/>
          <p:cNvGraphicFramePr>
            <a:graphicFrameLocks noChangeAspect="1"/>
          </p:cNvGraphicFramePr>
          <p:nvPr/>
        </p:nvGraphicFramePr>
        <p:xfrm>
          <a:off x="727075" y="3657600"/>
          <a:ext cx="423545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17" name="Equation" r:id="rId3" imgW="1447560" imgH="406080" progId="Equation.3">
                  <p:embed/>
                </p:oleObj>
              </mc:Choice>
              <mc:Fallback>
                <p:oleObj name="Equation" r:id="rId3" imgW="1447560" imgH="406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3657600"/>
                        <a:ext cx="4235450" cy="118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3814" name="Object 6"/>
          <p:cNvGraphicFramePr>
            <a:graphicFrameLocks noChangeAspect="1"/>
          </p:cNvGraphicFramePr>
          <p:nvPr/>
        </p:nvGraphicFramePr>
        <p:xfrm>
          <a:off x="711200" y="4800600"/>
          <a:ext cx="54610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18" name="Equation" r:id="rId5" imgW="1866600" imgH="406080" progId="Equation.3">
                  <p:embed/>
                </p:oleObj>
              </mc:Choice>
              <mc:Fallback>
                <p:oleObj name="Equation" r:id="rId5" imgW="18666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800600"/>
                        <a:ext cx="5461000" cy="118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791200" y="2286000"/>
            <a:ext cx="3200400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      bütün </a:t>
            </a:r>
            <a:r>
              <a:rPr lang="tr-TR" i="1" dirty="0" smtClean="0"/>
              <a:t>j</a:t>
            </a:r>
            <a:r>
              <a:rPr lang="tr-TR" dirty="0" smtClean="0"/>
              <a:t>’ler için;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6692900" y="3048000"/>
          <a:ext cx="19812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19" name="Equation" r:id="rId7" imgW="761760" imgH="317160" progId="Equation.3">
                  <p:embed/>
                </p:oleObj>
              </mc:Choice>
              <mc:Fallback>
                <p:oleObj name="Equation" r:id="rId7" imgW="761760" imgH="317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3048000"/>
                        <a:ext cx="19812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5257800" y="495300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3816" name="Object 8"/>
          <p:cNvGraphicFramePr>
            <a:graphicFrameLocks noChangeAspect="1"/>
          </p:cNvGraphicFramePr>
          <p:nvPr/>
        </p:nvGraphicFramePr>
        <p:xfrm>
          <a:off x="5562600" y="6324600"/>
          <a:ext cx="2497138" cy="517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20" name="Equation" r:id="rId9" imgW="1041120" imgH="215640" progId="Equation.3">
                  <p:embed/>
                </p:oleObj>
              </mc:Choice>
              <mc:Fallback>
                <p:oleObj name="Equation" r:id="rId9" imgW="104112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6324600"/>
                        <a:ext cx="2497138" cy="5175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Come again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Sınıflandırma sorunu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Durumu iki yada birkaç sınıfa konulması gerekir (</a:t>
            </a:r>
            <a:r>
              <a:rPr lang="tr-TR" u="sng" dirty="0" smtClean="0"/>
              <a:t>sınıflandırma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Çıktılar – sınıf harfi – </a:t>
            </a:r>
            <a:br>
              <a:rPr lang="tr-TR" dirty="0" smtClean="0"/>
            </a:br>
            <a:r>
              <a:rPr lang="tr-TR" dirty="0" smtClean="0"/>
              <a:t>ayrık değeri</a:t>
            </a:r>
          </a:p>
          <a:p>
            <a:r>
              <a:rPr lang="tr-TR" i="1" dirty="0" smtClean="0"/>
              <a:t>Test sonuçlarına göre ciddi hastalık var olduğu olmadığını soylemek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Regresyon sorunu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Duruma göre sürekli değerli sonucu tahmin etmek lazım (</a:t>
            </a:r>
            <a:r>
              <a:rPr lang="tr-TR" u="sng" dirty="0" smtClean="0"/>
              <a:t>regresyon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Çıktılar – sonuç değişkeni – </a:t>
            </a:r>
            <a:br>
              <a:rPr lang="tr-TR" dirty="0" smtClean="0"/>
            </a:br>
            <a:r>
              <a:rPr lang="tr-TR" dirty="0" smtClean="0"/>
              <a:t>sürekli değeri </a:t>
            </a:r>
          </a:p>
          <a:p>
            <a:r>
              <a:rPr lang="tr-TR" i="1" dirty="0" smtClean="0"/>
              <a:t>Ev özelliklerine göre satılabilecek fiyatını </a:t>
            </a:r>
            <a:br>
              <a:rPr lang="tr-TR" i="1" dirty="0" smtClean="0"/>
            </a:br>
            <a:r>
              <a:rPr lang="tr-TR" i="1" dirty="0" smtClean="0"/>
              <a:t>tahmin etmek </a:t>
            </a:r>
            <a:endParaRPr lang="en-U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sorunu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“Sınıflandırma” için genellikle iki sınıf kullanılır, onlara y=0 (0-sınıfı, negatif sınıf, yanlış, başarısız) ve y=1 (1-sınıfı, pozitif sınıfı, doğru, başarılı) denir</a:t>
            </a:r>
          </a:p>
          <a:p>
            <a:r>
              <a:rPr lang="tr-TR" dirty="0" smtClean="0"/>
              <a:t>Daha çok sınıf varsa, </a:t>
            </a:r>
            <a:r>
              <a:rPr lang="tr-TR" dirty="0" smtClean="0">
                <a:solidFill>
                  <a:srgbClr val="FF0000"/>
                </a:solidFill>
              </a:rPr>
              <a:t>tüm karşı bir metodu</a:t>
            </a:r>
            <a:r>
              <a:rPr lang="tr-TR" dirty="0" smtClean="0"/>
              <a:t> kullanılır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2102</Words>
  <Application>Microsoft Office PowerPoint</Application>
  <PresentationFormat>Ekran Gösterisi (4:3)</PresentationFormat>
  <Paragraphs>389</Paragraphs>
  <Slides>77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77</vt:i4>
      </vt:variant>
    </vt:vector>
  </HeadingPairs>
  <TitlesOfParts>
    <vt:vector size="83" baseType="lpstr">
      <vt:lpstr>Arial</vt:lpstr>
      <vt:lpstr>Calibri</vt:lpstr>
      <vt:lpstr>Symbol</vt:lpstr>
      <vt:lpstr>Wingdings</vt:lpstr>
      <vt:lpstr>Office Theme</vt:lpstr>
      <vt:lpstr>Equation</vt:lpstr>
      <vt:lpstr> Yapay Zeka ve Makine Öğrenmesi</vt:lpstr>
      <vt:lpstr>Ders planı</vt:lpstr>
      <vt:lpstr>Lineer Regresyon</vt:lpstr>
      <vt:lpstr>Lineer Regresyon</vt:lpstr>
      <vt:lpstr>Sınıflandırma sorunu</vt:lpstr>
      <vt:lpstr>Sınıflandırma sorunu</vt:lpstr>
      <vt:lpstr>Sınıflandırma sorunu</vt:lpstr>
      <vt:lpstr>Sınıflandırma sorunu</vt:lpstr>
      <vt:lpstr>Sınıflandırma sorunu</vt:lpstr>
      <vt:lpstr>Sınıflandırma sorunu</vt:lpstr>
      <vt:lpstr>Sınıflandırma sorunu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Precision-Recall (PR)-eğrileri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Lineer Sınıflandırma 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Aşırı uyum</vt:lpstr>
      <vt:lpstr>Come again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1836</cp:revision>
  <dcterms:created xsi:type="dcterms:W3CDTF">2006-08-16T00:00:00Z</dcterms:created>
  <dcterms:modified xsi:type="dcterms:W3CDTF">2016-11-21T12:17:56Z</dcterms:modified>
</cp:coreProperties>
</file>