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7" r:id="rId4"/>
    <p:sldId id="400" r:id="rId5"/>
    <p:sldId id="401" r:id="rId6"/>
    <p:sldId id="541" r:id="rId7"/>
    <p:sldId id="402" r:id="rId8"/>
    <p:sldId id="403" r:id="rId9"/>
    <p:sldId id="322" r:id="rId10"/>
    <p:sldId id="538" r:id="rId11"/>
    <p:sldId id="404" r:id="rId12"/>
    <p:sldId id="405" r:id="rId13"/>
    <p:sldId id="406" r:id="rId14"/>
    <p:sldId id="408" r:id="rId15"/>
    <p:sldId id="410" r:id="rId16"/>
    <p:sldId id="412" r:id="rId17"/>
    <p:sldId id="413" r:id="rId18"/>
    <p:sldId id="414" r:id="rId19"/>
    <p:sldId id="415" r:id="rId20"/>
    <p:sldId id="416" r:id="rId21"/>
    <p:sldId id="417" r:id="rId22"/>
    <p:sldId id="418" r:id="rId23"/>
    <p:sldId id="420" r:id="rId24"/>
    <p:sldId id="421" r:id="rId25"/>
    <p:sldId id="422" r:id="rId26"/>
    <p:sldId id="431" r:id="rId27"/>
    <p:sldId id="428" r:id="rId28"/>
    <p:sldId id="429" r:id="rId29"/>
    <p:sldId id="430" r:id="rId30"/>
    <p:sldId id="427" r:id="rId31"/>
    <p:sldId id="432" r:id="rId32"/>
    <p:sldId id="433" r:id="rId33"/>
    <p:sldId id="524" r:id="rId34"/>
    <p:sldId id="539" r:id="rId35"/>
    <p:sldId id="434" r:id="rId36"/>
    <p:sldId id="435" r:id="rId37"/>
    <p:sldId id="525" r:id="rId38"/>
    <p:sldId id="436" r:id="rId39"/>
    <p:sldId id="440" r:id="rId40"/>
    <p:sldId id="441" r:id="rId41"/>
    <p:sldId id="442" r:id="rId42"/>
    <p:sldId id="443" r:id="rId43"/>
    <p:sldId id="540" r:id="rId44"/>
    <p:sldId id="438" r:id="rId45"/>
    <p:sldId id="439" r:id="rId46"/>
    <p:sldId id="444" r:id="rId47"/>
    <p:sldId id="461" r:id="rId48"/>
    <p:sldId id="465" r:id="rId49"/>
    <p:sldId id="464" r:id="rId50"/>
    <p:sldId id="466" r:id="rId51"/>
    <p:sldId id="468" r:id="rId52"/>
    <p:sldId id="469" r:id="rId53"/>
    <p:sldId id="470" r:id="rId54"/>
    <p:sldId id="527" r:id="rId55"/>
    <p:sldId id="487" r:id="rId56"/>
    <p:sldId id="488" r:id="rId57"/>
    <p:sldId id="537" r:id="rId58"/>
    <p:sldId id="528" r:id="rId59"/>
    <p:sldId id="542" r:id="rId60"/>
    <p:sldId id="543" r:id="rId61"/>
    <p:sldId id="489" r:id="rId62"/>
    <p:sldId id="490" r:id="rId63"/>
    <p:sldId id="492" r:id="rId64"/>
    <p:sldId id="493" r:id="rId65"/>
    <p:sldId id="494" r:id="rId66"/>
    <p:sldId id="463" r:id="rId67"/>
    <p:sldId id="496" r:id="rId68"/>
    <p:sldId id="497" r:id="rId69"/>
    <p:sldId id="544" r:id="rId70"/>
    <p:sldId id="512" r:id="rId71"/>
    <p:sldId id="499" r:id="rId72"/>
    <p:sldId id="500" r:id="rId73"/>
    <p:sldId id="513" r:id="rId74"/>
    <p:sldId id="546" r:id="rId75"/>
    <p:sldId id="501" r:id="rId76"/>
    <p:sldId id="545" r:id="rId77"/>
    <p:sldId id="502" r:id="rId78"/>
    <p:sldId id="503" r:id="rId79"/>
    <p:sldId id="504" r:id="rId80"/>
    <p:sldId id="506" r:id="rId81"/>
    <p:sldId id="531" r:id="rId82"/>
    <p:sldId id="507" r:id="rId83"/>
    <p:sldId id="508" r:id="rId84"/>
    <p:sldId id="509" r:id="rId85"/>
    <p:sldId id="547" r:id="rId86"/>
    <p:sldId id="510" r:id="rId87"/>
    <p:sldId id="511" r:id="rId88"/>
    <p:sldId id="516" r:id="rId89"/>
    <p:sldId id="517" r:id="rId90"/>
    <p:sldId id="518" r:id="rId91"/>
    <p:sldId id="532" r:id="rId92"/>
    <p:sldId id="548" r:id="rId93"/>
    <p:sldId id="533" r:id="rId94"/>
    <p:sldId id="519" r:id="rId95"/>
    <p:sldId id="520" r:id="rId96"/>
    <p:sldId id="521" r:id="rId97"/>
    <p:sldId id="549" r:id="rId98"/>
    <p:sldId id="515" r:id="rId99"/>
    <p:sldId id="471" r:id="rId100"/>
    <p:sldId id="472" r:id="rId101"/>
    <p:sldId id="473" r:id="rId102"/>
    <p:sldId id="474" r:id="rId103"/>
    <p:sldId id="475" r:id="rId104"/>
    <p:sldId id="534" r:id="rId105"/>
    <p:sldId id="478" r:id="rId106"/>
    <p:sldId id="484" r:id="rId107"/>
    <p:sldId id="485" r:id="rId108"/>
    <p:sldId id="523" r:id="rId10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3.wmf"/><Relationship Id="rId4" Type="http://schemas.openxmlformats.org/officeDocument/2006/relationships/image" Target="../media/image1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3.wmf"/><Relationship Id="rId4" Type="http://schemas.openxmlformats.org/officeDocument/2006/relationships/image" Target="../media/image1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3.wmf"/><Relationship Id="rId6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3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9.wmf"/><Relationship Id="rId1" Type="http://schemas.openxmlformats.org/officeDocument/2006/relationships/image" Target="../media/image2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9.wmf"/><Relationship Id="rId1" Type="http://schemas.openxmlformats.org/officeDocument/2006/relationships/image" Target="../media/image26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10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0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0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6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0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29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60.w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62.w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62.w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64.wmf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3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14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17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30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17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1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17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1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2.tiff"/><Relationship Id="rId4" Type="http://schemas.openxmlformats.org/officeDocument/2006/relationships/image" Target="../media/image21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oleObject" Target="../embeddings/oleObject49.bin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22.tiff"/><Relationship Id="rId4" Type="http://schemas.openxmlformats.org/officeDocument/2006/relationships/image" Target="../media/image23.wmf"/><Relationship Id="rId9" Type="http://schemas.openxmlformats.org/officeDocument/2006/relationships/image" Target="../media/image2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26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26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26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image" Target="../media/image1.tiff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3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3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1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37.tif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37.tif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9.tiff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37.tif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9.tiff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37.tif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9.tiff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37.tif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37.tif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3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tiff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37.tif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82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84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50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50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50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54.w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55.w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56.wm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56.wmf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96.bin"/><Relationship Id="rId4" Type="http://schemas.openxmlformats.org/officeDocument/2006/relationships/image" Target="../media/image57.w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59.wmf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tr-TR" dirty="0" smtClean="0"/>
              <a:t>Yapay Zeka ve Makine Öğrenmesi</a:t>
            </a:r>
            <a:endParaRPr lang="en-US" dirty="0"/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 sorun çok basit idi – bir açıklayıcı değişken (reklam harcaması) ve bir bağımlı değişken (öğrenci sayısı) sadece vardı</a:t>
            </a:r>
          </a:p>
          <a:p>
            <a:r>
              <a:rPr lang="tr-TR" dirty="0" smtClean="0"/>
              <a:t>Bilgisayar kullanmadan belki uygun şekilde doğrusal çizgi çizebilirseniz</a:t>
            </a:r>
          </a:p>
        </p:txBody>
      </p:sp>
      <p:pic>
        <p:nvPicPr>
          <p:cNvPr id="4" name="Picture 2" descr="E:\MyDocuments\Professional\Courses\Artificial Intelligence and Machine Learning\lec2ill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733800"/>
            <a:ext cx="3810000" cy="28575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flipV="1">
            <a:off x="5867400" y="4343400"/>
            <a:ext cx="3048000" cy="1828800"/>
          </a:xfrm>
          <a:prstGeom prst="line">
            <a:avLst/>
          </a:prstGeom>
          <a:ln w="28575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9"/>
          <p:cNvSpPr/>
          <p:nvPr/>
        </p:nvSpPr>
        <p:spPr>
          <a:xfrm rot="19456664">
            <a:off x="6305593" y="4435340"/>
            <a:ext cx="609600" cy="914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Normal denklemleri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Dereceli azaltma ne zaman çalışmasını bitiriyor ?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Normal denklemleri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Dereceli azaltma metodu ne zaman çalışmasını bitiriyor ?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0" y="2667000"/>
            <a:ext cx="3200400" cy="18928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sym typeface="Symbol"/>
              </a:rPr>
              <a:t>Tekrarlayın </a:t>
            </a:r>
            <a:r>
              <a:rPr lang="en-US" dirty="0" smtClean="0">
                <a:sym typeface="Symbol"/>
              </a:rPr>
              <a:t>{</a:t>
            </a:r>
            <a:endParaRPr lang="en-US" dirty="0" smtClean="0"/>
          </a:p>
          <a:p>
            <a:pPr>
              <a:buNone/>
            </a:pPr>
            <a:r>
              <a:rPr lang="tr-TR" dirty="0" smtClean="0"/>
              <a:t>       bütün </a:t>
            </a:r>
            <a:r>
              <a:rPr lang="tr-TR" i="1" dirty="0" smtClean="0"/>
              <a:t>j</a:t>
            </a:r>
            <a:r>
              <a:rPr lang="tr-TR" dirty="0" smtClean="0"/>
              <a:t>’ler için;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}</a:t>
            </a:r>
            <a:endParaRPr lang="tr-TR" dirty="0" smtClean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6235700" y="3429000"/>
          <a:ext cx="19812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1" name="Equation" r:id="rId3" imgW="761760" imgH="317160" progId="Equation.3">
                  <p:embed/>
                </p:oleObj>
              </mc:Choice>
              <mc:Fallback>
                <p:oleObj name="Equation" r:id="rId3" imgW="761760" imgH="317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3429000"/>
                        <a:ext cx="198120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Normal denklemleri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Dereceli azaltma metodu ne zaman çalışmasını bitiriyor ?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i="1" dirty="0" smtClean="0">
                <a:solidFill>
                  <a:srgbClr val="FF0000"/>
                </a:solidFill>
                <a:sym typeface="Symbol"/>
              </a:rPr>
              <a:t></a:t>
            </a:r>
            <a:r>
              <a:rPr lang="tr-TR" dirty="0" smtClean="0">
                <a:solidFill>
                  <a:srgbClr val="FF0000"/>
                </a:solidFill>
                <a:sym typeface="Symbol"/>
              </a:rPr>
              <a:t>  artık değişmiyorsa, türevleri                 sıfıra eşit olması lazım</a:t>
            </a:r>
            <a:endParaRPr lang="tr-TR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0" y="2667000"/>
            <a:ext cx="3200400" cy="18928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sym typeface="Symbol"/>
              </a:rPr>
              <a:t>Tekrarlayın </a:t>
            </a:r>
            <a:r>
              <a:rPr lang="en-US" dirty="0" smtClean="0">
                <a:sym typeface="Symbol"/>
              </a:rPr>
              <a:t>{</a:t>
            </a:r>
            <a:endParaRPr lang="en-US" dirty="0" smtClean="0"/>
          </a:p>
          <a:p>
            <a:pPr>
              <a:buNone/>
            </a:pPr>
            <a:r>
              <a:rPr lang="tr-TR" dirty="0" smtClean="0"/>
              <a:t>       bütün </a:t>
            </a:r>
            <a:r>
              <a:rPr lang="tr-TR" i="1" dirty="0" smtClean="0"/>
              <a:t>j</a:t>
            </a:r>
            <a:r>
              <a:rPr lang="tr-TR" dirty="0" smtClean="0"/>
              <a:t>’ler için;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}</a:t>
            </a:r>
            <a:endParaRPr lang="tr-TR" dirty="0" smtClean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6235700" y="3429000"/>
          <a:ext cx="19812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76" name="Equation" r:id="rId3" imgW="761760" imgH="317160" progId="Equation.3">
                  <p:embed/>
                </p:oleObj>
              </mc:Choice>
              <mc:Fallback>
                <p:oleObj name="Equation" r:id="rId3" imgW="761760" imgH="317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3429000"/>
                        <a:ext cx="198120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7" name="Object 3"/>
          <p:cNvGraphicFramePr>
            <a:graphicFrameLocks noChangeAspect="1"/>
          </p:cNvGraphicFramePr>
          <p:nvPr/>
        </p:nvGraphicFramePr>
        <p:xfrm>
          <a:off x="5791200" y="4876800"/>
          <a:ext cx="11557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77" name="Equation" r:id="rId5" imgW="406080" imgH="291960" progId="Equation.3">
                  <p:embed/>
                </p:oleObj>
              </mc:Choice>
              <mc:Fallback>
                <p:oleObj name="Equation" r:id="rId5" imgW="406080" imgH="291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876800"/>
                        <a:ext cx="115570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Normal denklemleri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Türevler sıfıra eşitliği: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== </a:t>
            </a:r>
            <a:r>
              <a:rPr lang="tr-TR" dirty="0" smtClean="0">
                <a:solidFill>
                  <a:srgbClr val="FF0000"/>
                </a:solidFill>
              </a:rPr>
              <a:t>lineer denklem sistemi</a:t>
            </a:r>
            <a:endParaRPr lang="tr-TR" dirty="0" smtClean="0"/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/>
        </p:nvGraphicFramePr>
        <p:xfrm>
          <a:off x="971550" y="2514600"/>
          <a:ext cx="4905375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0" name="Equation" r:id="rId3" imgW="1307880" imgH="342720" progId="Equation.3">
                  <p:embed/>
                </p:oleObj>
              </mc:Choice>
              <mc:Fallback>
                <p:oleObj name="Equation" r:id="rId3" imgW="1307880" imgH="342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514600"/>
                        <a:ext cx="4905375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962025" y="3657600"/>
          <a:ext cx="6810375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1" name="Equation" r:id="rId5" imgW="1815840" imgH="342720" progId="Equation.3">
                  <p:embed/>
                </p:oleObj>
              </mc:Choice>
              <mc:Fallback>
                <p:oleObj name="Equation" r:id="rId5" imgW="1815840" imgH="342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3657600"/>
                        <a:ext cx="6810375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Normal denklemleri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Türevler sıfıra eşitliği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Dereceli azaltma duracak noktası bulmak için lineer denklem sistemi çözülebilir</a:t>
            </a:r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/>
        </p:nvGraphicFramePr>
        <p:xfrm>
          <a:off x="971550" y="2514600"/>
          <a:ext cx="4905375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00" name="Equation" r:id="rId3" imgW="1307880" imgH="342720" progId="Equation.3">
                  <p:embed/>
                </p:oleObj>
              </mc:Choice>
              <mc:Fallback>
                <p:oleObj name="Equation" r:id="rId3" imgW="1307880" imgH="342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514600"/>
                        <a:ext cx="4905375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962025" y="3657600"/>
          <a:ext cx="6810375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01" name="Equation" r:id="rId5" imgW="1815840" imgH="342720" progId="Equation.3">
                  <p:embed/>
                </p:oleObj>
              </mc:Choice>
              <mc:Fallback>
                <p:oleObj name="Equation" r:id="rId5" imgW="1815840" imgH="342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3657600"/>
                        <a:ext cx="6810375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Normal denklemleri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Lineer regresyonun </a:t>
            </a:r>
            <a:r>
              <a:rPr lang="tr-TR" dirty="0" smtClean="0">
                <a:solidFill>
                  <a:srgbClr val="FF0000"/>
                </a:solidFill>
              </a:rPr>
              <a:t>normal denklem sistemi</a:t>
            </a:r>
            <a:r>
              <a:rPr lang="tr-TR" dirty="0" smtClean="0"/>
              <a:t>: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</p:txBody>
      </p:sp>
      <p:sp>
        <p:nvSpPr>
          <p:cNvPr id="7" name="Rectangle 6"/>
          <p:cNvSpPr/>
          <p:nvPr/>
        </p:nvSpPr>
        <p:spPr>
          <a:xfrm>
            <a:off x="1143000" y="5511225"/>
            <a:ext cx="3199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n+1 tane denklem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237572" name="Object 4"/>
          <p:cNvGraphicFramePr>
            <a:graphicFrameLocks noChangeAspect="1"/>
          </p:cNvGraphicFramePr>
          <p:nvPr/>
        </p:nvGraphicFramePr>
        <p:xfrm>
          <a:off x="1143000" y="2362200"/>
          <a:ext cx="428625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4" name="Equation" r:id="rId3" imgW="1143000" imgH="355320" progId="Equation.3">
                  <p:embed/>
                </p:oleObj>
              </mc:Choice>
              <mc:Fallback>
                <p:oleObj name="Equation" r:id="rId3" imgW="1143000" imgH="3553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362200"/>
                        <a:ext cx="4286250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3" name="Object 5"/>
          <p:cNvGraphicFramePr>
            <a:graphicFrameLocks noChangeAspect="1"/>
          </p:cNvGraphicFramePr>
          <p:nvPr/>
        </p:nvGraphicFramePr>
        <p:xfrm>
          <a:off x="1143000" y="3886200"/>
          <a:ext cx="7429500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5" name="Equation" r:id="rId5" imgW="1981080" imgH="355320" progId="Equation.3">
                  <p:embed/>
                </p:oleObj>
              </mc:Choice>
              <mc:Fallback>
                <p:oleObj name="Equation" r:id="rId5" imgW="1981080" imgH="3553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86200"/>
                        <a:ext cx="7429500" cy="133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181600" y="5486400"/>
            <a:ext cx="37378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n+1 tane </a:t>
            </a:r>
            <a:r>
              <a:rPr lang="tr-TR" sz="3200" dirty="0" smtClean="0">
                <a:solidFill>
                  <a:srgbClr val="FF0000"/>
                </a:solidFill>
                <a:sym typeface="Symbol"/>
              </a:rPr>
              <a:t>bilinmeyen </a:t>
            </a:r>
            <a:r>
              <a:rPr lang="tr-TR" sz="3200" i="1" dirty="0" smtClean="0">
                <a:solidFill>
                  <a:srgbClr val="FF0000"/>
                </a:solidFill>
                <a:sym typeface="Symbol"/>
              </a:rPr>
              <a:t></a:t>
            </a:r>
            <a:r>
              <a:rPr lang="tr-TR" sz="3200" dirty="0" smtClean="0">
                <a:solidFill>
                  <a:srgbClr val="FF0000"/>
                </a:solidFill>
                <a:sym typeface="Symbol"/>
              </a:rPr>
              <a:t>-değişken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77200" y="6457890"/>
            <a:ext cx="1061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referans</a:t>
            </a:r>
            <a:endParaRPr lang="en-US" sz="2000" b="1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Normal denklemleri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Ne zaman normal denklemleri kullanılabilir, ne zaman dereceli azaltma metodu kullanılabilir ?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Az özellik varsa</a:t>
            </a:r>
            <a:r>
              <a:rPr lang="tr-TR" dirty="0" smtClean="0"/>
              <a:t> (1-50), normal denklemleri kullanılabilir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Çok özellik varsa</a:t>
            </a:r>
            <a:r>
              <a:rPr lang="tr-TR" dirty="0" smtClean="0"/>
              <a:t> (</a:t>
            </a:r>
            <a:r>
              <a:rPr lang="en-US" dirty="0" smtClean="0"/>
              <a:t>&gt;</a:t>
            </a:r>
            <a:r>
              <a:rPr lang="tr-TR" dirty="0" smtClean="0"/>
              <a:t>50-</a:t>
            </a:r>
            <a:r>
              <a:rPr lang="en-US" dirty="0" smtClean="0"/>
              <a:t>100)</a:t>
            </a:r>
            <a:r>
              <a:rPr lang="tr-TR" dirty="0" smtClean="0"/>
              <a:t>, normal denklemleri kullanılamaz çünkü hesaplama ve bellek gereksinimleri çok yüksek oluyor, dereceli azaltma ya da benzer optimizasyon metodu kullanılmalı</a:t>
            </a:r>
            <a:endParaRPr lang="en-US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Lineer bağımlı özellikler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Bazen durumda, normal denklem sisteminin çözümü bulunamaz çünkü denklemlerin arasında birkaç lineer bağımlı denklem var</a:t>
            </a:r>
          </a:p>
          <a:p>
            <a:r>
              <a:rPr lang="tr-TR" dirty="0" smtClean="0"/>
              <a:t>Bu durumda, çözmeye direkt olarak yaklaşımları hata verecekler</a:t>
            </a:r>
          </a:p>
          <a:p>
            <a:r>
              <a:rPr lang="tr-TR" dirty="0" smtClean="0"/>
              <a:t>Bu durum varsa, özellikleri inceleyip lineer bağımlı özellikleri sisteminden çıkartılması gerekiyor</a:t>
            </a:r>
          </a:p>
          <a:p>
            <a:endParaRPr lang="tr-TR" dirty="0" smtClean="0"/>
          </a:p>
          <a:p>
            <a:r>
              <a:rPr lang="tr-TR" dirty="0" smtClean="0"/>
              <a:t>Örneğin: öğrencin yaş ve aynı zamanda doğum yılı lineer bağımlı özellikleri yapar, yani öğrencinin yaş doğum yılından hesaplanabilir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Come again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Gerçek uygulamalarda, makine öğrenme sorunları bu kadar basit değiller tabi</a:t>
            </a:r>
          </a:p>
          <a:p>
            <a:r>
              <a:rPr lang="tr-TR" dirty="0" smtClean="0"/>
              <a:t>Sonuç birçok faktörlere bağlı olabilir</a:t>
            </a:r>
          </a:p>
          <a:p>
            <a:r>
              <a:rPr lang="tr-TR" dirty="0" smtClean="0"/>
              <a:t>Aslında, üzlerce ve binlerce faktörlere bağlı olabilir !!!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MyDocuments\Professional\Courses\Artificial Intelligence and Machine Learning\lec2ill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733800"/>
            <a:ext cx="3810000" cy="2857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399"/>
          </a:xfrm>
        </p:spPr>
        <p:txBody>
          <a:bodyPr>
            <a:normAutofit/>
          </a:bodyPr>
          <a:lstStyle/>
          <a:p>
            <a:pPr marL="231775" indent="-231775">
              <a:buNone/>
            </a:pPr>
            <a:r>
              <a:rPr lang="tr-TR" i="1" dirty="0" smtClean="0"/>
              <a:t>“Gelecek öğrenci sayısını tahmin etmek”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000" y="2362200"/>
            <a:ext cx="555549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87338">
              <a:buFont typeface="Arial" pitchFamily="34" charset="0"/>
              <a:buChar char="•"/>
            </a:pPr>
            <a:r>
              <a:rPr lang="tr-TR" sz="3000" i="1" dirty="0" smtClean="0"/>
              <a:t>Reklam harcamaları (bir faktör)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MyDocuments\Professional\Courses\Artificial Intelligence and Machine Learning\lec2ill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857750"/>
            <a:ext cx="2667000" cy="20002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399"/>
          </a:xfrm>
        </p:spPr>
        <p:txBody>
          <a:bodyPr>
            <a:normAutofit/>
          </a:bodyPr>
          <a:lstStyle/>
          <a:p>
            <a:pPr marL="231775" indent="-231775">
              <a:buNone/>
            </a:pPr>
            <a:r>
              <a:rPr lang="tr-TR" i="1" dirty="0" smtClean="0"/>
              <a:t>“Gelecek öğrenci sayısını tahmin etmek”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000" y="2362200"/>
            <a:ext cx="5822620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87338">
              <a:buFont typeface="Arial" pitchFamily="34" charset="0"/>
              <a:buChar char="•"/>
            </a:pPr>
            <a:r>
              <a:rPr lang="tr-TR" sz="3000" i="1" dirty="0" smtClean="0">
                <a:solidFill>
                  <a:schemeClr val="bg1">
                    <a:lumMod val="50000"/>
                  </a:schemeClr>
                </a:solidFill>
              </a:rPr>
              <a:t>Reklam harcamaları</a:t>
            </a:r>
          </a:p>
          <a:p>
            <a:pPr indent="287338">
              <a:buFont typeface="Arial" pitchFamily="34" charset="0"/>
              <a:buChar char="•"/>
            </a:pPr>
            <a:r>
              <a:rPr lang="tr-TR" sz="3000" i="1" dirty="0" smtClean="0"/>
              <a:t>Okuldan mezun olan öğrenci sayısı</a:t>
            </a:r>
          </a:p>
          <a:p>
            <a:pPr indent="287338">
              <a:buFont typeface="Arial" pitchFamily="34" charset="0"/>
              <a:buChar char="•"/>
            </a:pPr>
            <a:r>
              <a:rPr lang="tr-TR" sz="3000" i="1" dirty="0" smtClean="0"/>
              <a:t>Öğrencilerin ortalama notu</a:t>
            </a:r>
          </a:p>
          <a:p>
            <a:pPr indent="287338">
              <a:buFont typeface="Arial" pitchFamily="34" charset="0"/>
              <a:buChar char="•"/>
            </a:pPr>
            <a:r>
              <a:rPr lang="tr-TR" sz="3000" i="1" dirty="0" smtClean="0"/>
              <a:t>Kayıt günündeki hava sıcaklığı</a:t>
            </a:r>
          </a:p>
          <a:p>
            <a:pPr indent="287338">
              <a:buFont typeface="Arial" pitchFamily="34" charset="0"/>
              <a:buChar char="•"/>
            </a:pPr>
            <a:r>
              <a:rPr lang="tr-TR" sz="3000" i="1" dirty="0" smtClean="0"/>
              <a:t>Bizim programımızın ücreti</a:t>
            </a:r>
          </a:p>
          <a:p>
            <a:pPr indent="287338">
              <a:buFont typeface="Arial" pitchFamily="34" charset="0"/>
              <a:buChar char="•"/>
            </a:pPr>
            <a:r>
              <a:rPr lang="tr-TR" sz="3000" i="1" dirty="0" smtClean="0"/>
              <a:t>Diğer üniversitelerin ücretleri</a:t>
            </a:r>
          </a:p>
          <a:p>
            <a:pPr indent="287338">
              <a:buFont typeface="Arial" pitchFamily="34" charset="0"/>
              <a:buChar char="•"/>
            </a:pPr>
            <a:r>
              <a:rPr lang="tr-TR" sz="3000" i="1" dirty="0" smtClean="0"/>
              <a:t>...</a:t>
            </a: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7543800" y="4995952"/>
            <a:ext cx="86754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1500" b="1" dirty="0" smtClean="0"/>
              <a:t>?</a:t>
            </a:r>
            <a:endParaRPr lang="en-US" sz="115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399"/>
          </a:xfrm>
        </p:spPr>
        <p:txBody>
          <a:bodyPr>
            <a:normAutofit/>
          </a:bodyPr>
          <a:lstStyle/>
          <a:p>
            <a:pPr marL="231775" indent="-231775">
              <a:buNone/>
            </a:pPr>
            <a:r>
              <a:rPr lang="tr-TR" i="1" dirty="0" smtClean="0"/>
              <a:t>“Gelecek öğrenci sayısını tahmin etmek”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2427744"/>
            <a:ext cx="5943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7338">
              <a:buFont typeface="Arial" pitchFamily="34" charset="0"/>
              <a:buChar char="•"/>
            </a:pPr>
            <a:r>
              <a:rPr lang="tr-TR" sz="2400" i="1" dirty="0" smtClean="0">
                <a:solidFill>
                  <a:schemeClr val="bg1">
                    <a:lumMod val="50000"/>
                  </a:schemeClr>
                </a:solidFill>
              </a:rPr>
              <a:t>Reklam harcamaları</a:t>
            </a:r>
          </a:p>
          <a:p>
            <a:pPr indent="287338">
              <a:buFont typeface="Arial" pitchFamily="34" charset="0"/>
              <a:buChar char="•"/>
            </a:pPr>
            <a:r>
              <a:rPr lang="tr-TR" sz="2400" i="1" dirty="0" smtClean="0"/>
              <a:t>Okuldan mezun olan öğrenci sayısı</a:t>
            </a:r>
          </a:p>
          <a:p>
            <a:pPr indent="287338">
              <a:buFont typeface="Arial" pitchFamily="34" charset="0"/>
              <a:buChar char="•"/>
            </a:pPr>
            <a:r>
              <a:rPr lang="tr-TR" sz="2400" i="1" dirty="0" smtClean="0"/>
              <a:t>Öğrencilerin ortalama notu</a:t>
            </a:r>
          </a:p>
          <a:p>
            <a:pPr indent="287338">
              <a:buFont typeface="Arial" pitchFamily="34" charset="0"/>
              <a:buChar char="•"/>
            </a:pPr>
            <a:r>
              <a:rPr lang="tr-TR" sz="2400" i="1" dirty="0" smtClean="0"/>
              <a:t>Kayıt günündeki hava sıcaklığı</a:t>
            </a:r>
          </a:p>
          <a:p>
            <a:pPr indent="287338">
              <a:buFont typeface="Arial" pitchFamily="34" charset="0"/>
              <a:buChar char="•"/>
            </a:pPr>
            <a:r>
              <a:rPr lang="tr-TR" sz="2400" i="1" dirty="0" smtClean="0"/>
              <a:t>Bizim programımızın ücreti</a:t>
            </a:r>
          </a:p>
          <a:p>
            <a:pPr indent="287338">
              <a:buFont typeface="Arial" pitchFamily="34" charset="0"/>
              <a:buChar char="•"/>
            </a:pPr>
            <a:r>
              <a:rPr lang="tr-TR" sz="2400" i="1" dirty="0" smtClean="0"/>
              <a:t>Diğer üniversitelerin ücretleri</a:t>
            </a:r>
          </a:p>
          <a:p>
            <a:pPr indent="287338">
              <a:buFont typeface="Arial" pitchFamily="34" charset="0"/>
              <a:buChar char="•"/>
            </a:pPr>
            <a:r>
              <a:rPr lang="tr-TR" sz="2400" i="1" dirty="0" smtClean="0"/>
              <a:t>...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5334000"/>
            <a:ext cx="5334000" cy="1142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 bütün</a:t>
            </a:r>
            <a:r>
              <a:rPr kumimoji="0" lang="tr-TR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faktörler sonucumuzu etkileyebilirler</a:t>
            </a:r>
            <a:endParaRPr kumimoji="0" lang="tr-T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E:\MyDocuments\Professional\Courses\Artificial Intelligence and Machine Learning\lec2ill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857750"/>
            <a:ext cx="2667000" cy="20002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543800" y="4995952"/>
            <a:ext cx="86754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1500" b="1" dirty="0" smtClean="0"/>
              <a:t>?</a:t>
            </a:r>
            <a:endParaRPr lang="en-US" sz="115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Ø"/>
              <a:defRPr/>
            </a:pPr>
            <a:r>
              <a:rPr lang="tr-TR" i="1" dirty="0" smtClean="0"/>
              <a:t>Bunun gibi problemlere </a:t>
            </a:r>
            <a:r>
              <a:rPr lang="tr-TR" i="1" dirty="0" smtClean="0">
                <a:solidFill>
                  <a:srgbClr val="FF0000"/>
                </a:solidFill>
              </a:rPr>
              <a:t>birçok boyutlu lineer regresyon </a:t>
            </a:r>
            <a:r>
              <a:rPr lang="tr-TR" i="1" dirty="0" smtClean="0"/>
              <a:t>diyoruz</a:t>
            </a:r>
          </a:p>
          <a:p>
            <a:pPr lvl="0">
              <a:buFont typeface="Wingdings" pitchFamily="2" charset="2"/>
              <a:buChar char="Ø"/>
              <a:defRPr/>
            </a:pPr>
            <a:r>
              <a:rPr lang="tr-TR" i="1" dirty="0" smtClean="0"/>
              <a:t>Sonuç, </a:t>
            </a:r>
            <a:r>
              <a:rPr lang="tr-TR" i="1" dirty="0" smtClean="0">
                <a:solidFill>
                  <a:srgbClr val="FF0000"/>
                </a:solidFill>
              </a:rPr>
              <a:t>birçok faktöre</a:t>
            </a:r>
            <a:r>
              <a:rPr lang="tr-TR" i="1" dirty="0" smtClean="0"/>
              <a:t> bağlıdır</a:t>
            </a:r>
          </a:p>
          <a:p>
            <a:pPr lvl="0">
              <a:buFont typeface="Wingdings" pitchFamily="2" charset="2"/>
              <a:buChar char="Ø"/>
              <a:defRPr/>
            </a:pPr>
            <a:r>
              <a:rPr lang="tr-TR" i="1" dirty="0" smtClean="0"/>
              <a:t>Bu bütün faktörlere, makine öğrenme uygulamalarında </a:t>
            </a:r>
            <a:r>
              <a:rPr lang="tr-TR" i="1" dirty="0" smtClean="0">
                <a:solidFill>
                  <a:srgbClr val="FF0000"/>
                </a:solidFill>
              </a:rPr>
              <a:t>özellikler </a:t>
            </a:r>
            <a:r>
              <a:rPr lang="tr-TR" i="1" dirty="0" smtClean="0"/>
              <a:t>diyoruz</a:t>
            </a:r>
          </a:p>
          <a:p>
            <a:pPr lvl="0">
              <a:buNone/>
              <a:defRPr/>
            </a:pPr>
            <a:endParaRPr lang="tr-TR" i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610600" cy="3276599"/>
          </a:xfrm>
        </p:spPr>
        <p:txBody>
          <a:bodyPr>
            <a:normAutofit/>
          </a:bodyPr>
          <a:lstStyle/>
          <a:p>
            <a:pPr marL="231775" indent="-231775">
              <a:buNone/>
            </a:pPr>
            <a:r>
              <a:rPr lang="tr-TR" dirty="0" smtClean="0"/>
              <a:t>Bu sorun çözmek için programımız:</a:t>
            </a:r>
          </a:p>
          <a:p>
            <a:pPr marL="514350" indent="-514350">
              <a:buFont typeface="+mj-lt"/>
              <a:buAutoNum type="arabicPeriod"/>
            </a:pPr>
            <a:r>
              <a:rPr lang="tr-TR" i="1" dirty="0" smtClean="0"/>
              <a:t>Hipotez/modeli belirtmek</a:t>
            </a:r>
          </a:p>
          <a:p>
            <a:pPr marL="514350" indent="-514350">
              <a:buFont typeface="+mj-lt"/>
              <a:buAutoNum type="arabicPeriod"/>
            </a:pPr>
            <a:r>
              <a:rPr lang="tr-TR" i="1" dirty="0" smtClean="0"/>
              <a:t>Maliyet fonksiyonu belirtmek</a:t>
            </a:r>
          </a:p>
          <a:p>
            <a:pPr marL="514350" indent="-514350">
              <a:buFont typeface="+mj-lt"/>
              <a:buAutoNum type="arabicPeriod"/>
            </a:pPr>
            <a:r>
              <a:rPr lang="tr-TR" i="1" dirty="0" smtClean="0"/>
              <a:t>Minimizasyon problemini förmülleştirip çözmek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tr-TR" u="sng" dirty="0" smtClean="0"/>
              <a:t>1. Birçok boyutlu lineer regresyon modeli</a:t>
            </a:r>
          </a:p>
          <a:p>
            <a:endParaRPr lang="tr-TR" dirty="0" smtClean="0"/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Önce:</a:t>
            </a:r>
          </a:p>
          <a:p>
            <a:pPr lvl="1"/>
            <a:endParaRPr lang="tr-TR" dirty="0" smtClean="0">
              <a:solidFill>
                <a:srgbClr val="FF0000"/>
              </a:solidFill>
            </a:endParaRP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Şimdi:</a:t>
            </a:r>
            <a:endParaRPr lang="tr-TR" dirty="0" smtClean="0"/>
          </a:p>
          <a:p>
            <a:endParaRPr lang="tr-TR" dirty="0" smtClean="0"/>
          </a:p>
        </p:txBody>
      </p:sp>
      <p:graphicFrame>
        <p:nvGraphicFramePr>
          <p:cNvPr id="110596" name="Object 4"/>
          <p:cNvGraphicFramePr>
            <a:graphicFrameLocks noChangeAspect="1"/>
          </p:cNvGraphicFramePr>
          <p:nvPr/>
        </p:nvGraphicFramePr>
        <p:xfrm>
          <a:off x="1828800" y="3124200"/>
          <a:ext cx="42322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8" name="Equation" r:id="rId3" imgW="1028520" imgH="177480" progId="Equation.3">
                  <p:embed/>
                </p:oleObj>
              </mc:Choice>
              <mc:Fallback>
                <p:oleObj name="Equation" r:id="rId3" imgW="102852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4232275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7" name="Object 5"/>
          <p:cNvGraphicFramePr>
            <a:graphicFrameLocks noChangeAspect="1"/>
          </p:cNvGraphicFramePr>
          <p:nvPr/>
        </p:nvGraphicFramePr>
        <p:xfrm>
          <a:off x="1841500" y="4313237"/>
          <a:ext cx="68453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9" name="Equation" r:id="rId5" imgW="1663560" imgH="177480" progId="Equation.3">
                  <p:embed/>
                </p:oleObj>
              </mc:Choice>
              <mc:Fallback>
                <p:oleObj name="Equation" r:id="rId5" imgW="166356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4313237"/>
                        <a:ext cx="6845300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Birçok boyutlu lineer regresyon modeli</a:t>
            </a:r>
          </a:p>
          <a:p>
            <a:endParaRPr lang="tr-TR" dirty="0" smtClean="0"/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Önce:</a:t>
            </a:r>
          </a:p>
          <a:p>
            <a:pPr lvl="1"/>
            <a:endParaRPr lang="tr-TR" dirty="0" smtClean="0">
              <a:solidFill>
                <a:srgbClr val="FF0000"/>
              </a:solidFill>
            </a:endParaRP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Şimdi: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cxnSp>
        <p:nvCxnSpPr>
          <p:cNvPr id="6" name="Straight Arrow Connector 5"/>
          <p:cNvCxnSpPr>
            <a:stCxn id="9" idx="0"/>
          </p:cNvCxnSpPr>
          <p:nvPr/>
        </p:nvCxnSpPr>
        <p:spPr>
          <a:xfrm flipV="1">
            <a:off x="5143500" y="4876800"/>
            <a:ext cx="647700" cy="12954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9" idx="0"/>
          </p:cNvCxnSpPr>
          <p:nvPr/>
        </p:nvCxnSpPr>
        <p:spPr>
          <a:xfrm flipV="1">
            <a:off x="5143500" y="4876800"/>
            <a:ext cx="2247900" cy="12954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05200" y="6172200"/>
            <a:ext cx="327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bütün özellikler</a:t>
            </a:r>
            <a:endParaRPr lang="en-US" sz="3200" dirty="0"/>
          </a:p>
        </p:txBody>
      </p:sp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1828800" y="3154363"/>
          <a:ext cx="42322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2" name="Equation" r:id="rId3" imgW="1028520" imgH="177480" progId="Equation.3">
                  <p:embed/>
                </p:oleObj>
              </mc:Choice>
              <mc:Fallback>
                <p:oleObj name="Equation" r:id="rId3" imgW="102852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54363"/>
                        <a:ext cx="4232275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1" name="Object 5"/>
          <p:cNvGraphicFramePr>
            <a:graphicFrameLocks noChangeAspect="1"/>
          </p:cNvGraphicFramePr>
          <p:nvPr/>
        </p:nvGraphicFramePr>
        <p:xfrm>
          <a:off x="1841500" y="4343400"/>
          <a:ext cx="68453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3" name="Equation" r:id="rId5" imgW="1663560" imgH="177480" progId="Equation.3">
                  <p:embed/>
                </p:oleObj>
              </mc:Choice>
              <mc:Fallback>
                <p:oleObj name="Equation" r:id="rId5" imgW="166356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4343400"/>
                        <a:ext cx="6845300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Birçok boyutlu lineer regresyon modeli</a:t>
            </a:r>
          </a:p>
          <a:p>
            <a:endParaRPr lang="tr-TR" dirty="0" smtClean="0"/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Önce:</a:t>
            </a:r>
          </a:p>
          <a:p>
            <a:pPr lvl="1"/>
            <a:endParaRPr lang="tr-TR" dirty="0" smtClean="0">
              <a:solidFill>
                <a:srgbClr val="FF0000"/>
              </a:solidFill>
            </a:endParaRP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Şimdi:</a:t>
            </a:r>
            <a:endParaRPr lang="tr-TR" dirty="0" smtClean="0"/>
          </a:p>
          <a:p>
            <a:endParaRPr lang="tr-TR" dirty="0" smtClean="0"/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1828800" y="3001963"/>
          <a:ext cx="42322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6" name="Equation" r:id="rId3" imgW="1028520" imgH="177480" progId="Equation.3">
                  <p:embed/>
                </p:oleObj>
              </mc:Choice>
              <mc:Fallback>
                <p:oleObj name="Equation" r:id="rId3" imgW="102852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001963"/>
                        <a:ext cx="4232275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1905000" y="4724400"/>
          <a:ext cx="68453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7" name="Equation" r:id="rId5" imgW="1663560" imgH="177480" progId="Equation.3">
                  <p:embed/>
                </p:oleObj>
              </mc:Choice>
              <mc:Fallback>
                <p:oleObj name="Equation" r:id="rId5" imgW="166356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724400"/>
                        <a:ext cx="6845300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066800" y="1676400"/>
            <a:ext cx="5638800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287338">
              <a:buFont typeface="Arial" pitchFamily="34" charset="0"/>
              <a:buChar char="•"/>
            </a:pPr>
            <a:r>
              <a:rPr lang="tr-TR" sz="2400" i="1" dirty="0" smtClean="0"/>
              <a:t>Reklam harcamaları (x</a:t>
            </a:r>
            <a:r>
              <a:rPr lang="tr-TR" sz="2400" i="1" baseline="-25000" dirty="0" smtClean="0"/>
              <a:t>1</a:t>
            </a:r>
            <a:r>
              <a:rPr lang="tr-TR" sz="2400" i="1" dirty="0" smtClean="0"/>
              <a:t>)</a:t>
            </a:r>
          </a:p>
          <a:p>
            <a:pPr indent="287338">
              <a:buFont typeface="Arial" pitchFamily="34" charset="0"/>
              <a:buChar char="•"/>
            </a:pPr>
            <a:r>
              <a:rPr lang="tr-TR" sz="2400" i="1" dirty="0" smtClean="0"/>
              <a:t>Okuldan mezun olan öğrenci sayısı (x</a:t>
            </a:r>
            <a:r>
              <a:rPr lang="tr-TR" sz="2400" i="1" baseline="-25000" dirty="0" smtClean="0"/>
              <a:t>2</a:t>
            </a:r>
            <a:r>
              <a:rPr lang="tr-TR" sz="2400" i="1" dirty="0" smtClean="0"/>
              <a:t>)</a:t>
            </a:r>
          </a:p>
          <a:p>
            <a:pPr indent="287338">
              <a:buFont typeface="Arial" pitchFamily="34" charset="0"/>
              <a:buChar char="•"/>
            </a:pPr>
            <a:r>
              <a:rPr lang="tr-TR" sz="2400" i="1" dirty="0" smtClean="0"/>
              <a:t>Lisans programımızın ücreti (x</a:t>
            </a:r>
            <a:r>
              <a:rPr lang="tr-TR" sz="2400" i="1" baseline="-25000" dirty="0" smtClean="0"/>
              <a:t>3</a:t>
            </a:r>
            <a:r>
              <a:rPr lang="tr-TR" sz="2400" i="1" dirty="0" smtClean="0"/>
              <a:t>)</a:t>
            </a:r>
          </a:p>
          <a:p>
            <a:pPr indent="287338">
              <a:buFont typeface="Arial" pitchFamily="34" charset="0"/>
              <a:buChar char="•"/>
            </a:pPr>
            <a:r>
              <a:rPr lang="tr-TR" sz="2400" i="1" dirty="0" smtClean="0"/>
              <a:t>Diğer üniversitelerin ücretleri (x</a:t>
            </a:r>
            <a:r>
              <a:rPr lang="tr-TR" sz="2400" i="1" baseline="-25000" dirty="0" smtClean="0"/>
              <a:t>4</a:t>
            </a:r>
            <a:r>
              <a:rPr lang="tr-TR" sz="2400" i="1" dirty="0" smtClean="0"/>
              <a:t>)</a:t>
            </a:r>
          </a:p>
          <a:p>
            <a:pPr indent="287338">
              <a:buFont typeface="Arial" pitchFamily="34" charset="0"/>
              <a:buChar char="•"/>
            </a:pPr>
            <a:r>
              <a:rPr lang="tr-TR" sz="2400" i="1" dirty="0" smtClean="0"/>
              <a:t>Öğrencilerin ortalama notu (x</a:t>
            </a:r>
            <a:r>
              <a:rPr lang="tr-TR" sz="2400" i="1" baseline="-25000" dirty="0" smtClean="0"/>
              <a:t>5</a:t>
            </a:r>
            <a:r>
              <a:rPr lang="tr-TR" sz="2400" i="1" dirty="0" smtClean="0"/>
              <a:t>)</a:t>
            </a:r>
          </a:p>
          <a:p>
            <a:pPr indent="287338">
              <a:buFont typeface="Arial" pitchFamily="34" charset="0"/>
              <a:buChar char="•"/>
            </a:pPr>
            <a:r>
              <a:rPr lang="tr-TR" sz="2400" i="1" dirty="0" smtClean="0"/>
              <a:t>Kayıt günündeki hava sıcaklığı (x</a:t>
            </a:r>
            <a:r>
              <a:rPr lang="tr-TR" sz="2400" i="1" baseline="-25000" dirty="0" smtClean="0"/>
              <a:t>6</a:t>
            </a:r>
            <a:r>
              <a:rPr lang="tr-TR" sz="2400" i="1" dirty="0" smtClean="0"/>
              <a:t>)</a:t>
            </a:r>
          </a:p>
          <a:p>
            <a:pPr indent="287338">
              <a:buFont typeface="Arial" pitchFamily="34" charset="0"/>
              <a:buChar char="•"/>
            </a:pPr>
            <a:r>
              <a:rPr lang="tr-TR" sz="2400" i="1" dirty="0" smtClean="0"/>
              <a:t>...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495800" y="1981200"/>
            <a:ext cx="1295400" cy="28194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248400" y="2362200"/>
            <a:ext cx="1143000" cy="24384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Ders planı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Birçok boyutlu lineer regresyon</a:t>
            </a:r>
          </a:p>
          <a:p>
            <a:r>
              <a:rPr lang="tr-TR" dirty="0" smtClean="0"/>
              <a:t>Bileşik özellikler, lineer olmayan ilişki</a:t>
            </a:r>
            <a:r>
              <a:rPr lang="en-US" dirty="0" smtClean="0"/>
              <a:t> </a:t>
            </a:r>
            <a:r>
              <a:rPr lang="tr-TR" dirty="0" smtClean="0"/>
              <a:t>modelleme</a:t>
            </a:r>
          </a:p>
          <a:p>
            <a:r>
              <a:rPr lang="tr-TR" dirty="0" smtClean="0"/>
              <a:t>Model oluşturma</a:t>
            </a:r>
          </a:p>
          <a:p>
            <a:r>
              <a:rPr lang="tr-TR" dirty="0" smtClean="0"/>
              <a:t>Ek: </a:t>
            </a:r>
            <a:r>
              <a:rPr lang="tr-TR" i="1" dirty="0" smtClean="0"/>
              <a:t>lineer regresyon normal denklemleri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Birçok boyutlu lineer regresyon modeli</a:t>
            </a:r>
          </a:p>
          <a:p>
            <a:endParaRPr lang="tr-TR" dirty="0" smtClean="0"/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Önce:</a:t>
            </a:r>
          </a:p>
          <a:p>
            <a:pPr lvl="1"/>
            <a:endParaRPr lang="tr-TR" dirty="0" smtClean="0">
              <a:solidFill>
                <a:srgbClr val="FF0000"/>
              </a:solidFill>
            </a:endParaRP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Şimdi:</a:t>
            </a:r>
            <a:endParaRPr lang="tr-TR" dirty="0" smtClean="0"/>
          </a:p>
          <a:p>
            <a:endParaRPr lang="tr-TR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495800" y="4876800"/>
            <a:ext cx="533400" cy="139642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819400" y="6096000"/>
            <a:ext cx="38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model parametreleri</a:t>
            </a:r>
            <a:endParaRPr lang="en-US" sz="32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029200" y="4800600"/>
            <a:ext cx="228600" cy="147262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029200" y="4800600"/>
            <a:ext cx="1600200" cy="147262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3670" name="Object 6"/>
          <p:cNvGraphicFramePr>
            <a:graphicFrameLocks noChangeAspect="1"/>
          </p:cNvGraphicFramePr>
          <p:nvPr/>
        </p:nvGraphicFramePr>
        <p:xfrm>
          <a:off x="1828800" y="3032125"/>
          <a:ext cx="42322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2" name="Equation" r:id="rId3" imgW="1028520" imgH="177480" progId="Equation.3">
                  <p:embed/>
                </p:oleObj>
              </mc:Choice>
              <mc:Fallback>
                <p:oleObj name="Equation" r:id="rId3" imgW="102852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032125"/>
                        <a:ext cx="4232275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1" name="Object 7"/>
          <p:cNvGraphicFramePr>
            <a:graphicFrameLocks noChangeAspect="1"/>
          </p:cNvGraphicFramePr>
          <p:nvPr/>
        </p:nvGraphicFramePr>
        <p:xfrm>
          <a:off x="1841500" y="4221162"/>
          <a:ext cx="68453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3" name="Equation" r:id="rId5" imgW="1663560" imgH="177480" progId="Equation.3">
                  <p:embed/>
                </p:oleObj>
              </mc:Choice>
              <mc:Fallback>
                <p:oleObj name="Equation" r:id="rId5" imgW="166356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4221162"/>
                        <a:ext cx="6845300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Birçok boyutlu lineer regresyon modeli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Önce: bir özellik (x), iki parametre </a:t>
            </a:r>
            <a:r>
              <a:rPr lang="tr-TR" dirty="0" smtClean="0">
                <a:solidFill>
                  <a:srgbClr val="FF0000"/>
                </a:solidFill>
                <a:sym typeface="Symbol"/>
              </a:rPr>
              <a:t>(</a:t>
            </a:r>
            <a:r>
              <a:rPr lang="tr-TR" i="1" dirty="0" smtClean="0">
                <a:solidFill>
                  <a:srgbClr val="FF0000"/>
                </a:solidFill>
                <a:sym typeface="Symbol"/>
              </a:rPr>
              <a:t></a:t>
            </a:r>
            <a:r>
              <a:rPr lang="tr-TR" i="1" baseline="-2500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tr-TR" dirty="0" smtClean="0">
                <a:solidFill>
                  <a:srgbClr val="FF0000"/>
                </a:solidFill>
                <a:sym typeface="Symbol"/>
              </a:rPr>
              <a:t>,</a:t>
            </a:r>
            <a:r>
              <a:rPr lang="tr-TR" i="1" dirty="0" smtClean="0">
                <a:solidFill>
                  <a:srgbClr val="FF0000"/>
                </a:solidFill>
                <a:sym typeface="Symbol"/>
              </a:rPr>
              <a:t></a:t>
            </a:r>
            <a:r>
              <a:rPr lang="tr-TR" i="1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tr-TR" dirty="0" smtClean="0">
                <a:solidFill>
                  <a:srgbClr val="FF0000"/>
                </a:solidFill>
                <a:sym typeface="Symbol"/>
              </a:rPr>
              <a:t>)</a:t>
            </a:r>
            <a:endParaRPr lang="tr-TR" dirty="0" smtClean="0">
              <a:solidFill>
                <a:srgbClr val="FF0000"/>
              </a:solidFill>
            </a:endParaRP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Şimdi: n özellik (x</a:t>
            </a:r>
            <a:r>
              <a:rPr lang="tr-TR" baseline="-25000" dirty="0" smtClean="0">
                <a:solidFill>
                  <a:srgbClr val="FF0000"/>
                </a:solidFill>
              </a:rPr>
              <a:t>i</a:t>
            </a:r>
            <a:r>
              <a:rPr lang="tr-TR" dirty="0" smtClean="0">
                <a:solidFill>
                  <a:srgbClr val="FF0000"/>
                </a:solidFill>
              </a:rPr>
              <a:t>), n+1 parametre </a:t>
            </a:r>
            <a:r>
              <a:rPr lang="tr-TR" dirty="0" smtClean="0">
                <a:solidFill>
                  <a:srgbClr val="FF0000"/>
                </a:solidFill>
                <a:sym typeface="Symbol"/>
              </a:rPr>
              <a:t>(</a:t>
            </a:r>
            <a:r>
              <a:rPr lang="tr-TR" i="1" dirty="0" smtClean="0">
                <a:solidFill>
                  <a:srgbClr val="FF0000"/>
                </a:solidFill>
                <a:sym typeface="Symbol"/>
              </a:rPr>
              <a:t></a:t>
            </a:r>
            <a:r>
              <a:rPr lang="tr-TR" i="1" baseline="-2500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tr-TR" dirty="0" smtClean="0">
                <a:solidFill>
                  <a:srgbClr val="FF0000"/>
                </a:solidFill>
                <a:sym typeface="Symbol"/>
              </a:rPr>
              <a:t>,</a:t>
            </a:r>
            <a:r>
              <a:rPr lang="tr-TR" i="1" dirty="0" smtClean="0">
                <a:solidFill>
                  <a:srgbClr val="FF0000"/>
                </a:solidFill>
                <a:sym typeface="Symbol"/>
              </a:rPr>
              <a:t></a:t>
            </a:r>
            <a:r>
              <a:rPr lang="tr-TR" i="1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tr-TR" i="1" dirty="0" smtClean="0">
                <a:solidFill>
                  <a:srgbClr val="FF0000"/>
                </a:solidFill>
                <a:sym typeface="Symbol"/>
              </a:rPr>
              <a:t>,</a:t>
            </a:r>
            <a:r>
              <a:rPr lang="tr-TR" i="1" baseline="-25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tr-TR" i="1" dirty="0" smtClean="0">
                <a:solidFill>
                  <a:srgbClr val="FF0000"/>
                </a:solidFill>
                <a:sym typeface="Symbol"/>
              </a:rPr>
              <a:t>, ...</a:t>
            </a:r>
            <a:r>
              <a:rPr lang="tr-TR" dirty="0" smtClean="0">
                <a:solidFill>
                  <a:srgbClr val="FF0000"/>
                </a:solidFill>
                <a:sym typeface="Symbol"/>
              </a:rPr>
              <a:t>)</a:t>
            </a:r>
            <a:endParaRPr lang="tr-TR" dirty="0" smtClean="0">
              <a:solidFill>
                <a:srgbClr val="FF0000"/>
              </a:solidFill>
            </a:endParaRPr>
          </a:p>
          <a:p>
            <a:endParaRPr lang="tr-TR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514600" y="4343400"/>
            <a:ext cx="1206500" cy="12192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04800" y="5638800"/>
            <a:ext cx="38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model parametreleri</a:t>
            </a:r>
            <a:endParaRPr lang="en-US" sz="32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514600" y="4267200"/>
            <a:ext cx="1968500" cy="12954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14600" y="4267200"/>
            <a:ext cx="3340100" cy="12954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1066800" y="3657600"/>
          <a:ext cx="68453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3" name="Equation" r:id="rId3" imgW="1663560" imgH="177480" progId="Equation.3">
                  <p:embed/>
                </p:oleObj>
              </mc:Choice>
              <mc:Fallback>
                <p:oleObj name="Equation" r:id="rId3" imgW="166356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57600"/>
                        <a:ext cx="6845300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 flipV="1">
            <a:off x="5105400" y="4267200"/>
            <a:ext cx="1828800" cy="12954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629400" y="4267200"/>
            <a:ext cx="304800" cy="12954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486400" y="5638800"/>
            <a:ext cx="327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model özellikleri</a:t>
            </a:r>
            <a:endParaRPr lang="en-US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341313" indent="-341313">
              <a:buNone/>
            </a:pPr>
            <a:r>
              <a:rPr lang="tr-TR" dirty="0" smtClean="0"/>
              <a:t>Bu model daha kısaca matriks şeklinde yazılır</a:t>
            </a:r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1447800" y="4495800"/>
          <a:ext cx="68453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6" name="Equation" r:id="rId3" imgW="1663560" imgH="177480" progId="Equation.3">
                  <p:embed/>
                </p:oleObj>
              </mc:Choice>
              <mc:Fallback>
                <p:oleObj name="Equation" r:id="rId3" imgW="166356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495800"/>
                        <a:ext cx="6845300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1600200" y="2819400"/>
          <a:ext cx="4389437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7" name="Equation" r:id="rId5" imgW="1066680" imgH="215640" progId="Equation.3">
                  <p:embed/>
                </p:oleObj>
              </mc:Choice>
              <mc:Fallback>
                <p:oleObj name="Equation" r:id="rId5" imgW="106668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19400"/>
                        <a:ext cx="4389437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qual 8"/>
          <p:cNvSpPr/>
          <p:nvPr/>
        </p:nvSpPr>
        <p:spPr>
          <a:xfrm rot="4107205">
            <a:off x="5165161" y="3564961"/>
            <a:ext cx="914400" cy="914400"/>
          </a:xfrm>
          <a:prstGeom prst="mathEqual">
            <a:avLst>
              <a:gd name="adj1" fmla="val 11658"/>
              <a:gd name="adj2" fmla="val 1176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 rot="16200000">
            <a:off x="6210300" y="3695700"/>
            <a:ext cx="609600" cy="3429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914400" y="2667000"/>
          <a:ext cx="407511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6" name="Equation" r:id="rId3" imgW="990360" imgH="177480" progId="Equation.3">
                  <p:embed/>
                </p:oleObj>
              </mc:Choice>
              <mc:Fallback>
                <p:oleObj name="Equation" r:id="rId3" imgW="99036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667000"/>
                        <a:ext cx="4075113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457200" y="1371600"/>
          <a:ext cx="4389437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7" name="Equation" r:id="rId5" imgW="1066680" imgH="215640" progId="Equation.3">
                  <p:embed/>
                </p:oleObj>
              </mc:Choice>
              <mc:Fallback>
                <p:oleObj name="Equation" r:id="rId5" imgW="106668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4389437" cy="887413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0" name="Object 4"/>
          <p:cNvGraphicFramePr>
            <a:graphicFrameLocks noChangeAspect="1"/>
          </p:cNvGraphicFramePr>
          <p:nvPr/>
        </p:nvGraphicFramePr>
        <p:xfrm>
          <a:off x="914400" y="3611562"/>
          <a:ext cx="407511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8" name="Equation" r:id="rId7" imgW="990360" imgH="177480" progId="Equation.3">
                  <p:embed/>
                </p:oleObj>
              </mc:Choice>
              <mc:Fallback>
                <p:oleObj name="Equation" r:id="rId7" imgW="99036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11562"/>
                        <a:ext cx="4075113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1" name="Object 5"/>
          <p:cNvGraphicFramePr>
            <a:graphicFrameLocks noChangeAspect="1"/>
          </p:cNvGraphicFramePr>
          <p:nvPr/>
        </p:nvGraphicFramePr>
        <p:xfrm>
          <a:off x="815975" y="4881563"/>
          <a:ext cx="6478588" cy="167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9" name="Equation" r:id="rId9" imgW="1574640" imgH="406080" progId="Equation.3">
                  <p:embed/>
                </p:oleObj>
              </mc:Choice>
              <mc:Fallback>
                <p:oleObj name="Equation" r:id="rId9" imgW="1574640" imgH="4060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4881563"/>
                        <a:ext cx="6478588" cy="167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105400" y="2667000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Parametre vektörü denir </a:t>
            </a:r>
            <a:r>
              <a:rPr lang="tr-TR" sz="2400" dirty="0" smtClean="0"/>
              <a:t>– </a:t>
            </a:r>
            <a:br>
              <a:rPr lang="tr-TR" sz="2400" dirty="0" smtClean="0"/>
            </a:br>
            <a:r>
              <a:rPr lang="tr-TR" sz="2400" dirty="0" smtClean="0"/>
              <a:t>bütün parametreler (n tane)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105400" y="3733800"/>
            <a:ext cx="342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Özellik vektörü denir </a:t>
            </a:r>
            <a:r>
              <a:rPr lang="tr-TR" sz="2400" dirty="0" smtClean="0"/>
              <a:t>– </a:t>
            </a:r>
            <a:br>
              <a:rPr lang="tr-TR" sz="2400" dirty="0" smtClean="0"/>
            </a:br>
            <a:r>
              <a:rPr lang="tr-TR" sz="2400" dirty="0" smtClean="0"/>
              <a:t>bütün özellikler (n tane)</a:t>
            </a:r>
            <a:endParaRPr lang="en-US" sz="2400" dirty="0"/>
          </a:p>
        </p:txBody>
      </p:sp>
      <p:sp>
        <p:nvSpPr>
          <p:cNvPr id="11" name="Down Arrow 10"/>
          <p:cNvSpPr/>
          <p:nvPr/>
        </p:nvSpPr>
        <p:spPr>
          <a:xfrm>
            <a:off x="3558034" y="4572000"/>
            <a:ext cx="484632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graphicFrame>
        <p:nvGraphicFramePr>
          <p:cNvPr id="116741" name="Object 5"/>
          <p:cNvGraphicFramePr>
            <a:graphicFrameLocks noChangeAspect="1"/>
          </p:cNvGraphicFramePr>
          <p:nvPr/>
        </p:nvGraphicFramePr>
        <p:xfrm>
          <a:off x="533400" y="1447800"/>
          <a:ext cx="198437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1" name="Equation" r:id="rId3" imgW="482400" imgH="342720" progId="Equation.3">
                  <p:embed/>
                </p:oleObj>
              </mc:Choice>
              <mc:Fallback>
                <p:oleObj name="Equation" r:id="rId3" imgW="482400" imgH="3427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1984375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0" name="Object 6"/>
          <p:cNvGraphicFramePr>
            <a:graphicFrameLocks noChangeAspect="1"/>
          </p:cNvGraphicFramePr>
          <p:nvPr/>
        </p:nvGraphicFramePr>
        <p:xfrm>
          <a:off x="3505200" y="1752600"/>
          <a:ext cx="1931988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2" name="Equation" r:id="rId5" imgW="469800" imgH="190440" progId="Equation.3">
                  <p:embed/>
                </p:oleObj>
              </mc:Choice>
              <mc:Fallback>
                <p:oleObj name="Equation" r:id="rId5" imgW="469800" imgH="1904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752600"/>
                        <a:ext cx="1931988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graphicFrame>
        <p:nvGraphicFramePr>
          <p:cNvPr id="116741" name="Object 5"/>
          <p:cNvGraphicFramePr>
            <a:graphicFrameLocks noChangeAspect="1"/>
          </p:cNvGraphicFramePr>
          <p:nvPr/>
        </p:nvGraphicFramePr>
        <p:xfrm>
          <a:off x="533400" y="1447800"/>
          <a:ext cx="198437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2" name="Equation" r:id="rId3" imgW="482400" imgH="342720" progId="Equation.3">
                  <p:embed/>
                </p:oleObj>
              </mc:Choice>
              <mc:Fallback>
                <p:oleObj name="Equation" r:id="rId3" imgW="482400" imgH="342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1984375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0" name="Object 6"/>
          <p:cNvGraphicFramePr>
            <a:graphicFrameLocks noChangeAspect="1"/>
          </p:cNvGraphicFramePr>
          <p:nvPr/>
        </p:nvGraphicFramePr>
        <p:xfrm>
          <a:off x="3476625" y="1752600"/>
          <a:ext cx="475297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3" name="Equation" r:id="rId5" imgW="1155600" imgH="203040" progId="Equation.3">
                  <p:embed/>
                </p:oleObj>
              </mc:Choice>
              <mc:Fallback>
                <p:oleObj name="Equation" r:id="rId5" imgW="11556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25" y="1752600"/>
                        <a:ext cx="4752975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graphicFrame>
        <p:nvGraphicFramePr>
          <p:cNvPr id="116741" name="Object 5"/>
          <p:cNvGraphicFramePr>
            <a:graphicFrameLocks noChangeAspect="1"/>
          </p:cNvGraphicFramePr>
          <p:nvPr/>
        </p:nvGraphicFramePr>
        <p:xfrm>
          <a:off x="533400" y="1447800"/>
          <a:ext cx="198437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8" name="Equation" r:id="rId3" imgW="482400" imgH="342720" progId="Equation.3">
                  <p:embed/>
                </p:oleObj>
              </mc:Choice>
              <mc:Fallback>
                <p:oleObj name="Equation" r:id="rId3" imgW="482400" imgH="342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1984375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0" name="Object 6"/>
          <p:cNvGraphicFramePr>
            <a:graphicFrameLocks noChangeAspect="1"/>
          </p:cNvGraphicFramePr>
          <p:nvPr/>
        </p:nvGraphicFramePr>
        <p:xfrm>
          <a:off x="3476625" y="1752600"/>
          <a:ext cx="475297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9" name="Equation" r:id="rId5" imgW="1155600" imgH="203040" progId="Equation.3">
                  <p:embed/>
                </p:oleObj>
              </mc:Choice>
              <mc:Fallback>
                <p:oleObj name="Equation" r:id="rId5" imgW="11556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25" y="1752600"/>
                        <a:ext cx="4752975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2" name="Object 4"/>
          <p:cNvGraphicFramePr>
            <a:graphicFrameLocks noChangeAspect="1"/>
          </p:cNvGraphicFramePr>
          <p:nvPr/>
        </p:nvGraphicFramePr>
        <p:xfrm>
          <a:off x="533400" y="3162300"/>
          <a:ext cx="2297113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0" name="Equation" r:id="rId7" imgW="558720" imgH="342720" progId="Equation.3">
                  <p:embed/>
                </p:oleObj>
              </mc:Choice>
              <mc:Fallback>
                <p:oleObj name="Equation" r:id="rId7" imgW="558720" imgH="3427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62300"/>
                        <a:ext cx="2297113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3" name="Object 5"/>
          <p:cNvGraphicFramePr>
            <a:graphicFrameLocks noChangeAspect="1"/>
          </p:cNvGraphicFramePr>
          <p:nvPr/>
        </p:nvGraphicFramePr>
        <p:xfrm>
          <a:off x="3429000" y="3469327"/>
          <a:ext cx="1931988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1" name="Equation" r:id="rId9" imgW="469800" imgH="190440" progId="Equation.3">
                  <p:embed/>
                </p:oleObj>
              </mc:Choice>
              <mc:Fallback>
                <p:oleObj name="Equation" r:id="rId9" imgW="469800" imgH="1904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469327"/>
                        <a:ext cx="1931988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graphicFrame>
        <p:nvGraphicFramePr>
          <p:cNvPr id="116741" name="Object 5"/>
          <p:cNvGraphicFramePr>
            <a:graphicFrameLocks noChangeAspect="1"/>
          </p:cNvGraphicFramePr>
          <p:nvPr/>
        </p:nvGraphicFramePr>
        <p:xfrm>
          <a:off x="533400" y="1447800"/>
          <a:ext cx="198437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0" name="Equation" r:id="rId3" imgW="482400" imgH="342720" progId="Equation.3">
                  <p:embed/>
                </p:oleObj>
              </mc:Choice>
              <mc:Fallback>
                <p:oleObj name="Equation" r:id="rId3" imgW="482400" imgH="342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1984375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0" name="Object 6"/>
          <p:cNvGraphicFramePr>
            <a:graphicFrameLocks noChangeAspect="1"/>
          </p:cNvGraphicFramePr>
          <p:nvPr/>
        </p:nvGraphicFramePr>
        <p:xfrm>
          <a:off x="3476625" y="1752600"/>
          <a:ext cx="475297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1" name="Equation" r:id="rId5" imgW="1155600" imgH="203040" progId="Equation.3">
                  <p:embed/>
                </p:oleObj>
              </mc:Choice>
              <mc:Fallback>
                <p:oleObj name="Equation" r:id="rId5" imgW="11556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25" y="1752600"/>
                        <a:ext cx="4752975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2" name="Object 4"/>
          <p:cNvGraphicFramePr>
            <a:graphicFrameLocks noChangeAspect="1"/>
          </p:cNvGraphicFramePr>
          <p:nvPr/>
        </p:nvGraphicFramePr>
        <p:xfrm>
          <a:off x="533400" y="3162300"/>
          <a:ext cx="2297113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2" name="Equation" r:id="rId7" imgW="558720" imgH="342720" progId="Equation.3">
                  <p:embed/>
                </p:oleObj>
              </mc:Choice>
              <mc:Fallback>
                <p:oleObj name="Equation" r:id="rId7" imgW="558720" imgH="3427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62300"/>
                        <a:ext cx="2297113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3429000" y="3456296"/>
          <a:ext cx="5170487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3" name="Equation" r:id="rId9" imgW="1257120" imgH="203040" progId="Equation.3">
                  <p:embed/>
                </p:oleObj>
              </mc:Choice>
              <mc:Fallback>
                <p:oleObj name="Equation" r:id="rId9" imgW="125712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456296"/>
                        <a:ext cx="5170487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graphicFrame>
        <p:nvGraphicFramePr>
          <p:cNvPr id="116741" name="Object 5"/>
          <p:cNvGraphicFramePr>
            <a:graphicFrameLocks noChangeAspect="1"/>
          </p:cNvGraphicFramePr>
          <p:nvPr/>
        </p:nvGraphicFramePr>
        <p:xfrm>
          <a:off x="533400" y="1447800"/>
          <a:ext cx="198437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6" name="Equation" r:id="rId3" imgW="482400" imgH="342720" progId="Equation.3">
                  <p:embed/>
                </p:oleObj>
              </mc:Choice>
              <mc:Fallback>
                <p:oleObj name="Equation" r:id="rId3" imgW="482400" imgH="342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1984375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0" name="Object 6"/>
          <p:cNvGraphicFramePr>
            <a:graphicFrameLocks noChangeAspect="1"/>
          </p:cNvGraphicFramePr>
          <p:nvPr/>
        </p:nvGraphicFramePr>
        <p:xfrm>
          <a:off x="3476625" y="1752600"/>
          <a:ext cx="475297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7" name="Equation" r:id="rId5" imgW="1155600" imgH="203040" progId="Equation.3">
                  <p:embed/>
                </p:oleObj>
              </mc:Choice>
              <mc:Fallback>
                <p:oleObj name="Equation" r:id="rId5" imgW="11556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25" y="1752600"/>
                        <a:ext cx="4752975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2" name="Object 4"/>
          <p:cNvGraphicFramePr>
            <a:graphicFrameLocks noChangeAspect="1"/>
          </p:cNvGraphicFramePr>
          <p:nvPr/>
        </p:nvGraphicFramePr>
        <p:xfrm>
          <a:off x="533400" y="3162300"/>
          <a:ext cx="2297113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8" name="Equation" r:id="rId7" imgW="558720" imgH="342720" progId="Equation.3">
                  <p:embed/>
                </p:oleObj>
              </mc:Choice>
              <mc:Fallback>
                <p:oleObj name="Equation" r:id="rId7" imgW="558720" imgH="3427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62300"/>
                        <a:ext cx="2297113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3429000" y="3456296"/>
          <a:ext cx="5170487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9" name="Equation" r:id="rId9" imgW="1257120" imgH="203040" progId="Equation.3">
                  <p:embed/>
                </p:oleObj>
              </mc:Choice>
              <mc:Fallback>
                <p:oleObj name="Equation" r:id="rId9" imgW="125712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456296"/>
                        <a:ext cx="5170487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533400" y="4914900"/>
          <a:ext cx="208915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0" name="Equation" r:id="rId11" imgW="507960" imgH="342720" progId="Equation.3">
                  <p:embed/>
                </p:oleObj>
              </mc:Choice>
              <mc:Fallback>
                <p:oleObj name="Equation" r:id="rId11" imgW="507960" imgH="3427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914900"/>
                        <a:ext cx="2089150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5" name="Object 9"/>
          <p:cNvGraphicFramePr>
            <a:graphicFrameLocks noChangeAspect="1"/>
          </p:cNvGraphicFramePr>
          <p:nvPr/>
        </p:nvGraphicFramePr>
        <p:xfrm>
          <a:off x="3429000" y="5029200"/>
          <a:ext cx="1931988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1" name="Equation" r:id="rId13" imgW="469800" imgH="190440" progId="Equation.3">
                  <p:embed/>
                </p:oleObj>
              </mc:Choice>
              <mc:Fallback>
                <p:oleObj name="Equation" r:id="rId13" imgW="469800" imgH="1904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029200"/>
                        <a:ext cx="1931988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graphicFrame>
        <p:nvGraphicFramePr>
          <p:cNvPr id="116741" name="Object 5"/>
          <p:cNvGraphicFramePr>
            <a:graphicFrameLocks noChangeAspect="1"/>
          </p:cNvGraphicFramePr>
          <p:nvPr/>
        </p:nvGraphicFramePr>
        <p:xfrm>
          <a:off x="533400" y="1447800"/>
          <a:ext cx="198437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8" name="Equation" r:id="rId3" imgW="482400" imgH="342720" progId="Equation.3">
                  <p:embed/>
                </p:oleObj>
              </mc:Choice>
              <mc:Fallback>
                <p:oleObj name="Equation" r:id="rId3" imgW="482400" imgH="342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1984375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0" name="Object 6"/>
          <p:cNvGraphicFramePr>
            <a:graphicFrameLocks noChangeAspect="1"/>
          </p:cNvGraphicFramePr>
          <p:nvPr/>
        </p:nvGraphicFramePr>
        <p:xfrm>
          <a:off x="3476625" y="1752600"/>
          <a:ext cx="475297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9" name="Equation" r:id="rId5" imgW="1155600" imgH="203040" progId="Equation.3">
                  <p:embed/>
                </p:oleObj>
              </mc:Choice>
              <mc:Fallback>
                <p:oleObj name="Equation" r:id="rId5" imgW="11556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25" y="1752600"/>
                        <a:ext cx="4752975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2" name="Object 4"/>
          <p:cNvGraphicFramePr>
            <a:graphicFrameLocks noChangeAspect="1"/>
          </p:cNvGraphicFramePr>
          <p:nvPr/>
        </p:nvGraphicFramePr>
        <p:xfrm>
          <a:off x="533400" y="3162300"/>
          <a:ext cx="2297113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0" name="Equation" r:id="rId7" imgW="558720" imgH="342720" progId="Equation.3">
                  <p:embed/>
                </p:oleObj>
              </mc:Choice>
              <mc:Fallback>
                <p:oleObj name="Equation" r:id="rId7" imgW="558720" imgH="3427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62300"/>
                        <a:ext cx="2297113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3429000" y="3456296"/>
          <a:ext cx="5170487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1" name="Equation" r:id="rId9" imgW="1257120" imgH="203040" progId="Equation.3">
                  <p:embed/>
                </p:oleObj>
              </mc:Choice>
              <mc:Fallback>
                <p:oleObj name="Equation" r:id="rId9" imgW="125712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456296"/>
                        <a:ext cx="5170487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533400" y="4914900"/>
          <a:ext cx="208915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2" name="Equation" r:id="rId11" imgW="507960" imgH="342720" progId="Equation.3">
                  <p:embed/>
                </p:oleObj>
              </mc:Choice>
              <mc:Fallback>
                <p:oleObj name="Equation" r:id="rId11" imgW="507960" imgH="3427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914900"/>
                        <a:ext cx="2089150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4" name="Object 8"/>
          <p:cNvGraphicFramePr>
            <a:graphicFrameLocks noChangeAspect="1"/>
          </p:cNvGraphicFramePr>
          <p:nvPr/>
        </p:nvGraphicFramePr>
        <p:xfrm>
          <a:off x="3429000" y="5029200"/>
          <a:ext cx="46482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3" name="Equation" r:id="rId13" imgW="1130040" imgH="190440" progId="Equation.3">
                  <p:embed/>
                </p:oleObj>
              </mc:Choice>
              <mc:Fallback>
                <p:oleObj name="Equation" r:id="rId13" imgW="1130040" imgH="1904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029200"/>
                        <a:ext cx="4648200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MyDocuments\Professional\Courses\Artificial Intelligence and Machine Learning\lec2ill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124200"/>
            <a:ext cx="4724400" cy="35433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1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Son defa basit </a:t>
            </a:r>
            <a:r>
              <a:rPr lang="tr-TR" dirty="0" smtClean="0">
                <a:solidFill>
                  <a:srgbClr val="FF0000"/>
                </a:solidFill>
              </a:rPr>
              <a:t>regresyon problemine </a:t>
            </a:r>
            <a:r>
              <a:rPr lang="tr-TR" dirty="0" smtClean="0"/>
              <a:t>baktık</a:t>
            </a:r>
          </a:p>
          <a:p>
            <a:r>
              <a:rPr lang="tr-TR" i="1" dirty="0" smtClean="0"/>
              <a:t>“Reklam harcamalarına bağlı gelecek öğrenci sayısını tahmin etmek”</a:t>
            </a:r>
          </a:p>
        </p:txBody>
      </p:sp>
      <p:sp>
        <p:nvSpPr>
          <p:cNvPr id="5" name="Oval 4"/>
          <p:cNvSpPr/>
          <p:nvPr/>
        </p:nvSpPr>
        <p:spPr>
          <a:xfrm>
            <a:off x="3886200" y="6248400"/>
            <a:ext cx="1676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 rot="16200000">
            <a:off x="1539240" y="4495800"/>
            <a:ext cx="1676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ine Callout 2 7"/>
          <p:cNvSpPr/>
          <p:nvPr/>
        </p:nvSpPr>
        <p:spPr>
          <a:xfrm>
            <a:off x="762000" y="5867400"/>
            <a:ext cx="1539240" cy="381000"/>
          </a:xfrm>
          <a:prstGeom prst="borderCallout2">
            <a:avLst>
              <a:gd name="adj1" fmla="val -11953"/>
              <a:gd name="adj2" fmla="val 70684"/>
              <a:gd name="adj3" fmla="val -75919"/>
              <a:gd name="adj4" fmla="val 70778"/>
              <a:gd name="adj5" fmla="val -176306"/>
              <a:gd name="adj6" fmla="val 8674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Var olan veriler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2" name="Elbow Connector 11"/>
          <p:cNvCxnSpPr>
            <a:endCxn id="5" idx="2"/>
          </p:cNvCxnSpPr>
          <p:nvPr/>
        </p:nvCxnSpPr>
        <p:spPr>
          <a:xfrm>
            <a:off x="1905000" y="6324600"/>
            <a:ext cx="1981200" cy="228600"/>
          </a:xfrm>
          <a:prstGeom prst="bentConnector3">
            <a:avLst>
              <a:gd name="adj1" fmla="val 402"/>
            </a:avLst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Birçok boyutlu lineer regresyon modeli</a:t>
            </a:r>
          </a:p>
          <a:p>
            <a:pPr>
              <a:buNone/>
            </a:pPr>
            <a:endParaRPr lang="tr-TR" dirty="0" smtClean="0"/>
          </a:p>
        </p:txBody>
      </p:sp>
      <p:graphicFrame>
        <p:nvGraphicFramePr>
          <p:cNvPr id="124931" name="Object 3"/>
          <p:cNvGraphicFramePr>
            <a:graphicFrameLocks noChangeAspect="1"/>
          </p:cNvGraphicFramePr>
          <p:nvPr/>
        </p:nvGraphicFramePr>
        <p:xfrm>
          <a:off x="1371600" y="3429000"/>
          <a:ext cx="3564174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4" name="Equation" r:id="rId3" imgW="990360" imgH="177480" progId="Equation.3">
                  <p:embed/>
                </p:oleObj>
              </mc:Choice>
              <mc:Fallback>
                <p:oleObj name="Equation" r:id="rId3" imgW="99036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429000"/>
                        <a:ext cx="3564174" cy="64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914400" y="2362200"/>
          <a:ext cx="4389438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5" name="Equation" r:id="rId5" imgW="1066680" imgH="215640" progId="Equation.3">
                  <p:embed/>
                </p:oleObj>
              </mc:Choice>
              <mc:Fallback>
                <p:oleObj name="Equation" r:id="rId5" imgW="106668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362200"/>
                        <a:ext cx="4389438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3" name="Object 5"/>
          <p:cNvGraphicFramePr>
            <a:graphicFrameLocks noChangeAspect="1"/>
          </p:cNvGraphicFramePr>
          <p:nvPr/>
        </p:nvGraphicFramePr>
        <p:xfrm>
          <a:off x="1371600" y="4236720"/>
          <a:ext cx="3564180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6" name="Equation" r:id="rId7" imgW="990360" imgH="177480" progId="Equation.3">
                  <p:embed/>
                </p:oleObj>
              </mc:Choice>
              <mc:Fallback>
                <p:oleObj name="Equation" r:id="rId7" imgW="99036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236720"/>
                        <a:ext cx="3564180" cy="64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5257800" y="3429000"/>
            <a:ext cx="342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parametre vektörü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57800" y="4277380"/>
            <a:ext cx="342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özellik vektörü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5800" y="5323582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/>
              <a:t>Bu bir </a:t>
            </a:r>
            <a:r>
              <a:rPr lang="tr-TR" sz="3200" dirty="0" smtClean="0">
                <a:solidFill>
                  <a:srgbClr val="FF0000"/>
                </a:solidFill>
              </a:rPr>
              <a:t>lineer model </a:t>
            </a:r>
            <a:r>
              <a:rPr lang="tr-TR" sz="3200" dirty="0" smtClean="0"/>
              <a:t>– sonuç özelliklere hala </a:t>
            </a:r>
            <a:r>
              <a:rPr lang="tr-TR" sz="3200" dirty="0" smtClean="0">
                <a:solidFill>
                  <a:srgbClr val="FF0000"/>
                </a:solidFill>
              </a:rPr>
              <a:t>lineer şekilde bağlıdır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u="sng" dirty="0" smtClean="0">
                <a:sym typeface="Symbol"/>
              </a:rPr>
              <a:t>2. Maliyet fonksiyonu</a:t>
            </a:r>
          </a:p>
          <a:p>
            <a:endParaRPr lang="tr-TR" dirty="0" smtClean="0">
              <a:sym typeface="Symbol"/>
            </a:endParaRPr>
          </a:p>
          <a:p>
            <a:endParaRPr lang="tr-TR" dirty="0" smtClean="0">
              <a:sym typeface="Symbol"/>
            </a:endParaRPr>
          </a:p>
          <a:p>
            <a:endParaRPr lang="tr-TR" dirty="0" smtClean="0">
              <a:sym typeface="Symbol"/>
            </a:endParaRPr>
          </a:p>
          <a:p>
            <a:endParaRPr lang="tr-TR" dirty="0" smtClean="0">
              <a:sym typeface="Symbol"/>
            </a:endParaRPr>
          </a:p>
          <a:p>
            <a:endParaRPr lang="tr-TR" dirty="0" smtClean="0">
              <a:sym typeface="Symbol"/>
            </a:endParaRPr>
          </a:p>
          <a:p>
            <a:pPr>
              <a:buNone/>
            </a:pPr>
            <a:endParaRPr lang="tr-TR" dirty="0" smtClean="0">
              <a:sym typeface="Symbol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752599" y="2488799"/>
          <a:ext cx="5029201" cy="2616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99" name="Equation" r:id="rId3" imgW="1562040" imgH="812520" progId="Equation.3">
                  <p:embed/>
                </p:oleObj>
              </mc:Choice>
              <mc:Fallback>
                <p:oleObj name="Equation" r:id="rId3" imgW="1562040" imgH="8125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599" y="2488799"/>
                        <a:ext cx="5029201" cy="26166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ym typeface="Symbol"/>
              </a:rPr>
              <a:t>Maliyet fonksiyonu</a:t>
            </a:r>
          </a:p>
          <a:p>
            <a:endParaRPr lang="tr-TR" dirty="0" smtClean="0">
              <a:sym typeface="Symbol"/>
            </a:endParaRPr>
          </a:p>
          <a:p>
            <a:endParaRPr lang="tr-TR" dirty="0" smtClean="0">
              <a:sym typeface="Symbol"/>
            </a:endParaRPr>
          </a:p>
          <a:p>
            <a:endParaRPr lang="tr-TR" dirty="0" smtClean="0">
              <a:sym typeface="Symbol"/>
            </a:endParaRPr>
          </a:p>
          <a:p>
            <a:endParaRPr lang="tr-TR" dirty="0" smtClean="0">
              <a:sym typeface="Symbol"/>
            </a:endParaRPr>
          </a:p>
          <a:p>
            <a:endParaRPr lang="tr-TR" dirty="0" smtClean="0">
              <a:sym typeface="Symbol"/>
            </a:endParaRPr>
          </a:p>
          <a:p>
            <a:pPr>
              <a:buNone/>
            </a:pPr>
            <a:endParaRPr lang="tr-TR" dirty="0" smtClean="0">
              <a:sym typeface="Symbo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5953780"/>
            <a:ext cx="342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parametre </a:t>
            </a:r>
            <a:r>
              <a:rPr lang="tr-TR" sz="2800" u="sng" dirty="0" smtClean="0">
                <a:solidFill>
                  <a:srgbClr val="FF0000"/>
                </a:solidFill>
              </a:rPr>
              <a:t>vektörü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5953780"/>
            <a:ext cx="342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özellik </a:t>
            </a:r>
            <a:r>
              <a:rPr lang="tr-TR" sz="2800" u="sng" dirty="0" smtClean="0">
                <a:solidFill>
                  <a:srgbClr val="FF0000"/>
                </a:solidFill>
              </a:rPr>
              <a:t>vektörü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667000" y="4658380"/>
            <a:ext cx="2133600" cy="12192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410200" y="4658380"/>
            <a:ext cx="1676400" cy="13716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123" name="Object 3"/>
          <p:cNvGraphicFramePr>
            <a:graphicFrameLocks noChangeAspect="1"/>
          </p:cNvGraphicFramePr>
          <p:nvPr/>
        </p:nvGraphicFramePr>
        <p:xfrm>
          <a:off x="1752600" y="2489200"/>
          <a:ext cx="5029200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4" name="Equation" r:id="rId3" imgW="1562040" imgH="812520" progId="Equation.3">
                  <p:embed/>
                </p:oleObj>
              </mc:Choice>
              <mc:Fallback>
                <p:oleObj name="Equation" r:id="rId3" imgW="1562040" imgH="8125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489200"/>
                        <a:ext cx="5029200" cy="261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ym typeface="Symbol"/>
              </a:rPr>
              <a:t>Maliyet fonksiyonu</a:t>
            </a:r>
          </a:p>
          <a:p>
            <a:endParaRPr lang="tr-TR" dirty="0" smtClean="0">
              <a:sym typeface="Symbol"/>
            </a:endParaRPr>
          </a:p>
          <a:p>
            <a:endParaRPr lang="tr-TR" dirty="0" smtClean="0">
              <a:sym typeface="Symbol"/>
            </a:endParaRPr>
          </a:p>
          <a:p>
            <a:endParaRPr lang="tr-TR" dirty="0" smtClean="0">
              <a:sym typeface="Symbol"/>
            </a:endParaRPr>
          </a:p>
          <a:p>
            <a:endParaRPr lang="tr-TR" dirty="0" smtClean="0">
              <a:sym typeface="Symbol"/>
            </a:endParaRPr>
          </a:p>
          <a:p>
            <a:endParaRPr lang="tr-TR" dirty="0" smtClean="0">
              <a:sym typeface="Symbol"/>
            </a:endParaRPr>
          </a:p>
          <a:p>
            <a:pPr>
              <a:buNone/>
            </a:pPr>
            <a:endParaRPr lang="tr-TR" dirty="0" smtClean="0">
              <a:sym typeface="Symbo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5410200"/>
            <a:ext cx="579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Model ve var olan veriler arasındaki ortalama mesafesi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graphicFrame>
        <p:nvGraphicFramePr>
          <p:cNvPr id="133123" name="Object 3"/>
          <p:cNvGraphicFramePr>
            <a:graphicFrameLocks noChangeAspect="1"/>
          </p:cNvGraphicFramePr>
          <p:nvPr/>
        </p:nvGraphicFramePr>
        <p:xfrm>
          <a:off x="1752600" y="2489200"/>
          <a:ext cx="5029200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55" name="Equation" r:id="rId3" imgW="1562040" imgH="812520" progId="Equation.3">
                  <p:embed/>
                </p:oleObj>
              </mc:Choice>
              <mc:Fallback>
                <p:oleObj name="Equation" r:id="rId3" imgW="1562040" imgH="8125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489200"/>
                        <a:ext cx="5029200" cy="261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6400800" y="1600200"/>
            <a:ext cx="2743200" cy="2286000"/>
            <a:chOff x="0" y="2667000"/>
            <a:chExt cx="5181600" cy="3886200"/>
          </a:xfrm>
        </p:grpSpPr>
        <p:pic>
          <p:nvPicPr>
            <p:cNvPr id="9" name="Picture 2" descr="E:\MyDocuments\Professional\Courses\Artificial Intelligence and Machine Learning\lec2ill5.t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2667000"/>
              <a:ext cx="5181600" cy="3886200"/>
            </a:xfrm>
            <a:prstGeom prst="rect">
              <a:avLst/>
            </a:prstGeom>
            <a:noFill/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685800" y="4738048"/>
              <a:ext cx="3962400" cy="137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76400" y="5334000"/>
              <a:ext cx="0" cy="457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694296" y="4495800"/>
              <a:ext cx="0" cy="914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84896" y="3733800"/>
              <a:ext cx="0" cy="13716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6896" y="2971800"/>
              <a:ext cx="1039504" cy="31514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685800" y="2971800"/>
              <a:ext cx="3962400" cy="3124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6629400" y="1219200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Son ders resmi:</a:t>
            </a:r>
            <a:endParaRPr lang="en-US" sz="24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ym typeface="Symbol"/>
              </a:rPr>
              <a:t>Maliyet fonksiyonu</a:t>
            </a:r>
          </a:p>
          <a:p>
            <a:endParaRPr lang="tr-TR" dirty="0" smtClean="0">
              <a:sym typeface="Symbol"/>
            </a:endParaRPr>
          </a:p>
          <a:p>
            <a:endParaRPr lang="tr-TR" dirty="0" smtClean="0">
              <a:sym typeface="Symbol"/>
            </a:endParaRPr>
          </a:p>
          <a:p>
            <a:endParaRPr lang="tr-TR" dirty="0" smtClean="0">
              <a:sym typeface="Symbol"/>
            </a:endParaRPr>
          </a:p>
          <a:p>
            <a:endParaRPr lang="tr-TR" dirty="0" smtClean="0">
              <a:sym typeface="Symbol"/>
            </a:endParaRPr>
          </a:p>
          <a:p>
            <a:endParaRPr lang="tr-TR" dirty="0" smtClean="0">
              <a:sym typeface="Symbol"/>
            </a:endParaRPr>
          </a:p>
          <a:p>
            <a:pPr>
              <a:buNone/>
            </a:pPr>
            <a:endParaRPr lang="tr-TR" dirty="0" smtClean="0">
              <a:sym typeface="Symbo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5410200"/>
            <a:ext cx="579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Model ve var olan veriler arasındaki ortalama mesafesi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graphicFrame>
        <p:nvGraphicFramePr>
          <p:cNvPr id="133123" name="Object 3"/>
          <p:cNvGraphicFramePr>
            <a:graphicFrameLocks noChangeAspect="1"/>
          </p:cNvGraphicFramePr>
          <p:nvPr/>
        </p:nvGraphicFramePr>
        <p:xfrm>
          <a:off x="1752600" y="2489200"/>
          <a:ext cx="5029200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29" name="Equation" r:id="rId3" imgW="1562040" imgH="812520" progId="Equation.3">
                  <p:embed/>
                </p:oleObj>
              </mc:Choice>
              <mc:Fallback>
                <p:oleObj name="Equation" r:id="rId3" imgW="1562040" imgH="8125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489200"/>
                        <a:ext cx="5029200" cy="261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5"/>
          <p:cNvGrpSpPr/>
          <p:nvPr/>
        </p:nvGrpSpPr>
        <p:grpSpPr>
          <a:xfrm>
            <a:off x="6400800" y="1600200"/>
            <a:ext cx="2743200" cy="2286000"/>
            <a:chOff x="0" y="2667000"/>
            <a:chExt cx="5181600" cy="3886200"/>
          </a:xfrm>
        </p:grpSpPr>
        <p:pic>
          <p:nvPicPr>
            <p:cNvPr id="9" name="Picture 2" descr="E:\MyDocuments\Professional\Courses\Artificial Intelligence and Machine Learning\lec2ill5.t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2667000"/>
              <a:ext cx="5181600" cy="3886200"/>
            </a:xfrm>
            <a:prstGeom prst="rect">
              <a:avLst/>
            </a:prstGeom>
            <a:noFill/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685800" y="4738048"/>
              <a:ext cx="3962400" cy="137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76400" y="5334000"/>
              <a:ext cx="0" cy="457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694296" y="4495800"/>
              <a:ext cx="0" cy="914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84896" y="3733800"/>
              <a:ext cx="0" cy="13716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6896" y="2971800"/>
              <a:ext cx="1039504" cy="31514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685800" y="2971800"/>
              <a:ext cx="3962400" cy="3124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6629400" y="1219200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Son ders resmi: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7467600" y="3248167"/>
            <a:ext cx="1157785" cy="2804615"/>
          </a:xfrm>
          <a:custGeom>
            <a:avLst/>
            <a:gdLst>
              <a:gd name="connsiteX0" fmla="*/ 72788 w 1724167"/>
              <a:gd name="connsiteY0" fmla="*/ 2702257 h 2804615"/>
              <a:gd name="connsiteX1" fmla="*/ 168322 w 1724167"/>
              <a:gd name="connsiteY1" fmla="*/ 2688609 h 2804615"/>
              <a:gd name="connsiteX2" fmla="*/ 1082722 w 1724167"/>
              <a:gd name="connsiteY2" fmla="*/ 2006221 h 2804615"/>
              <a:gd name="connsiteX3" fmla="*/ 1628633 w 1724167"/>
              <a:gd name="connsiteY3" fmla="*/ 1091821 h 2804615"/>
              <a:gd name="connsiteX4" fmla="*/ 1655928 w 1724167"/>
              <a:gd name="connsiteY4" fmla="*/ 0 h 280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4167" h="2804615">
                <a:moveTo>
                  <a:pt x="72788" y="2702257"/>
                </a:moveTo>
                <a:cubicBezTo>
                  <a:pt x="36394" y="2753436"/>
                  <a:pt x="0" y="2804615"/>
                  <a:pt x="168322" y="2688609"/>
                </a:cubicBezTo>
                <a:cubicBezTo>
                  <a:pt x="336644" y="2572603"/>
                  <a:pt x="839337" y="2272352"/>
                  <a:pt x="1082722" y="2006221"/>
                </a:cubicBezTo>
                <a:cubicBezTo>
                  <a:pt x="1326107" y="1740090"/>
                  <a:pt x="1533099" y="1426191"/>
                  <a:pt x="1628633" y="1091821"/>
                </a:cubicBezTo>
                <a:cubicBezTo>
                  <a:pt x="1724167" y="757451"/>
                  <a:pt x="1690047" y="378725"/>
                  <a:pt x="1655928" y="0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>
            <a:off x="8458200" y="2164080"/>
            <a:ext cx="228600" cy="73152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9555" name="Object 3"/>
          <p:cNvGraphicFramePr>
            <a:graphicFrameLocks noChangeAspect="1"/>
          </p:cNvGraphicFramePr>
          <p:nvPr/>
        </p:nvGraphicFramePr>
        <p:xfrm>
          <a:off x="7543800" y="1524000"/>
          <a:ext cx="457200" cy="66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30" name="Equation" r:id="rId6" imgW="139680" imgH="203040" progId="Equation.3">
                  <p:embed/>
                </p:oleObj>
              </mc:Choice>
              <mc:Fallback>
                <p:oleObj name="Equation" r:id="rId6" imgW="13968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524000"/>
                        <a:ext cx="457200" cy="665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6" name="Object 4"/>
          <p:cNvGraphicFramePr>
            <a:graphicFrameLocks noChangeAspect="1"/>
          </p:cNvGraphicFramePr>
          <p:nvPr/>
        </p:nvGraphicFramePr>
        <p:xfrm>
          <a:off x="7543800" y="4267200"/>
          <a:ext cx="968189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31" name="Equation" r:id="rId8" imgW="342720" imgH="215640" progId="Equation.3">
                  <p:embed/>
                </p:oleObj>
              </mc:Choice>
              <mc:Fallback>
                <p:oleObj name="Equation" r:id="rId8" imgW="34272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4267200"/>
                        <a:ext cx="968189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reeform 23"/>
          <p:cNvSpPr/>
          <p:nvPr/>
        </p:nvSpPr>
        <p:spPr>
          <a:xfrm>
            <a:off x="5181600" y="1935706"/>
            <a:ext cx="2971799" cy="883693"/>
          </a:xfrm>
          <a:custGeom>
            <a:avLst/>
            <a:gdLst>
              <a:gd name="connsiteX0" fmla="*/ 2524836 w 2524836"/>
              <a:gd name="connsiteY0" fmla="*/ 398060 h 643720"/>
              <a:gd name="connsiteX1" fmla="*/ 1528550 w 2524836"/>
              <a:gd name="connsiteY1" fmla="*/ 43218 h 643720"/>
              <a:gd name="connsiteX2" fmla="*/ 873457 w 2524836"/>
              <a:gd name="connsiteY2" fmla="*/ 138753 h 643720"/>
              <a:gd name="connsiteX3" fmla="*/ 0 w 2524836"/>
              <a:gd name="connsiteY3" fmla="*/ 643720 h 64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836" h="643720">
                <a:moveTo>
                  <a:pt x="2524836" y="398060"/>
                </a:moveTo>
                <a:cubicBezTo>
                  <a:pt x="2164308" y="242248"/>
                  <a:pt x="1803780" y="86436"/>
                  <a:pt x="1528550" y="43218"/>
                </a:cubicBezTo>
                <a:cubicBezTo>
                  <a:pt x="1253320" y="0"/>
                  <a:pt x="1128215" y="38669"/>
                  <a:pt x="873457" y="138753"/>
                </a:cubicBezTo>
                <a:cubicBezTo>
                  <a:pt x="618699" y="238837"/>
                  <a:pt x="0" y="643720"/>
                  <a:pt x="0" y="643720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u="sng" dirty="0" smtClean="0"/>
              <a:t>3. Dereceli azaltma metodu</a:t>
            </a:r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642938" y="2514600"/>
          <a:ext cx="4524375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1" name="Equation" r:id="rId3" imgW="1206360" imgH="342720" progId="Equation.3">
                  <p:embed/>
                </p:oleObj>
              </mc:Choice>
              <mc:Fallback>
                <p:oleObj name="Equation" r:id="rId3" imgW="1206360" imgH="342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2514600"/>
                        <a:ext cx="4524375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638800" y="1917174"/>
            <a:ext cx="3200400" cy="18928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sym typeface="Symbol"/>
              </a:rPr>
              <a:t>Yakınsamaya kadar tekrarlayın </a:t>
            </a:r>
            <a:r>
              <a:rPr lang="en-US" dirty="0" smtClean="0">
                <a:sym typeface="Symbol"/>
              </a:rPr>
              <a:t>{</a:t>
            </a:r>
            <a:endParaRPr lang="en-US" dirty="0" smtClean="0"/>
          </a:p>
          <a:p>
            <a:pPr>
              <a:buNone/>
            </a:pPr>
            <a:r>
              <a:rPr lang="tr-TR" dirty="0" smtClean="0"/>
              <a:t>       bütün </a:t>
            </a:r>
            <a:r>
              <a:rPr lang="tr-TR" i="1" dirty="0" smtClean="0"/>
              <a:t>j</a:t>
            </a:r>
            <a:r>
              <a:rPr lang="tr-TR" dirty="0" smtClean="0"/>
              <a:t>’ler için;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}</a:t>
            </a:r>
            <a:endParaRPr lang="tr-TR" dirty="0" smtClean="0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6540500" y="2679174"/>
          <a:ext cx="19812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2" name="Equation" r:id="rId5" imgW="761760" imgH="317160" progId="Equation.3">
                  <p:embed/>
                </p:oleObj>
              </mc:Choice>
              <mc:Fallback>
                <p:oleObj name="Equation" r:id="rId5" imgW="761760" imgH="3171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0" y="2679174"/>
                        <a:ext cx="198120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0" name="Object 6"/>
          <p:cNvGraphicFramePr>
            <a:graphicFrameLocks noChangeAspect="1"/>
          </p:cNvGraphicFramePr>
          <p:nvPr/>
        </p:nvGraphicFramePr>
        <p:xfrm>
          <a:off x="685800" y="3657600"/>
          <a:ext cx="4857750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3" name="Equation" r:id="rId7" imgW="1295280" imgH="342720" progId="Equation.3">
                  <p:embed/>
                </p:oleObj>
              </mc:Choice>
              <mc:Fallback>
                <p:oleObj name="Equation" r:id="rId7" imgW="1295280" imgH="3427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657600"/>
                        <a:ext cx="4857750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8077200" y="6457890"/>
            <a:ext cx="1061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referans</a:t>
            </a:r>
            <a:endParaRPr lang="en-US" sz="20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Dereceli azaltma metodu:</a:t>
            </a:r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642938" y="2514600"/>
          <a:ext cx="4524375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3" name="Equation" r:id="rId3" imgW="1206360" imgH="342720" progId="Equation.3">
                  <p:embed/>
                </p:oleObj>
              </mc:Choice>
              <mc:Fallback>
                <p:oleObj name="Equation" r:id="rId3" imgW="1206360" imgH="342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2514600"/>
                        <a:ext cx="4524375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638800" y="1917174"/>
            <a:ext cx="3200400" cy="18928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sym typeface="Symbol"/>
              </a:rPr>
              <a:t>Yakınsamaya kadar tekrarlayın </a:t>
            </a:r>
            <a:r>
              <a:rPr lang="en-US" dirty="0" smtClean="0">
                <a:sym typeface="Symbol"/>
              </a:rPr>
              <a:t>{</a:t>
            </a:r>
            <a:endParaRPr lang="en-US" dirty="0" smtClean="0"/>
          </a:p>
          <a:p>
            <a:pPr>
              <a:buNone/>
            </a:pPr>
            <a:r>
              <a:rPr lang="tr-TR" dirty="0" smtClean="0"/>
              <a:t>       bütün </a:t>
            </a:r>
            <a:r>
              <a:rPr lang="tr-TR" i="1" dirty="0" smtClean="0"/>
              <a:t>j</a:t>
            </a:r>
            <a:r>
              <a:rPr lang="tr-TR" dirty="0" smtClean="0"/>
              <a:t>’ler için;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}</a:t>
            </a:r>
            <a:endParaRPr lang="tr-TR" dirty="0" smtClean="0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6540500" y="2679174"/>
          <a:ext cx="19812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4" name="Equation" r:id="rId5" imgW="761760" imgH="317160" progId="Equation.3">
                  <p:embed/>
                </p:oleObj>
              </mc:Choice>
              <mc:Fallback>
                <p:oleObj name="Equation" r:id="rId5" imgW="761760" imgH="3171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0" y="2679174"/>
                        <a:ext cx="198120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0" name="Object 6"/>
          <p:cNvGraphicFramePr>
            <a:graphicFrameLocks noChangeAspect="1"/>
          </p:cNvGraphicFramePr>
          <p:nvPr/>
        </p:nvGraphicFramePr>
        <p:xfrm>
          <a:off x="685800" y="3657600"/>
          <a:ext cx="4857750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5" name="Equation" r:id="rId7" imgW="1295280" imgH="342720" progId="Equation.3">
                  <p:embed/>
                </p:oleObj>
              </mc:Choice>
              <mc:Fallback>
                <p:oleObj name="Equation" r:id="rId7" imgW="1295280" imgH="3427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657600"/>
                        <a:ext cx="4857750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914400" y="5334000"/>
            <a:ext cx="781714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i="1" dirty="0" smtClean="0"/>
              <a:t>x</a:t>
            </a:r>
            <a:r>
              <a:rPr lang="tr-TR" sz="3200" i="1" baseline="30000" dirty="0" smtClean="0">
                <a:solidFill>
                  <a:srgbClr val="FF0000"/>
                </a:solidFill>
              </a:rPr>
              <a:t>i</a:t>
            </a:r>
            <a:r>
              <a:rPr lang="tr-TR" sz="3200" i="1" baseline="-25000" dirty="0" smtClean="0">
                <a:solidFill>
                  <a:srgbClr val="00B050"/>
                </a:solidFill>
              </a:rPr>
              <a:t>j</a:t>
            </a:r>
            <a:r>
              <a:rPr lang="tr-TR" sz="3200" dirty="0" smtClean="0"/>
              <a:t> – </a:t>
            </a:r>
            <a:r>
              <a:rPr lang="tr-TR" sz="3200" i="1" dirty="0" smtClean="0">
                <a:solidFill>
                  <a:srgbClr val="FF0000"/>
                </a:solidFill>
              </a:rPr>
              <a:t>i</a:t>
            </a:r>
            <a:r>
              <a:rPr lang="tr-TR" sz="3200" dirty="0" smtClean="0">
                <a:solidFill>
                  <a:srgbClr val="FF0000"/>
                </a:solidFill>
              </a:rPr>
              <a:t>. örneğin (olay) </a:t>
            </a:r>
            <a:r>
              <a:rPr lang="tr-TR" sz="3200" i="1" dirty="0" smtClean="0">
                <a:solidFill>
                  <a:srgbClr val="00B050"/>
                </a:solidFill>
              </a:rPr>
              <a:t>j</a:t>
            </a:r>
            <a:r>
              <a:rPr lang="tr-TR" sz="3200" dirty="0" smtClean="0">
                <a:solidFill>
                  <a:srgbClr val="00B050"/>
                </a:solidFill>
              </a:rPr>
              <a:t>. özelliği (neden faktörü)</a:t>
            </a:r>
            <a:r>
              <a:rPr lang="tr-TR" sz="3200" dirty="0" smtClean="0"/>
              <a:t>,</a:t>
            </a:r>
            <a:br>
              <a:rPr lang="tr-TR" sz="3200" dirty="0" smtClean="0"/>
            </a:br>
            <a:r>
              <a:rPr lang="tr-TR" sz="3200" dirty="0" smtClean="0">
                <a:solidFill>
                  <a:srgbClr val="FF0000"/>
                </a:solidFill>
              </a:rPr>
              <a:t>m</a:t>
            </a:r>
            <a:r>
              <a:rPr lang="tr-TR" sz="3200" dirty="0" smtClean="0"/>
              <a:t> </a:t>
            </a:r>
            <a:r>
              <a:rPr lang="tr-TR" sz="3200" i="1" dirty="0" smtClean="0"/>
              <a:t>örnek,</a:t>
            </a:r>
            <a:r>
              <a:rPr lang="tr-TR" sz="3200" dirty="0" smtClean="0"/>
              <a:t> </a:t>
            </a:r>
            <a:r>
              <a:rPr lang="tr-TR" sz="3200" dirty="0" smtClean="0">
                <a:solidFill>
                  <a:srgbClr val="00B050"/>
                </a:solidFill>
              </a:rPr>
              <a:t>n</a:t>
            </a:r>
            <a:r>
              <a:rPr lang="tr-TR" sz="3200" dirty="0" smtClean="0"/>
              <a:t> </a:t>
            </a:r>
            <a:r>
              <a:rPr lang="tr-TR" sz="3200" i="1" dirty="0" smtClean="0"/>
              <a:t>özellik</a:t>
            </a:r>
            <a:r>
              <a:rPr lang="tr-TR" sz="3200" dirty="0" smtClean="0"/>
              <a:t> !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2667000" y="38100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77200" y="6457890"/>
            <a:ext cx="1061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referans</a:t>
            </a:r>
            <a:endParaRPr lang="en-US" sz="20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Dereceli azaltma metodu:</a:t>
            </a:r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642938" y="2514600"/>
          <a:ext cx="4524375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81" name="Equation" r:id="rId3" imgW="1206360" imgH="342720" progId="Equation.3">
                  <p:embed/>
                </p:oleObj>
              </mc:Choice>
              <mc:Fallback>
                <p:oleObj name="Equation" r:id="rId3" imgW="1206360" imgH="342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2514600"/>
                        <a:ext cx="4524375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638800" y="1917174"/>
            <a:ext cx="3200400" cy="18928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sym typeface="Symbol"/>
              </a:rPr>
              <a:t>Yakınsamaya kadar tekrarlayın </a:t>
            </a:r>
            <a:r>
              <a:rPr lang="en-US" dirty="0" smtClean="0">
                <a:sym typeface="Symbol"/>
              </a:rPr>
              <a:t>{</a:t>
            </a:r>
            <a:endParaRPr lang="en-US" dirty="0" smtClean="0"/>
          </a:p>
          <a:p>
            <a:pPr>
              <a:buNone/>
            </a:pPr>
            <a:r>
              <a:rPr lang="tr-TR" dirty="0" smtClean="0"/>
              <a:t>       bütün </a:t>
            </a:r>
            <a:r>
              <a:rPr lang="tr-TR" i="1" dirty="0" smtClean="0"/>
              <a:t>j</a:t>
            </a:r>
            <a:r>
              <a:rPr lang="tr-TR" dirty="0" smtClean="0"/>
              <a:t>’ler için;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}</a:t>
            </a:r>
            <a:endParaRPr lang="tr-TR" dirty="0" smtClean="0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6540500" y="2679174"/>
          <a:ext cx="19812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82" name="Equation" r:id="rId5" imgW="761760" imgH="317160" progId="Equation.3">
                  <p:embed/>
                </p:oleObj>
              </mc:Choice>
              <mc:Fallback>
                <p:oleObj name="Equation" r:id="rId5" imgW="761760" imgH="3171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0" y="2679174"/>
                        <a:ext cx="198120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0" name="Object 6"/>
          <p:cNvGraphicFramePr>
            <a:graphicFrameLocks noChangeAspect="1"/>
          </p:cNvGraphicFramePr>
          <p:nvPr/>
        </p:nvGraphicFramePr>
        <p:xfrm>
          <a:off x="685800" y="3657600"/>
          <a:ext cx="4857750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83" name="Equation" r:id="rId7" imgW="1295280" imgH="342720" progId="Equation.3">
                  <p:embed/>
                </p:oleObj>
              </mc:Choice>
              <mc:Fallback>
                <p:oleObj name="Equation" r:id="rId7" imgW="1295280" imgH="3427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657600"/>
                        <a:ext cx="4857750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438400" y="5029200"/>
            <a:ext cx="518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== n+1 denklem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77200" y="6457890"/>
            <a:ext cx="1061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referans</a:t>
            </a:r>
            <a:endParaRPr lang="en-US" sz="20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599"/>
          </a:xfrm>
        </p:spPr>
        <p:txBody>
          <a:bodyPr>
            <a:normAutofit/>
          </a:bodyPr>
          <a:lstStyle/>
          <a:p>
            <a:pPr marL="231775" indent="-231775">
              <a:buNone/>
            </a:pPr>
            <a:r>
              <a:rPr lang="tr-TR" i="1" dirty="0" smtClean="0"/>
              <a:t>Programımız: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i="1" dirty="0" smtClean="0"/>
              <a:t>Hipotez/model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i="1" dirty="0" smtClean="0"/>
              <a:t>Maliyet fonksiyonu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i="1" dirty="0" smtClean="0"/>
              <a:t>Dereceli azaltma metodu</a:t>
            </a:r>
          </a:p>
          <a:p>
            <a:pPr marL="231775" indent="-231775"/>
            <a:endParaRPr lang="tr-TR" i="1" dirty="0" smtClean="0"/>
          </a:p>
        </p:txBody>
      </p:sp>
      <p:pic>
        <p:nvPicPr>
          <p:cNvPr id="7" name="Picture 2" descr="E:\MyDocuments\Professional\Courses\Artificial Intelligence and Machine Learning\lec2ill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343400"/>
            <a:ext cx="3048000" cy="2286000"/>
          </a:xfrm>
          <a:prstGeom prst="rect">
            <a:avLst/>
          </a:prstGeom>
          <a:noFill/>
        </p:spPr>
      </p:pic>
      <p:graphicFrame>
        <p:nvGraphicFramePr>
          <p:cNvPr id="136194" name="Object 2"/>
          <p:cNvGraphicFramePr>
            <a:graphicFrameLocks noChangeAspect="1"/>
          </p:cNvGraphicFramePr>
          <p:nvPr/>
        </p:nvGraphicFramePr>
        <p:xfrm>
          <a:off x="4495800" y="1752600"/>
          <a:ext cx="2713756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6" name="Equation" r:id="rId4" imgW="1066680" imgH="215640" progId="Equation.3">
                  <p:embed/>
                </p:oleObj>
              </mc:Choice>
              <mc:Fallback>
                <p:oleObj name="Equation" r:id="rId4" imgW="106668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752600"/>
                        <a:ext cx="2713756" cy="548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5" name="Object 3"/>
          <p:cNvGraphicFramePr>
            <a:graphicFrameLocks noChangeAspect="1"/>
          </p:cNvGraphicFramePr>
          <p:nvPr/>
        </p:nvGraphicFramePr>
        <p:xfrm>
          <a:off x="5181600" y="2362200"/>
          <a:ext cx="305782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7" name="Equation" r:id="rId6" imgW="1358640" imgH="406080" progId="Equation.3">
                  <p:embed/>
                </p:oleObj>
              </mc:Choice>
              <mc:Fallback>
                <p:oleObj name="Equation" r:id="rId6" imgW="1358640" imgH="4060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362200"/>
                        <a:ext cx="305782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181600" y="3581400"/>
            <a:ext cx="3276600" cy="2286000"/>
            <a:chOff x="1905000" y="1862931"/>
            <a:chExt cx="5334000" cy="4000500"/>
          </a:xfrm>
        </p:grpSpPr>
        <p:pic>
          <p:nvPicPr>
            <p:cNvPr id="11" name="Content Placeholder 4" descr="lec2ill8.t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05000" y="1862931"/>
              <a:ext cx="5334000" cy="4000500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4191000" y="3352800"/>
              <a:ext cx="152400" cy="30480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343400" y="3657600"/>
              <a:ext cx="76200" cy="38100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4101152" y="3989696"/>
              <a:ext cx="304800" cy="30480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3810000" y="4267200"/>
              <a:ext cx="304800" cy="22860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3581400" y="4495800"/>
              <a:ext cx="228600" cy="15240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Özellik normalleştirilmesi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ÖNEMLİ NOT</a:t>
            </a:r>
            <a:endParaRPr lang="tr-TR" dirty="0" smtClean="0"/>
          </a:p>
          <a:p>
            <a:pPr lvl="1"/>
            <a:r>
              <a:rPr lang="tr-TR" dirty="0" smtClean="0"/>
              <a:t>Dereceli azaltma metodu çalıştırmadan önce genellikle </a:t>
            </a:r>
            <a:r>
              <a:rPr lang="tr-TR" dirty="0" smtClean="0">
                <a:solidFill>
                  <a:srgbClr val="FF0000"/>
                </a:solidFill>
              </a:rPr>
              <a:t>özellik normalleştirilmesi yapılmalıdır</a:t>
            </a:r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2"/>
            <a:r>
              <a:rPr lang="tr-TR" i="1" dirty="0" smtClean="0"/>
              <a:t>m</a:t>
            </a:r>
            <a:r>
              <a:rPr lang="tr-TR" i="1" baseline="-25000" dirty="0" smtClean="0"/>
              <a:t>j</a:t>
            </a:r>
            <a:r>
              <a:rPr lang="tr-TR" i="1" dirty="0" smtClean="0"/>
              <a:t>, </a:t>
            </a:r>
            <a:r>
              <a:rPr lang="tr-TR" dirty="0" smtClean="0"/>
              <a:t>bütün var olan örneklerdeki </a:t>
            </a:r>
            <a:r>
              <a:rPr lang="tr-TR" i="1" dirty="0" smtClean="0"/>
              <a:t>j</a:t>
            </a:r>
            <a:r>
              <a:rPr lang="tr-TR" dirty="0" smtClean="0"/>
              <a:t>. özelliklerin ortalaması </a:t>
            </a:r>
          </a:p>
          <a:p>
            <a:pPr lvl="2"/>
            <a:r>
              <a:rPr lang="tr-TR" i="1" dirty="0" smtClean="0"/>
              <a:t>s</a:t>
            </a:r>
            <a:r>
              <a:rPr lang="tr-TR" i="1" baseline="-25000" dirty="0" smtClean="0"/>
              <a:t>j</a:t>
            </a:r>
            <a:r>
              <a:rPr lang="tr-TR" dirty="0" smtClean="0"/>
              <a:t>, bütün var olan örneklerdeki </a:t>
            </a:r>
            <a:r>
              <a:rPr lang="tr-TR" i="1" dirty="0" smtClean="0"/>
              <a:t>j</a:t>
            </a:r>
            <a:r>
              <a:rPr lang="tr-TR" dirty="0" smtClean="0"/>
              <a:t>. özelliklerin varyans gibi değişim ölçümü</a:t>
            </a: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2833688" y="3059113"/>
          <a:ext cx="2949575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3" name="Equation" r:id="rId3" imgW="672840" imgH="380880" progId="Equation.3">
                  <p:embed/>
                </p:oleObj>
              </mc:Choice>
              <mc:Fallback>
                <p:oleObj name="Equation" r:id="rId3" imgW="672840" imgH="380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688" y="3059113"/>
                        <a:ext cx="2949575" cy="167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Bir nedeni “x” (yani reklam harcamaları) ve sonucu “y” (yani gelen öğrenci sayısı) bağlamak için bir “h(x)” </a:t>
            </a:r>
            <a:r>
              <a:rPr lang="tr-TR" dirty="0" smtClean="0">
                <a:solidFill>
                  <a:srgbClr val="FF0000"/>
                </a:solidFill>
              </a:rPr>
              <a:t>ilişki fonksiyonu/hipotez/modeli </a:t>
            </a:r>
            <a:r>
              <a:rPr lang="tr-TR" dirty="0" smtClean="0"/>
              <a:t>kullandık</a:t>
            </a:r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(</a:t>
            </a:r>
            <a:r>
              <a:rPr lang="tr-TR" dirty="0" smtClean="0">
                <a:solidFill>
                  <a:srgbClr val="FF0000"/>
                </a:solidFill>
              </a:rPr>
              <a:t>lineer hipotez/model</a:t>
            </a:r>
            <a:r>
              <a:rPr lang="tr-TR" dirty="0" smtClean="0"/>
              <a:t>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81200" y="3810000"/>
          <a:ext cx="4849586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3" name="Equation" r:id="rId3" imgW="1028520" imgH="177480" progId="Equation.3">
                  <p:embed/>
                </p:oleObj>
              </mc:Choice>
              <mc:Fallback>
                <p:oleObj name="Equation" r:id="rId3" imgW="102852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810000"/>
                        <a:ext cx="4849586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Özellik normalleştirilmesi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Özellik normalleştirilmesi</a:t>
            </a: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1676400" y="2209800"/>
          <a:ext cx="2590800" cy="1567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7" name="Equation" r:id="rId3" imgW="672840" imgH="406080" progId="Equation.3">
                  <p:embed/>
                </p:oleObj>
              </mc:Choice>
              <mc:Fallback>
                <p:oleObj name="Equation" r:id="rId3" imgW="672840" imgH="4060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09800"/>
                        <a:ext cx="2590800" cy="1567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648200" y="2627293"/>
            <a:ext cx="426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j. özelliklerin ortalaması </a:t>
            </a:r>
            <a:br>
              <a:rPr lang="tr-TR" sz="2800" dirty="0" smtClean="0"/>
            </a:br>
            <a:r>
              <a:rPr lang="tr-TR" sz="2800" dirty="0" smtClean="0"/>
              <a:t>(j. özelliğin merkezi)</a:t>
            </a:r>
            <a:endParaRPr lang="en-US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Özellik normalleştirilmesi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Özellik normalleştirilmesi</a:t>
            </a: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1676400" y="2209800"/>
          <a:ext cx="2590800" cy="1567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2" name="Equation" r:id="rId3" imgW="672840" imgH="406080" progId="Equation.3">
                  <p:embed/>
                </p:oleObj>
              </mc:Choice>
              <mc:Fallback>
                <p:oleObj name="Equation" r:id="rId3" imgW="672840" imgH="4060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09800"/>
                        <a:ext cx="2590800" cy="1567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620838" y="3962400"/>
          <a:ext cx="4398962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3" name="Equation" r:id="rId5" imgW="1143000" imgH="279360" progId="Equation.3">
                  <p:embed/>
                </p:oleObj>
              </mc:Choice>
              <mc:Fallback>
                <p:oleObj name="Equation" r:id="rId5" imgW="1143000" imgH="279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3962400"/>
                        <a:ext cx="4398962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0" y="5334000"/>
            <a:ext cx="403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j. özelliklerin değişimi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648200" y="2627293"/>
            <a:ext cx="419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j. özelliklerin ortalaması </a:t>
            </a:r>
            <a:br>
              <a:rPr lang="tr-TR" sz="2800" dirty="0" smtClean="0"/>
            </a:br>
            <a:r>
              <a:rPr lang="tr-TR" sz="2800" dirty="0" smtClean="0"/>
              <a:t>(j. özelliğin merkezi)</a:t>
            </a:r>
            <a:endParaRPr lang="en-US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Özellik normalleştirilmesi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Özellik normalleştirilmesi</a:t>
            </a: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1676400" y="2209800"/>
          <a:ext cx="2590800" cy="1567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7" name="Equation" r:id="rId3" imgW="672840" imgH="406080" progId="Equation.3">
                  <p:embed/>
                </p:oleObj>
              </mc:Choice>
              <mc:Fallback>
                <p:oleObj name="Equation" r:id="rId3" imgW="672840" imgH="4060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09800"/>
                        <a:ext cx="2590800" cy="1567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676400" y="4038600"/>
          <a:ext cx="3733800" cy="1548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8" name="Equation" r:id="rId5" imgW="1104840" imgH="457200" progId="Equation.3">
                  <p:embed/>
                </p:oleObj>
              </mc:Choice>
              <mc:Fallback>
                <p:oleObj name="Equation" r:id="rId5" imgW="110484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038600"/>
                        <a:ext cx="3733800" cy="15484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638800" y="426720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j. özelliklerin varyansı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533400" y="3733800"/>
            <a:ext cx="106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 smtClean="0"/>
              <a:t>yada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4648200" y="2627293"/>
            <a:ext cx="419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j. özelliklerin ortalaması </a:t>
            </a:r>
            <a:br>
              <a:rPr lang="tr-TR" sz="2800" dirty="0" smtClean="0"/>
            </a:br>
            <a:r>
              <a:rPr lang="tr-TR" sz="2800" dirty="0" smtClean="0"/>
              <a:t>(j. özelliğin merkezi)</a:t>
            </a:r>
            <a:endParaRPr lang="en-US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Özellik normalleştirilmesi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 şekilde, önceden ne gibi veriler varsaydı, normalleştirilmiş veriler, sıfır-merkezinde ve </a:t>
            </a:r>
            <a:br>
              <a:rPr lang="tr-TR" dirty="0" smtClean="0"/>
            </a:br>
            <a:r>
              <a:rPr lang="tr-TR" dirty="0" smtClean="0"/>
              <a:t>1-varyansta olacaktır</a:t>
            </a: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2667000" y="3200400"/>
          <a:ext cx="2949575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51" name="Equation" r:id="rId3" imgW="672840" imgH="380880" progId="Equation.3">
                  <p:embed/>
                </p:oleObj>
              </mc:Choice>
              <mc:Fallback>
                <p:oleObj name="Equation" r:id="rId3" imgW="672840" imgH="380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200400"/>
                        <a:ext cx="2949575" cy="167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Özellik normalleştirilmesi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Neden şunu yapıyoruz ?</a:t>
            </a:r>
          </a:p>
          <a:p>
            <a:pPr lvl="1"/>
            <a:r>
              <a:rPr lang="tr-TR" dirty="0" smtClean="0"/>
              <a:t>Özellikler çok farklı ise, birçok boyutlu dereceli azaltma metodu iyi çalışmayabilir</a:t>
            </a:r>
          </a:p>
        </p:txBody>
      </p:sp>
      <p:pic>
        <p:nvPicPr>
          <p:cNvPr id="77827" name="Picture 3" descr="E:\MyDocuments\Professional\Courses\Artificial Intelligence and Machine Learning\lec2ill1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124200"/>
            <a:ext cx="1719217" cy="3505200"/>
          </a:xfrm>
          <a:prstGeom prst="rect">
            <a:avLst/>
          </a:prstGeom>
          <a:noFill/>
        </p:spPr>
      </p:pic>
      <p:pic>
        <p:nvPicPr>
          <p:cNvPr id="77829" name="Picture 5" descr="E:\MyDocuments\Professional\Courses\Artificial Intelligence and Machine Learning\lec2ill9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00400"/>
            <a:ext cx="3316514" cy="304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219200" y="6248400"/>
            <a:ext cx="3511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farklı yönler arasında çok fark yoksa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70036" y="6400800"/>
            <a:ext cx="347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farklı yönler arasında çok fark varsa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86904" y="3040040"/>
            <a:ext cx="1719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dereceli azaltma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52600" y="3048000"/>
            <a:ext cx="1719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dereceli azaltma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133600" y="3733800"/>
            <a:ext cx="228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62200" y="3962400"/>
            <a:ext cx="228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90800" y="4191000"/>
            <a:ext cx="228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19400" y="4419600"/>
            <a:ext cx="152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90600" y="4572000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hızlı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Özellik normalleştirilmesi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Neden şunu yapıyoruz ?</a:t>
            </a:r>
          </a:p>
          <a:p>
            <a:pPr lvl="1"/>
            <a:r>
              <a:rPr lang="tr-TR" dirty="0" smtClean="0"/>
              <a:t>Özellikler çok farklı ise, birçok boyutta, </a:t>
            </a:r>
            <a:r>
              <a:rPr lang="tr-TR" dirty="0" smtClean="0">
                <a:solidFill>
                  <a:srgbClr val="FF0000"/>
                </a:solidFill>
              </a:rPr>
              <a:t>ilerli geri hareket olabilir</a:t>
            </a:r>
          </a:p>
        </p:txBody>
      </p:sp>
      <p:pic>
        <p:nvPicPr>
          <p:cNvPr id="77827" name="Picture 3" descr="E:\MyDocuments\Professional\Courses\Artificial Intelligence and Machine Learning\lec2ill1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124200"/>
            <a:ext cx="1719217" cy="3505200"/>
          </a:xfrm>
          <a:prstGeom prst="rect">
            <a:avLst/>
          </a:prstGeom>
          <a:noFill/>
        </p:spPr>
      </p:pic>
      <p:pic>
        <p:nvPicPr>
          <p:cNvPr id="77829" name="Picture 5" descr="E:\MyDocuments\Professional\Courses\Artificial Intelligence and Machine Learning\lec2ill9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00400"/>
            <a:ext cx="3316514" cy="304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386904" y="3040040"/>
            <a:ext cx="161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derece azaltma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52600" y="3048000"/>
            <a:ext cx="161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derece azaltma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133600" y="3733800"/>
            <a:ext cx="228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62200" y="3962400"/>
            <a:ext cx="228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90800" y="4191000"/>
            <a:ext cx="228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19400" y="4419600"/>
            <a:ext cx="152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90600" y="4572000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hızlı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629400" y="3581400"/>
            <a:ext cx="4572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086600" y="3733800"/>
            <a:ext cx="4572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858000" y="3886200"/>
            <a:ext cx="685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934200" y="4065896"/>
            <a:ext cx="4572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010400" y="4114800"/>
            <a:ext cx="3810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086600" y="4267200"/>
            <a:ext cx="304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086600" y="4343400"/>
            <a:ext cx="304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162800" y="4495800"/>
            <a:ext cx="2286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7086600" y="4572000"/>
            <a:ext cx="304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572000" y="4495800"/>
            <a:ext cx="1803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ileri-geri hk 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7162800" y="4648200"/>
            <a:ext cx="2286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219200" y="6248400"/>
            <a:ext cx="3511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farklı yönler arasında çok fark yoksa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670036" y="6412468"/>
            <a:ext cx="347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farklı yönler arasında çok fark varsa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Özellik normalleştirilmesi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Neden şunu yapıyoruz ?</a:t>
            </a:r>
          </a:p>
          <a:p>
            <a:pPr lvl="1"/>
            <a:r>
              <a:rPr lang="tr-TR" dirty="0" smtClean="0"/>
              <a:t>Bütün özelliklerin benzer olmasını istiyoruz </a:t>
            </a:r>
          </a:p>
        </p:txBody>
      </p:sp>
      <p:pic>
        <p:nvPicPr>
          <p:cNvPr id="77827" name="Picture 3" descr="E:\MyDocuments\Professional\Courses\Artificial Intelligence and Machine Learning\lec2ill1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124200"/>
            <a:ext cx="1719217" cy="3505200"/>
          </a:xfrm>
          <a:prstGeom prst="rect">
            <a:avLst/>
          </a:prstGeom>
          <a:noFill/>
        </p:spPr>
      </p:pic>
      <p:pic>
        <p:nvPicPr>
          <p:cNvPr id="77829" name="Picture 5" descr="E:\MyDocuments\Professional\Courses\Artificial Intelligence and Machine Learning\lec2ill9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00400"/>
            <a:ext cx="3316514" cy="304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386904" y="3040040"/>
            <a:ext cx="161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derece azaltma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52600" y="3048000"/>
            <a:ext cx="161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derece azaltma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133600" y="3733800"/>
            <a:ext cx="228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62200" y="3962400"/>
            <a:ext cx="228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90800" y="4191000"/>
            <a:ext cx="228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19400" y="4419600"/>
            <a:ext cx="152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02573" y="4572000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hızlı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629400" y="3581400"/>
            <a:ext cx="4572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086600" y="3733800"/>
            <a:ext cx="4572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858000" y="3886200"/>
            <a:ext cx="685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934200" y="4065896"/>
            <a:ext cx="4572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010400" y="4114800"/>
            <a:ext cx="3810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086600" y="4267200"/>
            <a:ext cx="304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086600" y="4343400"/>
            <a:ext cx="304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162800" y="4495800"/>
            <a:ext cx="2286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7086600" y="4572000"/>
            <a:ext cx="304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410200" y="4495800"/>
            <a:ext cx="834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yavaş!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7162800" y="4648200"/>
            <a:ext cx="2286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85800" y="2819400"/>
            <a:ext cx="4343400" cy="38862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219200" y="6248400"/>
            <a:ext cx="3511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farklı yönler arasında çok fark yoksa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670036" y="6400800"/>
            <a:ext cx="347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farklı yönler arasında çok fark varsa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Bileşik özellikler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Birçok boyutlu lineer regresyon, 10,000 gibi özellikle modern uygulamalarda yapılabilir – çok </a:t>
            </a:r>
            <a:r>
              <a:rPr lang="tr-TR" dirty="0" smtClean="0">
                <a:solidFill>
                  <a:srgbClr val="FF0000"/>
                </a:solidFill>
              </a:rPr>
              <a:t>verimli model </a:t>
            </a:r>
            <a:r>
              <a:rPr lang="tr-TR" dirty="0" smtClean="0"/>
              <a:t>ve </a:t>
            </a:r>
            <a:r>
              <a:rPr lang="tr-TR" dirty="0" smtClean="0">
                <a:solidFill>
                  <a:srgbClr val="FF0000"/>
                </a:solidFill>
              </a:rPr>
              <a:t>verimli şekilde çözülebilir algoritmaları </a:t>
            </a:r>
            <a:r>
              <a:rPr lang="tr-TR" dirty="0" smtClean="0"/>
              <a:t>var</a:t>
            </a:r>
          </a:p>
          <a:p>
            <a:r>
              <a:rPr lang="tr-TR" u="sng" dirty="0" smtClean="0"/>
              <a:t>Çok güçlü bir yaklaşımıdır</a:t>
            </a:r>
          </a:p>
          <a:p>
            <a:endParaRPr lang="tr-TR" dirty="0" smtClean="0"/>
          </a:p>
          <a:p>
            <a:r>
              <a:rPr lang="tr-TR" dirty="0" smtClean="0"/>
              <a:t>Neden-sonuç ilişki lineer değilse, ne yapabiliriz?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Bileşik özellikler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Lineer olmayan neden-sonuç ilişki</a:t>
            </a:r>
            <a:endParaRPr lang="en-US" dirty="0"/>
          </a:p>
        </p:txBody>
      </p:sp>
      <p:pic>
        <p:nvPicPr>
          <p:cNvPr id="230402" name="Picture 2" descr="E:\MyDocuments\Professional\Courses\Artificial Intelligence and Machine Learning\lec3-fig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667000"/>
            <a:ext cx="5334000" cy="4000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629400" y="2514600"/>
            <a:ext cx="251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Lineer olmayan ilişki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Bileşik özellikler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Birkaç çözüm var: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Başından lineer olmayan modeli yazmak</a:t>
            </a:r>
          </a:p>
          <a:p>
            <a:pPr lvl="1"/>
            <a:r>
              <a:rPr lang="tr-TR" dirty="0" smtClean="0"/>
              <a:t>Bu yaklaşımın problemi: parametreler bulma son derece zor olabilir</a:t>
            </a:r>
          </a:p>
          <a:p>
            <a:pPr lvl="1"/>
            <a:endParaRPr lang="tr-TR" dirty="0" smtClean="0"/>
          </a:p>
          <a:p>
            <a:pPr lvl="1"/>
            <a:r>
              <a:rPr lang="tr-TR" i="1" dirty="0" smtClean="0"/>
              <a:t>Yapay Sınır Ağları, özel bir durum (daha sonra)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 smtClean="0">
                <a:sym typeface="Symbol"/>
              </a:rPr>
              <a:t>İyi modeli seçilmsi gerekiyor; bunun için modelin </a:t>
            </a:r>
            <a:r>
              <a:rPr lang="tr-TR" dirty="0" smtClean="0">
                <a:solidFill>
                  <a:srgbClr val="FF0000"/>
                </a:solidFill>
                <a:sym typeface="Symbol"/>
              </a:rPr>
              <a:t>maliyetini </a:t>
            </a:r>
            <a:r>
              <a:rPr lang="tr-TR" dirty="0" smtClean="0">
                <a:sym typeface="Symbol"/>
              </a:rPr>
              <a:t>tanımladık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sym typeface="Symbol"/>
              </a:rPr>
              <a:t>                                            , maliyet fonksiyonu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sym typeface="Symbol"/>
              </a:rPr>
              <a:t>Maliyet fonksiyonu, model ve var olan veriler arasındaki ortalama mesafesi ölçüyor</a:t>
            </a: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990600" y="3048000"/>
          <a:ext cx="3849687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7" name="Equation" r:id="rId3" imgW="1358640" imgH="406080" progId="Equation.3">
                  <p:embed/>
                </p:oleObj>
              </mc:Choice>
              <mc:Fallback>
                <p:oleObj name="Equation" r:id="rId3" imgW="1358640" imgH="4060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048000"/>
                        <a:ext cx="3849687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Bileşik özellikler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2. çözüm</a:t>
            </a:r>
          </a:p>
          <a:p>
            <a:pPr lvl="1"/>
            <a:r>
              <a:rPr lang="tr-TR" dirty="0" smtClean="0"/>
              <a:t>“Lineer olmayan” özellikler ile birlikte, verimli birçok boyutlu lineer modeli kullanmak</a:t>
            </a:r>
          </a:p>
          <a:p>
            <a:pPr lvl="1"/>
            <a:endParaRPr lang="tr-TR" dirty="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Bileşik özellikler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2. çözüm</a:t>
            </a:r>
          </a:p>
          <a:p>
            <a:pPr lvl="1"/>
            <a:r>
              <a:rPr lang="tr-TR" dirty="0" smtClean="0"/>
              <a:t>“Lineer olmayan” özellikler ile birlikte, verimli birçok boyutlu lineer modeli kullanmak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Demek ki, yeni lineer olmayan özelliklerle hala lineer regresyon yönteminin kapsamında olan bir modeli oluşturup kullanmak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Bileşik özellikler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Yeni </a:t>
            </a:r>
            <a:r>
              <a:rPr lang="tr-TR" dirty="0" smtClean="0">
                <a:solidFill>
                  <a:srgbClr val="FF0000"/>
                </a:solidFill>
              </a:rPr>
              <a:t>lineer olmayan </a:t>
            </a:r>
            <a:r>
              <a:rPr lang="tr-TR" dirty="0" smtClean="0"/>
              <a:t>özelliklerle hala </a:t>
            </a:r>
            <a:r>
              <a:rPr lang="tr-TR" dirty="0" smtClean="0">
                <a:solidFill>
                  <a:srgbClr val="FF0000"/>
                </a:solidFill>
              </a:rPr>
              <a:t>lineer regresyon kapsamında olan </a:t>
            </a:r>
            <a:r>
              <a:rPr lang="tr-TR" dirty="0" smtClean="0"/>
              <a:t>model ???</a:t>
            </a:r>
          </a:p>
        </p:txBody>
      </p:sp>
      <p:pic>
        <p:nvPicPr>
          <p:cNvPr id="4" name="Picture 2" descr="E:\MyDocuments\Professional\Courses\Artificial Intelligence and Machine Learning\lec3-fig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124200"/>
            <a:ext cx="4419600" cy="331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8" name="Picture 4" descr="E:\MyDocuments\Professional\Courses\Artificial Intelligence and Machine Learning\lec3-fig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038600"/>
            <a:ext cx="3352800" cy="25146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Bileşik özellikler</a:t>
            </a:r>
            <a:endParaRPr lang="en-US" dirty="0"/>
          </a:p>
        </p:txBody>
      </p:sp>
      <p:pic>
        <p:nvPicPr>
          <p:cNvPr id="4" name="Picture 2" descr="E:\MyDocuments\Professional\Courses\Artificial Intelligence and Machine Learning\lec3-fig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429000"/>
            <a:ext cx="4419600" cy="3314700"/>
          </a:xfrm>
          <a:prstGeom prst="rect">
            <a:avLst/>
          </a:prstGeom>
          <a:noFill/>
        </p:spPr>
      </p:pic>
      <p:graphicFrame>
        <p:nvGraphicFramePr>
          <p:cNvPr id="231427" name="Object 3"/>
          <p:cNvGraphicFramePr>
            <a:graphicFrameLocks noChangeAspect="1"/>
          </p:cNvGraphicFramePr>
          <p:nvPr/>
        </p:nvGraphicFramePr>
        <p:xfrm>
          <a:off x="838200" y="4267200"/>
          <a:ext cx="1981200" cy="396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28" name="Equation" r:id="rId5" imgW="1015920" imgH="203040" progId="Equation.3">
                  <p:embed/>
                </p:oleObj>
              </mc:Choice>
              <mc:Fallback>
                <p:oleObj name="Equation" r:id="rId5" imgW="10159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267200"/>
                        <a:ext cx="1981200" cy="396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600200" y="1981200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i="1" dirty="0" smtClean="0">
                <a:solidFill>
                  <a:srgbClr val="FF0000"/>
                </a:solidFill>
              </a:rPr>
              <a:t>Burada lineer olmayan  ilişki var gibi görünüyor ...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>
            <a:off x="3429000" y="2812197"/>
            <a:ext cx="1905000" cy="13788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2"/>
          </p:cNvCxnSpPr>
          <p:nvPr/>
        </p:nvCxnSpPr>
        <p:spPr>
          <a:xfrm flipH="1">
            <a:off x="1905000" y="2812197"/>
            <a:ext cx="1524000" cy="14550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8" name="Picture 4" descr="E:\MyDocuments\Professional\Courses\Artificial Intelligence and Machine Learning\lec3-fig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038600"/>
            <a:ext cx="3352800" cy="25146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Bileşik özellikler</a:t>
            </a:r>
            <a:endParaRPr lang="en-US" dirty="0"/>
          </a:p>
        </p:txBody>
      </p:sp>
      <p:pic>
        <p:nvPicPr>
          <p:cNvPr id="4" name="Picture 2" descr="E:\MyDocuments\Professional\Courses\Artificial Intelligence and Machine Learning\lec3-fig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429000"/>
            <a:ext cx="4419600" cy="3314700"/>
          </a:xfrm>
          <a:prstGeom prst="rect">
            <a:avLst/>
          </a:prstGeom>
          <a:noFill/>
        </p:spPr>
      </p:pic>
      <p:graphicFrame>
        <p:nvGraphicFramePr>
          <p:cNvPr id="231427" name="Object 3"/>
          <p:cNvGraphicFramePr>
            <a:graphicFrameLocks noChangeAspect="1"/>
          </p:cNvGraphicFramePr>
          <p:nvPr/>
        </p:nvGraphicFramePr>
        <p:xfrm>
          <a:off x="838200" y="4267200"/>
          <a:ext cx="1981200" cy="396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55" name="Equation" r:id="rId5" imgW="1015920" imgH="203040" progId="Equation.3">
                  <p:embed/>
                </p:oleObj>
              </mc:Choice>
              <mc:Fallback>
                <p:oleObj name="Equation" r:id="rId5" imgW="101592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267200"/>
                        <a:ext cx="1981200" cy="396606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152400" y="4282440"/>
            <a:ext cx="548640" cy="365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1981200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i="1" dirty="0" smtClean="0">
                <a:solidFill>
                  <a:srgbClr val="FF0000"/>
                </a:solidFill>
              </a:rPr>
              <a:t>Burada lineer olmayan  ilişki var gibi görünüyor ...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>
            <a:off x="3429000" y="2812197"/>
            <a:ext cx="1905000" cy="13788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2"/>
          </p:cNvCxnSpPr>
          <p:nvPr/>
        </p:nvCxnSpPr>
        <p:spPr>
          <a:xfrm flipH="1">
            <a:off x="1905000" y="2812197"/>
            <a:ext cx="1524000" cy="14550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6200" y="3657600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i="1" dirty="0" smtClean="0">
                <a:solidFill>
                  <a:srgbClr val="FF0000"/>
                </a:solidFill>
              </a:rPr>
              <a:t>guess this ...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8" name="Picture 4" descr="E:\MyDocuments\Professional\Courses\Artificial Intelligence and Machine Learning\lec3-fig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876799"/>
            <a:ext cx="2540000" cy="1905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Bileşik özellikler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Orijinal x</a:t>
            </a:r>
            <a:r>
              <a:rPr lang="tr-TR" baseline="-25000" dirty="0" smtClean="0"/>
              <a:t>1</a:t>
            </a:r>
            <a:r>
              <a:rPr lang="tr-TR" dirty="0" smtClean="0"/>
              <a:t> özelliğine ek olarak, </a:t>
            </a:r>
          </a:p>
          <a:p>
            <a:r>
              <a:rPr lang="tr-TR" dirty="0" smtClean="0"/>
              <a:t>Yeni x</a:t>
            </a:r>
            <a:r>
              <a:rPr lang="tr-TR" baseline="-25000" dirty="0" smtClean="0"/>
              <a:t>2 </a:t>
            </a:r>
            <a:r>
              <a:rPr lang="tr-TR" dirty="0" smtClean="0"/>
              <a:t>özelliği bu şekilde tanımlayalım:</a:t>
            </a:r>
          </a:p>
          <a:p>
            <a:endParaRPr lang="tr-TR" dirty="0" smtClean="0"/>
          </a:p>
          <a:p>
            <a:r>
              <a:rPr lang="tr-TR" dirty="0" smtClean="0">
                <a:solidFill>
                  <a:srgbClr val="FF0000"/>
                </a:solidFill>
              </a:rPr>
              <a:t>x</a:t>
            </a:r>
            <a:r>
              <a:rPr lang="tr-TR" baseline="-25000" dirty="0" smtClean="0">
                <a:solidFill>
                  <a:srgbClr val="FF0000"/>
                </a:solidFill>
              </a:rPr>
              <a:t>1 </a:t>
            </a:r>
            <a:r>
              <a:rPr lang="tr-TR" dirty="0" smtClean="0">
                <a:solidFill>
                  <a:srgbClr val="FF0000"/>
                </a:solidFill>
              </a:rPr>
              <a:t>ve x</a:t>
            </a:r>
            <a:r>
              <a:rPr lang="tr-TR" baseline="-25000" dirty="0" smtClean="0">
                <a:solidFill>
                  <a:srgbClr val="FF0000"/>
                </a:solidFill>
              </a:rPr>
              <a:t>2 </a:t>
            </a:r>
            <a:r>
              <a:rPr lang="tr-TR" dirty="0" smtClean="0"/>
              <a:t>yeni özellikleri kullanarak </a:t>
            </a:r>
            <a:br>
              <a:rPr lang="tr-TR" dirty="0" smtClean="0"/>
            </a:br>
            <a:r>
              <a:rPr lang="tr-TR" dirty="0" smtClean="0"/>
              <a:t>iki boyutlu lineer regresyonu yazalım</a:t>
            </a:r>
          </a:p>
        </p:txBody>
      </p:sp>
      <p:pic>
        <p:nvPicPr>
          <p:cNvPr id="4" name="Picture 2" descr="E:\MyDocuments\Professional\Courses\Artificial Intelligence and Machine Learning\lec3-fig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400550"/>
            <a:ext cx="3276600" cy="2457450"/>
          </a:xfrm>
          <a:prstGeom prst="rect">
            <a:avLst/>
          </a:prstGeom>
          <a:noFill/>
        </p:spPr>
      </p:pic>
      <p:graphicFrame>
        <p:nvGraphicFramePr>
          <p:cNvPr id="231427" name="Object 3"/>
          <p:cNvGraphicFramePr>
            <a:graphicFrameLocks noChangeAspect="1"/>
          </p:cNvGraphicFramePr>
          <p:nvPr/>
        </p:nvGraphicFramePr>
        <p:xfrm>
          <a:off x="3733800" y="5029200"/>
          <a:ext cx="1600200" cy="320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41" name="Equation" r:id="rId5" imgW="1015920" imgH="203040" progId="Equation.3">
                  <p:embed/>
                </p:oleObj>
              </mc:Choice>
              <mc:Fallback>
                <p:oleObj name="Equation" r:id="rId5" imgW="101592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029200"/>
                        <a:ext cx="1600200" cy="320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40" name="Object 4"/>
          <p:cNvGraphicFramePr>
            <a:graphicFrameLocks noChangeAspect="1"/>
          </p:cNvGraphicFramePr>
          <p:nvPr/>
        </p:nvGraphicFramePr>
        <p:xfrm>
          <a:off x="2667000" y="2743200"/>
          <a:ext cx="2148839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42" name="Equation" r:id="rId7" imgW="672840" imgH="228600" progId="Equation.3">
                  <p:embed/>
                </p:oleObj>
              </mc:Choice>
              <mc:Fallback>
                <p:oleObj name="Equation" r:id="rId7" imgW="6728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743200"/>
                        <a:ext cx="2148839" cy="731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8" name="Picture 4" descr="E:\MyDocuments\Professional\Courses\Artificial Intelligence and Machine Learning\lec3-fig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876799"/>
            <a:ext cx="2540000" cy="1905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Bileşik özellikler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Yeni iki boyutlu lineer regresyon modeli – yani model lineer dir</a:t>
            </a:r>
          </a:p>
        </p:txBody>
      </p:sp>
      <p:pic>
        <p:nvPicPr>
          <p:cNvPr id="4" name="Picture 2" descr="E:\MyDocuments\Professional\Courses\Artificial Intelligence and Machine Learning\lec3-fig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400550"/>
            <a:ext cx="3276600" cy="2457450"/>
          </a:xfrm>
          <a:prstGeom prst="rect">
            <a:avLst/>
          </a:prstGeom>
          <a:noFill/>
        </p:spPr>
      </p:pic>
      <p:graphicFrame>
        <p:nvGraphicFramePr>
          <p:cNvPr id="231427" name="Object 3"/>
          <p:cNvGraphicFramePr>
            <a:graphicFrameLocks noChangeAspect="1"/>
          </p:cNvGraphicFramePr>
          <p:nvPr/>
        </p:nvGraphicFramePr>
        <p:xfrm>
          <a:off x="3733800" y="5029200"/>
          <a:ext cx="1600200" cy="320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65" name="Equation" r:id="rId5" imgW="1015920" imgH="203040" progId="Equation.3">
                  <p:embed/>
                </p:oleObj>
              </mc:Choice>
              <mc:Fallback>
                <p:oleObj name="Equation" r:id="rId5" imgW="101592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029200"/>
                        <a:ext cx="1600200" cy="320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4" name="Object 4"/>
          <p:cNvGraphicFramePr>
            <a:graphicFrameLocks noChangeAspect="1"/>
          </p:cNvGraphicFramePr>
          <p:nvPr/>
        </p:nvGraphicFramePr>
        <p:xfrm>
          <a:off x="1981200" y="3352800"/>
          <a:ext cx="484169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66" name="Equation" r:id="rId7" imgW="1130040" imgH="177480" progId="Equation.3">
                  <p:embed/>
                </p:oleObj>
              </mc:Choice>
              <mc:Fallback>
                <p:oleObj name="Equation" r:id="rId7" imgW="113004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352800"/>
                        <a:ext cx="484169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8" name="Picture 4" descr="E:\MyDocuments\Professional\Courses\Artificial Intelligence and Machine Learning\lec3-fig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876799"/>
            <a:ext cx="2540000" cy="1905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Bileşik özellikler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Orijinal değişkene göre, model lineer değildir!</a:t>
            </a:r>
          </a:p>
        </p:txBody>
      </p:sp>
      <p:pic>
        <p:nvPicPr>
          <p:cNvPr id="4" name="Picture 2" descr="E:\MyDocuments\Professional\Courses\Artificial Intelligence and Machine Learning\lec3-fig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400550"/>
            <a:ext cx="3276600" cy="2457450"/>
          </a:xfrm>
          <a:prstGeom prst="rect">
            <a:avLst/>
          </a:prstGeom>
          <a:noFill/>
        </p:spPr>
      </p:pic>
      <p:graphicFrame>
        <p:nvGraphicFramePr>
          <p:cNvPr id="231427" name="Object 3"/>
          <p:cNvGraphicFramePr>
            <a:graphicFrameLocks noChangeAspect="1"/>
          </p:cNvGraphicFramePr>
          <p:nvPr/>
        </p:nvGraphicFramePr>
        <p:xfrm>
          <a:off x="3733800" y="5029200"/>
          <a:ext cx="1600200" cy="320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84" name="Equation" r:id="rId5" imgW="1015920" imgH="203040" progId="Equation.3">
                  <p:embed/>
                </p:oleObj>
              </mc:Choice>
              <mc:Fallback>
                <p:oleObj name="Equation" r:id="rId5" imgW="101592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029200"/>
                        <a:ext cx="1600200" cy="320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4" name="Object 4"/>
          <p:cNvGraphicFramePr>
            <a:graphicFrameLocks noChangeAspect="1"/>
          </p:cNvGraphicFramePr>
          <p:nvPr/>
        </p:nvGraphicFramePr>
        <p:xfrm>
          <a:off x="1752600" y="2667000"/>
          <a:ext cx="5944090" cy="163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85" name="Equation" r:id="rId7" imgW="1434960" imgH="393480" progId="Equation.3">
                  <p:embed/>
                </p:oleObj>
              </mc:Choice>
              <mc:Fallback>
                <p:oleObj name="Equation" r:id="rId7" imgW="143496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667000"/>
                        <a:ext cx="5944090" cy="163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5562600" y="4343400"/>
            <a:ext cx="2133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8" name="Picture 4" descr="E:\MyDocuments\Professional\Courses\Artificial Intelligence and Machine Learning\lec3-fig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876799"/>
            <a:ext cx="2540000" cy="1905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Bileşik özellikler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x</a:t>
            </a:r>
            <a:r>
              <a:rPr lang="tr-TR" baseline="-25000" dirty="0" smtClean="0"/>
              <a:t>1 </a:t>
            </a:r>
            <a:r>
              <a:rPr lang="tr-TR" dirty="0" smtClean="0"/>
              <a:t>ve x</a:t>
            </a:r>
            <a:r>
              <a:rPr lang="tr-TR" baseline="-25000" dirty="0" smtClean="0"/>
              <a:t>2  </a:t>
            </a:r>
            <a:r>
              <a:rPr lang="tr-TR" dirty="0" smtClean="0"/>
              <a:t>için, </a:t>
            </a:r>
            <a:r>
              <a:rPr lang="tr-TR" i="1" dirty="0" smtClean="0">
                <a:sym typeface="Symbol"/>
              </a:rPr>
              <a:t></a:t>
            </a:r>
            <a:r>
              <a:rPr lang="tr-TR" i="1" baseline="-25000" dirty="0" smtClean="0">
                <a:sym typeface="Symbol"/>
              </a:rPr>
              <a:t>1 </a:t>
            </a:r>
            <a:r>
              <a:rPr lang="tr-TR" dirty="0" smtClean="0">
                <a:sym typeface="Symbol"/>
              </a:rPr>
              <a:t>ve</a:t>
            </a:r>
            <a:r>
              <a:rPr lang="tr-TR" i="1" dirty="0" smtClean="0">
                <a:sym typeface="Symbol"/>
              </a:rPr>
              <a:t> </a:t>
            </a:r>
            <a:r>
              <a:rPr lang="tr-TR" i="1" baseline="-25000" dirty="0" smtClean="0">
                <a:sym typeface="Symbol"/>
              </a:rPr>
              <a:t>2</a:t>
            </a:r>
            <a:r>
              <a:rPr lang="tr-TR" dirty="0" smtClean="0">
                <a:sym typeface="Symbol"/>
              </a:rPr>
              <a:t> parametreleri lineer regresyon yöntemini kullanarak bulunabilir</a:t>
            </a:r>
            <a:endParaRPr lang="tr-TR" dirty="0" smtClean="0"/>
          </a:p>
        </p:txBody>
      </p:sp>
      <p:pic>
        <p:nvPicPr>
          <p:cNvPr id="4" name="Picture 2" descr="E:\MyDocuments\Professional\Courses\Artificial Intelligence and Machine Learning\lec3-fig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400550"/>
            <a:ext cx="3276600" cy="2457450"/>
          </a:xfrm>
          <a:prstGeom prst="rect">
            <a:avLst/>
          </a:prstGeom>
          <a:noFill/>
        </p:spPr>
      </p:pic>
      <p:graphicFrame>
        <p:nvGraphicFramePr>
          <p:cNvPr id="245764" name="Object 4"/>
          <p:cNvGraphicFramePr>
            <a:graphicFrameLocks noChangeAspect="1"/>
          </p:cNvGraphicFramePr>
          <p:nvPr/>
        </p:nvGraphicFramePr>
        <p:xfrm>
          <a:off x="990600" y="3216275"/>
          <a:ext cx="358933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80" name="Equation" r:id="rId5" imgW="1130040" imgH="215640" progId="Equation.3">
                  <p:embed/>
                </p:oleObj>
              </mc:Choice>
              <mc:Fallback>
                <p:oleObj name="Equation" r:id="rId5" imgW="113004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16275"/>
                        <a:ext cx="3589338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8" name="Picture 4" descr="E:\MyDocuments\Professional\Courses\Artificial Intelligence and Machine Learning\lec3-fig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876799"/>
            <a:ext cx="2540000" cy="1905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Bileşik özellikler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Hala, bu şekilde orijinal ilişki için lineer olmayan modeli oluşturulacaktır</a:t>
            </a:r>
          </a:p>
        </p:txBody>
      </p:sp>
      <p:pic>
        <p:nvPicPr>
          <p:cNvPr id="4" name="Picture 2" descr="E:\MyDocuments\Professional\Courses\Artificial Intelligence and Machine Learning\lec3-fig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400550"/>
            <a:ext cx="3276600" cy="2457450"/>
          </a:xfrm>
          <a:prstGeom prst="rect">
            <a:avLst/>
          </a:prstGeom>
          <a:noFill/>
        </p:spPr>
      </p:pic>
      <p:graphicFrame>
        <p:nvGraphicFramePr>
          <p:cNvPr id="245764" name="Object 4"/>
          <p:cNvGraphicFramePr>
            <a:graphicFrameLocks noChangeAspect="1"/>
          </p:cNvGraphicFramePr>
          <p:nvPr/>
        </p:nvGraphicFramePr>
        <p:xfrm>
          <a:off x="4114800" y="3200400"/>
          <a:ext cx="451643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27" name="Equation" r:id="rId5" imgW="1422360" imgH="228600" progId="Equation.3">
                  <p:embed/>
                </p:oleObj>
              </mc:Choice>
              <mc:Fallback>
                <p:oleObj name="Equation" r:id="rId5" imgW="14223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200400"/>
                        <a:ext cx="4516438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sym typeface="Symbol"/>
              </a:rPr>
              <a:t>Küçük maliyet, model ve var olan verilerin yakın olduğu demektedir, iyi model demektedir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sym typeface="Symbol"/>
              </a:rPr>
              <a:t>En küçük maliyet, en iyi model demektedir 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sym typeface="Symbol"/>
              </a:rPr>
              <a:t>Model seçmek için, minimizasyon problemi çözülmesi gerekiyor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8" name="Picture 4" descr="E:\MyDocuments\Professional\Courses\Artificial Intelligence and Machine Learning\lec3-fig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876799"/>
            <a:ext cx="2540000" cy="1905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Bileşik özellikler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Yanı, parametreler aynı</a:t>
            </a:r>
          </a:p>
        </p:txBody>
      </p:sp>
      <p:pic>
        <p:nvPicPr>
          <p:cNvPr id="4" name="Picture 2" descr="E:\MyDocuments\Professional\Courses\Artificial Intelligence and Machine Learning\lec3-fig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400550"/>
            <a:ext cx="3276600" cy="2457450"/>
          </a:xfrm>
          <a:prstGeom prst="rect">
            <a:avLst/>
          </a:prstGeom>
          <a:noFill/>
        </p:spPr>
      </p:pic>
      <p:graphicFrame>
        <p:nvGraphicFramePr>
          <p:cNvPr id="245764" name="Object 4"/>
          <p:cNvGraphicFramePr>
            <a:graphicFrameLocks noChangeAspect="1"/>
          </p:cNvGraphicFramePr>
          <p:nvPr/>
        </p:nvGraphicFramePr>
        <p:xfrm>
          <a:off x="4627562" y="3200400"/>
          <a:ext cx="451643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52" name="Equation" r:id="rId5" imgW="1422360" imgH="228600" progId="Equation.3">
                  <p:embed/>
                </p:oleObj>
              </mc:Choice>
              <mc:Fallback>
                <p:oleObj name="Equation" r:id="rId5" imgW="14223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562" y="3200400"/>
                        <a:ext cx="4516438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51" name="Object 3"/>
          <p:cNvGraphicFramePr>
            <a:graphicFrameLocks noChangeAspect="1"/>
          </p:cNvGraphicFramePr>
          <p:nvPr/>
        </p:nvGraphicFramePr>
        <p:xfrm>
          <a:off x="304800" y="3200400"/>
          <a:ext cx="358933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53" name="Equation" r:id="rId7" imgW="1130040" imgH="215640" progId="Equation.3">
                  <p:embed/>
                </p:oleObj>
              </mc:Choice>
              <mc:Fallback>
                <p:oleObj name="Equation" r:id="rId7" imgW="113004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200400"/>
                        <a:ext cx="3589338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Bileşik özellikler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599"/>
          </a:xfrm>
        </p:spPr>
        <p:txBody>
          <a:bodyPr>
            <a:normAutofit fontScale="925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Lineer olmayan özellikler kullanan lineer model</a:t>
            </a:r>
            <a:r>
              <a:rPr lang="tr-TR" dirty="0" smtClean="0"/>
              <a:t>:</a:t>
            </a:r>
          </a:p>
          <a:p>
            <a:pPr lvl="1"/>
            <a:r>
              <a:rPr lang="tr-TR" dirty="0" smtClean="0"/>
              <a:t>Yeni (bileşik) özellikler, </a:t>
            </a:r>
          </a:p>
          <a:p>
            <a:pPr lvl="1"/>
            <a:r>
              <a:rPr lang="tr-TR" dirty="0" smtClean="0"/>
              <a:t>Lineer parametreler,</a:t>
            </a:r>
          </a:p>
          <a:p>
            <a:pPr lvl="1"/>
            <a:r>
              <a:rPr lang="tr-TR" dirty="0" smtClean="0"/>
              <a:t> Parametreler bulmak için </a:t>
            </a:r>
            <a:br>
              <a:rPr lang="tr-TR" dirty="0" smtClean="0"/>
            </a:br>
            <a:r>
              <a:rPr lang="tr-TR" u="sng" dirty="0" smtClean="0"/>
              <a:t>lineer regresyon</a:t>
            </a:r>
            <a:r>
              <a:rPr lang="tr-TR" dirty="0" smtClean="0"/>
              <a:t> yöntemi kullanılabilir</a:t>
            </a:r>
          </a:p>
          <a:p>
            <a:pPr lvl="1"/>
            <a:r>
              <a:rPr lang="tr-TR" dirty="0" smtClean="0"/>
              <a:t>Orijinal ilişki için l</a:t>
            </a:r>
            <a:r>
              <a:rPr lang="tr-TR" u="sng" dirty="0" smtClean="0"/>
              <a:t>ineer olmayan</a:t>
            </a:r>
            <a:r>
              <a:rPr lang="tr-TR" dirty="0" smtClean="0"/>
              <a:t> model aynı zamanda bulunuyor</a:t>
            </a:r>
          </a:p>
        </p:txBody>
      </p:sp>
      <p:pic>
        <p:nvPicPr>
          <p:cNvPr id="4" name="Picture 2" descr="E:\MyDocuments\Professional\Courses\Artificial Intelligence and Machine Learning\lec3-fig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400550"/>
            <a:ext cx="3276600" cy="2457450"/>
          </a:xfrm>
          <a:prstGeom prst="rect">
            <a:avLst/>
          </a:prstGeom>
          <a:noFill/>
        </p:spPr>
      </p:pic>
      <p:graphicFrame>
        <p:nvGraphicFramePr>
          <p:cNvPr id="246790" name="Object 6"/>
          <p:cNvGraphicFramePr>
            <a:graphicFrameLocks noChangeAspect="1"/>
          </p:cNvGraphicFramePr>
          <p:nvPr/>
        </p:nvGraphicFramePr>
        <p:xfrm>
          <a:off x="5305425" y="2057400"/>
          <a:ext cx="2624138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92" name="Equation" r:id="rId4" imgW="939600" imgH="228600" progId="Equation.3">
                  <p:embed/>
                </p:oleObj>
              </mc:Choice>
              <mc:Fallback>
                <p:oleObj name="Equation" r:id="rId4" imgW="9396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2057400"/>
                        <a:ext cx="2624138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91" name="Object 7"/>
          <p:cNvGraphicFramePr>
            <a:graphicFrameLocks noChangeAspect="1"/>
          </p:cNvGraphicFramePr>
          <p:nvPr/>
        </p:nvGraphicFramePr>
        <p:xfrm>
          <a:off x="5867400" y="2667000"/>
          <a:ext cx="120491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93" name="Equation" r:id="rId6" imgW="431640" imgH="177480" progId="Equation.3">
                  <p:embed/>
                </p:oleObj>
              </mc:Choice>
              <mc:Fallback>
                <p:oleObj name="Equation" r:id="rId6" imgW="43164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667000"/>
                        <a:ext cx="1204912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Bileşik özellikler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599"/>
          </a:xfrm>
        </p:spPr>
        <p:txBody>
          <a:bodyPr>
            <a:normAutofit/>
          </a:bodyPr>
          <a:lstStyle/>
          <a:p>
            <a:r>
              <a:rPr lang="tr-TR" dirty="0" smtClean="0"/>
              <a:t>Bu yöntem, </a:t>
            </a:r>
            <a:r>
              <a:rPr lang="tr-TR" dirty="0" smtClean="0">
                <a:solidFill>
                  <a:srgbClr val="FF0000"/>
                </a:solidFill>
              </a:rPr>
              <a:t>gerçek durumda </a:t>
            </a:r>
            <a:r>
              <a:rPr lang="tr-TR" dirty="0" smtClean="0"/>
              <a:t>da çok kullanılır</a:t>
            </a:r>
          </a:p>
          <a:p>
            <a:r>
              <a:rPr lang="tr-TR" dirty="0" smtClean="0"/>
              <a:t>Lineer regresyon çok büyük özelliklerin sayısıyla yapabilmesi için, birçok mümkün ilişkiler için </a:t>
            </a:r>
            <a:r>
              <a:rPr lang="tr-TR" dirty="0" smtClean="0">
                <a:solidFill>
                  <a:srgbClr val="FF0000"/>
                </a:solidFill>
              </a:rPr>
              <a:t>çok karmaşık lineer olmayan modeller da </a:t>
            </a:r>
            <a:r>
              <a:rPr lang="tr-TR" dirty="0" smtClean="0"/>
              <a:t>oluşturulabilip çözülebilir</a:t>
            </a:r>
          </a:p>
        </p:txBody>
      </p:sp>
      <p:pic>
        <p:nvPicPr>
          <p:cNvPr id="4" name="Picture 2" descr="E:\MyDocuments\Professional\Courses\Artificial Intelligence and Machine Learning\lec3-fig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400550"/>
            <a:ext cx="3276600" cy="2457450"/>
          </a:xfrm>
          <a:prstGeom prst="rect">
            <a:avLst/>
          </a:prstGeom>
          <a:noFill/>
        </p:spPr>
      </p:pic>
      <p:graphicFrame>
        <p:nvGraphicFramePr>
          <p:cNvPr id="247815" name="Object 7"/>
          <p:cNvGraphicFramePr>
            <a:graphicFrameLocks noChangeAspect="1"/>
          </p:cNvGraphicFramePr>
          <p:nvPr/>
        </p:nvGraphicFramePr>
        <p:xfrm>
          <a:off x="990600" y="4876800"/>
          <a:ext cx="4748212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16" name="Equation" r:id="rId4" imgW="1320480" imgH="177480" progId="Equation.3">
                  <p:embed/>
                </p:oleObj>
              </mc:Choice>
              <mc:Fallback>
                <p:oleObj name="Equation" r:id="rId4" imgW="132048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76800"/>
                        <a:ext cx="4748212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Bileşik özellikler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7999"/>
          </a:xfrm>
        </p:spPr>
        <p:txBody>
          <a:bodyPr>
            <a:normAutofit/>
          </a:bodyPr>
          <a:lstStyle/>
          <a:p>
            <a:r>
              <a:rPr lang="tr-TR" dirty="0" smtClean="0"/>
              <a:t>İyi bileşik özellikler önermek için, içgüdü kullanılması gerekiyor – yani iyi yöntem yok</a:t>
            </a:r>
          </a:p>
          <a:p>
            <a:r>
              <a:rPr lang="tr-TR" dirty="0" smtClean="0"/>
              <a:t>Çok sık kullanılır bileşik özelliklerin bir türü, </a:t>
            </a:r>
            <a:r>
              <a:rPr lang="tr-TR" dirty="0" smtClean="0">
                <a:solidFill>
                  <a:srgbClr val="FF0000"/>
                </a:solidFill>
              </a:rPr>
              <a:t>polinom özellikleridir</a:t>
            </a:r>
            <a:endParaRPr lang="tr-TR" dirty="0" smtClean="0"/>
          </a:p>
        </p:txBody>
      </p:sp>
      <p:graphicFrame>
        <p:nvGraphicFramePr>
          <p:cNvPr id="249858" name="Object 2"/>
          <p:cNvGraphicFramePr>
            <a:graphicFrameLocks noChangeAspect="1"/>
          </p:cNvGraphicFramePr>
          <p:nvPr/>
        </p:nvGraphicFramePr>
        <p:xfrm>
          <a:off x="723900" y="4768850"/>
          <a:ext cx="41529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0" name="Equation" r:id="rId3" imgW="1307880" imgH="177480" progId="Equation.3">
                  <p:embed/>
                </p:oleObj>
              </mc:Choice>
              <mc:Fallback>
                <p:oleObj name="Equation" r:id="rId3" imgW="130788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4768850"/>
                        <a:ext cx="415290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59" name="Object 3"/>
          <p:cNvGraphicFramePr>
            <a:graphicFrameLocks noChangeAspect="1"/>
          </p:cNvGraphicFramePr>
          <p:nvPr/>
        </p:nvGraphicFramePr>
        <p:xfrm>
          <a:off x="762000" y="5638800"/>
          <a:ext cx="81851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1" name="Equation" r:id="rId5" imgW="2577960" imgH="215640" progId="Equation.3">
                  <p:embed/>
                </p:oleObj>
              </mc:Choice>
              <mc:Fallback>
                <p:oleObj name="Equation" r:id="rId5" imgW="257796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638800"/>
                        <a:ext cx="8185150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 rot="19543490">
            <a:off x="4308173" y="5278710"/>
            <a:ext cx="313679" cy="54864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Bileşik özellikler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38700" y="2165350"/>
            <a:ext cx="3014864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polinom özellikleri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43500" y="2774950"/>
            <a:ext cx="228600" cy="2286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057900" y="2774950"/>
            <a:ext cx="228600" cy="2286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200900" y="2774950"/>
            <a:ext cx="228600" cy="2286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600201"/>
            <a:ext cx="8229600" cy="449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457200" y="1905000"/>
          <a:ext cx="41529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86" name="Equation" r:id="rId3" imgW="1307880" imgH="177480" progId="Equation.3">
                  <p:embed/>
                </p:oleObj>
              </mc:Choice>
              <mc:Fallback>
                <p:oleObj name="Equation" r:id="rId3" imgW="130788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05000"/>
                        <a:ext cx="415290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762000" y="2971800"/>
          <a:ext cx="7823200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87" name="Equation" r:id="rId5" imgW="2463480" imgH="419040" progId="Equation.3">
                  <p:embed/>
                </p:oleObj>
              </mc:Choice>
              <mc:Fallback>
                <p:oleObj name="Equation" r:id="rId5" imgW="246348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971800"/>
                        <a:ext cx="7823200" cy="1335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Down Arrow 15"/>
          <p:cNvSpPr/>
          <p:nvPr/>
        </p:nvSpPr>
        <p:spPr>
          <a:xfrm rot="19543490">
            <a:off x="2946651" y="2402889"/>
            <a:ext cx="313679" cy="54864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105400" y="3657600"/>
            <a:ext cx="3352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71600" y="4343400"/>
            <a:ext cx="5181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Bileşik özellikler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7999"/>
          </a:xfrm>
        </p:spPr>
        <p:txBody>
          <a:bodyPr>
            <a:normAutofit/>
          </a:bodyPr>
          <a:lstStyle/>
          <a:p>
            <a:r>
              <a:rPr lang="tr-TR" dirty="0" smtClean="0"/>
              <a:t>Bu yaklaşıma aynı zamanda </a:t>
            </a:r>
            <a:r>
              <a:rPr lang="tr-TR" dirty="0" smtClean="0">
                <a:solidFill>
                  <a:srgbClr val="FF0000"/>
                </a:solidFill>
              </a:rPr>
              <a:t>polinom regresyonu </a:t>
            </a:r>
            <a:r>
              <a:rPr lang="tr-TR" dirty="0" smtClean="0"/>
              <a:t>denir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723900" y="4768850"/>
          <a:ext cx="41529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12" name="Equation" r:id="rId3" imgW="1307880" imgH="177480" progId="Equation.3">
                  <p:embed/>
                </p:oleObj>
              </mc:Choice>
              <mc:Fallback>
                <p:oleObj name="Equation" r:id="rId3" imgW="130788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4768850"/>
                        <a:ext cx="415290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762000" y="5638800"/>
          <a:ext cx="81851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13" name="Equation" r:id="rId5" imgW="2577960" imgH="215640" progId="Equation.3">
                  <p:embed/>
                </p:oleObj>
              </mc:Choice>
              <mc:Fallback>
                <p:oleObj name="Equation" r:id="rId5" imgW="257796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638800"/>
                        <a:ext cx="8185150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Down Arrow 17"/>
          <p:cNvSpPr/>
          <p:nvPr/>
        </p:nvSpPr>
        <p:spPr>
          <a:xfrm rot="19543490">
            <a:off x="4308173" y="5278710"/>
            <a:ext cx="313679" cy="54864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Model oluşturma sorunu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Önceki anlatılan yöntem, birçok boyutlu lineer model ve lineer olmayan bileşik özellikler, gerçek karar verme çok uygulaması var</a:t>
            </a:r>
          </a:p>
          <a:p>
            <a:r>
              <a:rPr lang="tr-TR" dirty="0" smtClean="0"/>
              <a:t>Bu yaklaşımı başarılı uygulamak için, özelliklerin doğru şekilde seçilmesi çok önemli</a:t>
            </a:r>
          </a:p>
          <a:p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>
                <a:solidFill>
                  <a:srgbClr val="FF0000"/>
                </a:solidFill>
              </a:rPr>
              <a:t>Bir örnek kullanarak bu soruyu inceleyeceğiz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Sorun: Banka kredi vermek için, “default” (kredi temerrüt) riski belirtilmesi</a:t>
            </a:r>
          </a:p>
          <a:p>
            <a:pPr lvl="1"/>
            <a:r>
              <a:rPr lang="tr-TR" dirty="0" smtClean="0"/>
              <a:t>Yeni aday için, kredi temerrüt riski tahmin etmek gerekiyor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Öncelikle, açıklayıcı değişkenleri, yada neden faktörleri belirtilmesi gerekiyor</a:t>
            </a:r>
          </a:p>
          <a:p>
            <a:r>
              <a:rPr lang="tr-TR" dirty="0" smtClean="0"/>
              <a:t>Makine öğrenmesinin çok büyük modelleri hesaplayabilmesi için, böyle birçok faktör seçilebilir; bütün faktörler özellik kümesine eklenebilir aslında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Burada, örnek olarak, kredi temerrüt riskini etkileyebilir bu faktörleri sayayalım</a:t>
            </a:r>
          </a:p>
          <a:p>
            <a:pPr lvl="1"/>
            <a:r>
              <a:rPr lang="tr-TR" dirty="0" smtClean="0"/>
              <a:t>Adayın ilçe/bölge</a:t>
            </a:r>
          </a:p>
          <a:p>
            <a:pPr lvl="1"/>
            <a:r>
              <a:rPr lang="tr-TR" dirty="0" smtClean="0"/>
              <a:t>Adayın geliri</a:t>
            </a:r>
          </a:p>
          <a:p>
            <a:pPr lvl="1"/>
            <a:r>
              <a:rPr lang="tr-TR" dirty="0" smtClean="0"/>
              <a:t>Adayın önceden kredi tarihi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114800" y="3280569"/>
            <a:ext cx="4724400" cy="3577431"/>
            <a:chOff x="1905000" y="1862931"/>
            <a:chExt cx="5334000" cy="4000500"/>
          </a:xfrm>
        </p:grpSpPr>
        <p:pic>
          <p:nvPicPr>
            <p:cNvPr id="6" name="Content Placeholder 4" descr="lec2ill8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5000" y="1862931"/>
              <a:ext cx="5334000" cy="4000500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4191000" y="3352800"/>
              <a:ext cx="152400" cy="30480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343400" y="3657600"/>
              <a:ext cx="76200" cy="38100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4101152" y="3989696"/>
              <a:ext cx="304800" cy="30480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3810000" y="4267200"/>
              <a:ext cx="304800" cy="22860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3581400" y="4495800"/>
              <a:ext cx="228600" cy="15240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199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Maliyetinin en küçük değerini bulmak için </a:t>
            </a:r>
            <a:r>
              <a:rPr lang="tr-TR" dirty="0" smtClean="0">
                <a:solidFill>
                  <a:srgbClr val="FF0000"/>
                </a:solidFill>
                <a:sym typeface="Symbol"/>
              </a:rPr>
              <a:t>dereceli azaltma algoritması </a:t>
            </a:r>
            <a:r>
              <a:rPr lang="tr-TR" dirty="0" smtClean="0">
                <a:sym typeface="Symbol"/>
              </a:rPr>
              <a:t>kullanılabilir</a:t>
            </a:r>
          </a:p>
          <a:p>
            <a:pPr lvl="1"/>
            <a:r>
              <a:rPr lang="tr-TR" dirty="0" smtClean="0">
                <a:sym typeface="Symbol"/>
              </a:rPr>
              <a:t>Her zaman </a:t>
            </a:r>
            <a:r>
              <a:rPr lang="tr-TR" i="1" dirty="0" smtClean="0">
                <a:sym typeface="Symbol"/>
              </a:rPr>
              <a:t>J</a:t>
            </a:r>
            <a:r>
              <a:rPr lang="tr-TR" dirty="0" smtClean="0">
                <a:sym typeface="Symbol"/>
              </a:rPr>
              <a:t>’nin değeri en hızlı azaltan yönünde küçük adımları yaparak, </a:t>
            </a:r>
            <a:r>
              <a:rPr lang="tr-TR" i="1" dirty="0" smtClean="0">
                <a:sym typeface="Symbol"/>
              </a:rPr>
              <a:t>J</a:t>
            </a:r>
            <a:r>
              <a:rPr lang="tr-TR" dirty="0" smtClean="0">
                <a:sym typeface="Symbol"/>
              </a:rPr>
              <a:t>’nin en küçük değerine gidiyoruz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1000" y="3822174"/>
            <a:ext cx="3810000" cy="18928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sym typeface="Symbol"/>
              </a:rPr>
              <a:t>Yakınsamaya kadar tekrarlayın </a:t>
            </a:r>
            <a:r>
              <a:rPr lang="en-US" dirty="0" smtClean="0">
                <a:sym typeface="Symbol"/>
              </a:rPr>
              <a:t>{</a:t>
            </a:r>
            <a:endParaRPr lang="en-US" dirty="0" smtClean="0"/>
          </a:p>
          <a:p>
            <a:pPr>
              <a:buNone/>
            </a:pPr>
            <a:r>
              <a:rPr lang="tr-TR" dirty="0" smtClean="0"/>
              <a:t>       </a:t>
            </a:r>
            <a:r>
              <a:rPr lang="tr-TR" i="1" dirty="0" smtClean="0"/>
              <a:t>j</a:t>
            </a:r>
            <a:r>
              <a:rPr lang="tr-TR" dirty="0" smtClean="0"/>
              <a:t>=1,2 için;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}</a:t>
            </a:r>
            <a:endParaRPr lang="tr-TR" dirty="0" smtClean="0"/>
          </a:p>
        </p:txBody>
      </p:sp>
      <p:graphicFrame>
        <p:nvGraphicFramePr>
          <p:cNvPr id="109573" name="Object 5"/>
          <p:cNvGraphicFramePr>
            <a:graphicFrameLocks noChangeAspect="1"/>
          </p:cNvGraphicFramePr>
          <p:nvPr/>
        </p:nvGraphicFramePr>
        <p:xfrm>
          <a:off x="1066800" y="4570526"/>
          <a:ext cx="2311400" cy="82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4" name="Equation" r:id="rId4" imgW="888840" imgH="317160" progId="Equation.3">
                  <p:embed/>
                </p:oleObj>
              </mc:Choice>
              <mc:Fallback>
                <p:oleObj name="Equation" r:id="rId4" imgW="888840" imgH="3171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570526"/>
                        <a:ext cx="2311400" cy="82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olarak, kredi temerrüt riski sayısal ölçümü tahmin etmek isteyelim (</a:t>
            </a:r>
            <a:r>
              <a:rPr lang="tr-TR" u="sng" dirty="0" smtClean="0"/>
              <a:t>sürekli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Birçok boyutlu lineer regresyon kullanacağız</a:t>
            </a:r>
          </a:p>
          <a:p>
            <a:pPr lvl="1"/>
            <a:r>
              <a:rPr lang="tr-TR" dirty="0" smtClean="0"/>
              <a:t>Daha yüksek model değeri daha yüksek risk olsun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Adayın geldiği ilçe</a:t>
            </a:r>
            <a:r>
              <a:rPr lang="en-US" dirty="0" smtClean="0"/>
              <a:t> </a:t>
            </a:r>
            <a:r>
              <a:rPr lang="tr-TR" dirty="0" smtClean="0"/>
              <a:t>– özeliğin olabilir değerleri:</a:t>
            </a:r>
          </a:p>
          <a:p>
            <a:pPr lvl="1"/>
            <a:r>
              <a:rPr lang="tr-TR" dirty="0" smtClean="0"/>
              <a:t>Akdeniz</a:t>
            </a:r>
          </a:p>
          <a:p>
            <a:pPr lvl="1"/>
            <a:r>
              <a:rPr lang="tr-TR" dirty="0" smtClean="0"/>
              <a:t>Toroslar</a:t>
            </a:r>
          </a:p>
          <a:p>
            <a:pPr lvl="1"/>
            <a:r>
              <a:rPr lang="tr-TR" dirty="0" smtClean="0"/>
              <a:t>Yenişehir</a:t>
            </a:r>
          </a:p>
          <a:p>
            <a:pPr lvl="1"/>
            <a:r>
              <a:rPr lang="tr-TR" dirty="0" smtClean="0"/>
              <a:t>Çiftlikköy</a:t>
            </a:r>
          </a:p>
          <a:p>
            <a:pPr lvl="1"/>
            <a:r>
              <a:rPr lang="tr-TR" dirty="0" smtClean="0"/>
              <a:t>Mezitli</a:t>
            </a:r>
          </a:p>
          <a:p>
            <a:pPr lvl="1"/>
            <a:r>
              <a:rPr lang="tr-TR" dirty="0" smtClean="0"/>
              <a:t>...</a:t>
            </a:r>
          </a:p>
        </p:txBody>
      </p:sp>
      <p:pic>
        <p:nvPicPr>
          <p:cNvPr id="272386" name="Picture 2" descr="E:\MyDocuments\Professional\Courses\Artificial Intelligence and Machine Learning\mersinsehirharitasio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4216" y="3200400"/>
            <a:ext cx="4734983" cy="3309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Adayın geldiği ilçe</a:t>
            </a:r>
          </a:p>
          <a:p>
            <a:pPr lvl="1"/>
            <a:r>
              <a:rPr lang="tr-TR" dirty="0" smtClean="0"/>
              <a:t>Akdeniz</a:t>
            </a:r>
          </a:p>
          <a:p>
            <a:pPr lvl="1"/>
            <a:r>
              <a:rPr lang="tr-TR" dirty="0" smtClean="0"/>
              <a:t>Toroslar</a:t>
            </a:r>
          </a:p>
          <a:p>
            <a:pPr lvl="1"/>
            <a:r>
              <a:rPr lang="tr-TR" dirty="0" smtClean="0"/>
              <a:t>Yenişehir</a:t>
            </a:r>
          </a:p>
          <a:p>
            <a:pPr lvl="1"/>
            <a:r>
              <a:rPr lang="tr-TR" dirty="0" smtClean="0"/>
              <a:t>Çiftlikköy</a:t>
            </a:r>
          </a:p>
          <a:p>
            <a:pPr lvl="1"/>
            <a:r>
              <a:rPr lang="tr-TR" dirty="0" smtClean="0"/>
              <a:t>Mezitli</a:t>
            </a:r>
          </a:p>
          <a:p>
            <a:pPr lvl="1"/>
            <a:r>
              <a:rPr lang="tr-TR" dirty="0" smtClean="0"/>
              <a:t>...</a:t>
            </a:r>
          </a:p>
          <a:p>
            <a:endParaRPr lang="tr-T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Bunun gibi bilgiyi modelde nasıl temsil ediyoruz ?</a:t>
            </a:r>
            <a:r>
              <a:rPr lang="tr-TR" dirty="0" smtClean="0"/>
              <a:t>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Adayın geldiği ilçe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Bunun gibi değişkenlere “kategorik” değişken diyoruz; demek ki, bu değişken birkaç kategori belirtiyor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Bunun gibi özellikleri modellerde temsil etmek için, farklı mümkün kategoriler için birkaç ayrı ayrı 0-1 değerinde olabilir ikili x-özelliği tanımlıyoruz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Adayın geldiği ilçe</a:t>
            </a:r>
          </a:p>
          <a:p>
            <a:r>
              <a:rPr lang="tr-TR" dirty="0" smtClean="0"/>
              <a:t>Burada, bütün ilçeler için ayrı x-özellik olacak, ve bu özellik yada 0 yada 1 değerini alabilir</a:t>
            </a:r>
          </a:p>
          <a:p>
            <a:r>
              <a:rPr lang="tr-TR" dirty="0" smtClean="0"/>
              <a:t>1 değeri, adayın ilişkili ilçeden geldiğini deyecek, 0 – gelmediğini deyecektir</a:t>
            </a:r>
          </a:p>
          <a:p>
            <a:pPr>
              <a:buNone/>
            </a:pPr>
            <a:endParaRPr lang="tr-TR" dirty="0" smtClean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/>
              <a:t>Öğrencinin geldiği ilçe (10 ilçe)</a:t>
            </a:r>
          </a:p>
          <a:p>
            <a:pPr lvl="1">
              <a:tabLst>
                <a:tab pos="3262313" algn="l"/>
              </a:tabLst>
            </a:pPr>
            <a:r>
              <a:rPr lang="tr-TR" dirty="0" smtClean="0"/>
              <a:t>Akdeniz 	</a:t>
            </a:r>
            <a:r>
              <a:rPr lang="tr-TR" dirty="0" smtClean="0">
                <a:solidFill>
                  <a:srgbClr val="FF0000"/>
                </a:solidFill>
              </a:rPr>
              <a:t>(x</a:t>
            </a:r>
            <a:r>
              <a:rPr lang="tr-TR" baseline="-25000" dirty="0" smtClean="0">
                <a:solidFill>
                  <a:srgbClr val="FF0000"/>
                </a:solidFill>
              </a:rPr>
              <a:t>1</a:t>
            </a:r>
            <a:r>
              <a:rPr lang="tr-TR" dirty="0" smtClean="0">
                <a:solidFill>
                  <a:srgbClr val="FF0000"/>
                </a:solidFill>
              </a:rPr>
              <a:t> 0 veya 1 olabilir)</a:t>
            </a:r>
          </a:p>
          <a:p>
            <a:pPr lvl="1">
              <a:tabLst>
                <a:tab pos="3262313" algn="l"/>
              </a:tabLst>
            </a:pPr>
            <a:r>
              <a:rPr lang="tr-TR" dirty="0" smtClean="0"/>
              <a:t>Toroslar 	</a:t>
            </a:r>
            <a:r>
              <a:rPr lang="tr-TR" dirty="0" smtClean="0">
                <a:solidFill>
                  <a:srgbClr val="FF0000"/>
                </a:solidFill>
              </a:rPr>
              <a:t>(x</a:t>
            </a:r>
            <a:r>
              <a:rPr lang="tr-TR" baseline="-25000" dirty="0" smtClean="0">
                <a:solidFill>
                  <a:srgbClr val="FF0000"/>
                </a:solidFill>
              </a:rPr>
              <a:t>2</a:t>
            </a:r>
            <a:r>
              <a:rPr lang="tr-TR" dirty="0" smtClean="0">
                <a:solidFill>
                  <a:srgbClr val="FF0000"/>
                </a:solidFill>
              </a:rPr>
              <a:t> 0 veya 1 olabilir)</a:t>
            </a:r>
          </a:p>
          <a:p>
            <a:pPr lvl="1">
              <a:tabLst>
                <a:tab pos="3262313" algn="l"/>
              </a:tabLst>
            </a:pPr>
            <a:r>
              <a:rPr lang="tr-TR" dirty="0" smtClean="0"/>
              <a:t>Yenişehir 	</a:t>
            </a:r>
            <a:r>
              <a:rPr lang="tr-TR" dirty="0" smtClean="0">
                <a:solidFill>
                  <a:srgbClr val="FF0000"/>
                </a:solidFill>
              </a:rPr>
              <a:t>(x</a:t>
            </a:r>
            <a:r>
              <a:rPr lang="tr-TR" baseline="-25000" dirty="0" smtClean="0">
                <a:solidFill>
                  <a:srgbClr val="FF0000"/>
                </a:solidFill>
              </a:rPr>
              <a:t>3</a:t>
            </a:r>
            <a:r>
              <a:rPr lang="tr-TR" dirty="0" smtClean="0">
                <a:solidFill>
                  <a:srgbClr val="FF0000"/>
                </a:solidFill>
              </a:rPr>
              <a:t> 0 veya 1 olabilir)</a:t>
            </a:r>
          </a:p>
          <a:p>
            <a:pPr lvl="1">
              <a:tabLst>
                <a:tab pos="3262313" algn="l"/>
              </a:tabLst>
            </a:pPr>
            <a:r>
              <a:rPr lang="tr-TR" dirty="0" smtClean="0"/>
              <a:t>Çiftlikköy 	</a:t>
            </a:r>
            <a:r>
              <a:rPr lang="tr-TR" dirty="0" smtClean="0">
                <a:solidFill>
                  <a:srgbClr val="FF0000"/>
                </a:solidFill>
              </a:rPr>
              <a:t>(x</a:t>
            </a:r>
            <a:r>
              <a:rPr lang="tr-TR" baseline="-25000" dirty="0" smtClean="0">
                <a:solidFill>
                  <a:srgbClr val="FF0000"/>
                </a:solidFill>
              </a:rPr>
              <a:t>4</a:t>
            </a:r>
            <a:r>
              <a:rPr lang="tr-TR" dirty="0" smtClean="0">
                <a:solidFill>
                  <a:srgbClr val="FF0000"/>
                </a:solidFill>
              </a:rPr>
              <a:t> 0 veya 1 olabilir)</a:t>
            </a:r>
          </a:p>
          <a:p>
            <a:pPr lvl="1">
              <a:tabLst>
                <a:tab pos="3262313" algn="l"/>
              </a:tabLst>
            </a:pPr>
            <a:r>
              <a:rPr lang="tr-TR" dirty="0" smtClean="0"/>
              <a:t>Mezitli 	</a:t>
            </a:r>
            <a:r>
              <a:rPr lang="tr-TR" dirty="0" smtClean="0">
                <a:solidFill>
                  <a:srgbClr val="FF0000"/>
                </a:solidFill>
              </a:rPr>
              <a:t>(x</a:t>
            </a:r>
            <a:r>
              <a:rPr lang="tr-TR" baseline="-25000" dirty="0" smtClean="0">
                <a:solidFill>
                  <a:srgbClr val="FF0000"/>
                </a:solidFill>
              </a:rPr>
              <a:t>5</a:t>
            </a:r>
            <a:r>
              <a:rPr lang="tr-TR" dirty="0" smtClean="0">
                <a:solidFill>
                  <a:srgbClr val="FF0000"/>
                </a:solidFill>
              </a:rPr>
              <a:t> 0 veya 1 olabilir)</a:t>
            </a:r>
          </a:p>
          <a:p>
            <a:pPr lvl="1">
              <a:tabLst>
                <a:tab pos="3262313" algn="l"/>
              </a:tabLst>
            </a:pPr>
            <a:r>
              <a:rPr lang="tr-TR" dirty="0" smtClean="0"/>
              <a:t>Tece 	</a:t>
            </a:r>
            <a:r>
              <a:rPr lang="tr-TR" dirty="0" smtClean="0">
                <a:solidFill>
                  <a:srgbClr val="FF0000"/>
                </a:solidFill>
              </a:rPr>
              <a:t>(x</a:t>
            </a:r>
            <a:r>
              <a:rPr lang="tr-TR" baseline="-25000" dirty="0" smtClean="0">
                <a:solidFill>
                  <a:srgbClr val="FF0000"/>
                </a:solidFill>
              </a:rPr>
              <a:t>6</a:t>
            </a:r>
            <a:r>
              <a:rPr lang="tr-TR" dirty="0" smtClean="0">
                <a:solidFill>
                  <a:srgbClr val="FF0000"/>
                </a:solidFill>
              </a:rPr>
              <a:t> 0 veya 1 olabilir)</a:t>
            </a:r>
          </a:p>
          <a:p>
            <a:pPr lvl="1">
              <a:tabLst>
                <a:tab pos="3262313" algn="l"/>
              </a:tabLst>
            </a:pPr>
            <a:r>
              <a:rPr lang="tr-TR" dirty="0" smtClean="0"/>
              <a:t>Gözne 	</a:t>
            </a:r>
            <a:r>
              <a:rPr lang="tr-TR" dirty="0" smtClean="0">
                <a:solidFill>
                  <a:srgbClr val="FF0000"/>
                </a:solidFill>
              </a:rPr>
              <a:t>(x</a:t>
            </a:r>
            <a:r>
              <a:rPr lang="tr-TR" baseline="-25000" dirty="0" smtClean="0">
                <a:solidFill>
                  <a:srgbClr val="FF0000"/>
                </a:solidFill>
              </a:rPr>
              <a:t>7</a:t>
            </a:r>
            <a:r>
              <a:rPr lang="tr-TR" dirty="0" smtClean="0">
                <a:solidFill>
                  <a:srgbClr val="FF0000"/>
                </a:solidFill>
              </a:rPr>
              <a:t> 0 veya 1 olabilir)</a:t>
            </a:r>
          </a:p>
          <a:p>
            <a:pPr lvl="1">
              <a:tabLst>
                <a:tab pos="3262313" algn="l"/>
              </a:tabLst>
            </a:pPr>
            <a:r>
              <a:rPr lang="tr-TR" dirty="0" smtClean="0"/>
              <a:t>Davultepe 	</a:t>
            </a:r>
            <a:r>
              <a:rPr lang="tr-TR" dirty="0" smtClean="0">
                <a:solidFill>
                  <a:srgbClr val="FF0000"/>
                </a:solidFill>
              </a:rPr>
              <a:t>(x</a:t>
            </a:r>
            <a:r>
              <a:rPr lang="tr-TR" baseline="-25000" dirty="0" smtClean="0">
                <a:solidFill>
                  <a:srgbClr val="FF0000"/>
                </a:solidFill>
              </a:rPr>
              <a:t>8</a:t>
            </a:r>
            <a:r>
              <a:rPr lang="tr-TR" dirty="0" smtClean="0">
                <a:solidFill>
                  <a:srgbClr val="FF0000"/>
                </a:solidFill>
              </a:rPr>
              <a:t> 0 veya 1 olabilir)</a:t>
            </a:r>
          </a:p>
          <a:p>
            <a:pPr lvl="1">
              <a:tabLst>
                <a:tab pos="3262313" algn="l"/>
              </a:tabLst>
            </a:pPr>
            <a:r>
              <a:rPr lang="tr-TR" dirty="0" smtClean="0"/>
              <a:t>Bahçeli 	</a:t>
            </a:r>
            <a:r>
              <a:rPr lang="tr-TR" dirty="0" smtClean="0">
                <a:solidFill>
                  <a:srgbClr val="FF0000"/>
                </a:solidFill>
              </a:rPr>
              <a:t>(x</a:t>
            </a:r>
            <a:r>
              <a:rPr lang="tr-TR" baseline="-25000" dirty="0" smtClean="0">
                <a:solidFill>
                  <a:srgbClr val="FF0000"/>
                </a:solidFill>
              </a:rPr>
              <a:t>9</a:t>
            </a:r>
            <a:r>
              <a:rPr lang="tr-TR" dirty="0" smtClean="0">
                <a:solidFill>
                  <a:srgbClr val="FF0000"/>
                </a:solidFill>
              </a:rPr>
              <a:t> 0 veya 1 olabilir)</a:t>
            </a:r>
          </a:p>
          <a:p>
            <a:pPr lvl="1">
              <a:tabLst>
                <a:tab pos="3262313" algn="l"/>
              </a:tabLst>
            </a:pPr>
            <a:r>
              <a:rPr lang="tr-TR" dirty="0" smtClean="0"/>
              <a:t>Adanalıoğlu 	</a:t>
            </a:r>
            <a:r>
              <a:rPr lang="tr-TR" dirty="0" smtClean="0">
                <a:solidFill>
                  <a:srgbClr val="FF0000"/>
                </a:solidFill>
              </a:rPr>
              <a:t>(x</a:t>
            </a:r>
            <a:r>
              <a:rPr lang="tr-TR" baseline="-25000" dirty="0" smtClean="0">
                <a:solidFill>
                  <a:srgbClr val="FF0000"/>
                </a:solidFill>
              </a:rPr>
              <a:t>10</a:t>
            </a:r>
            <a:r>
              <a:rPr lang="tr-TR" dirty="0" smtClean="0">
                <a:solidFill>
                  <a:srgbClr val="FF0000"/>
                </a:solidFill>
              </a:rPr>
              <a:t> 0 veya 1 olabilir)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Adayın geldiği ilçe</a:t>
            </a:r>
          </a:p>
          <a:p>
            <a:r>
              <a:rPr lang="tr-TR" dirty="0" smtClean="0"/>
              <a:t>Bu bütün özelliklerden sadece bir tane 0’dan farklı olabilir </a:t>
            </a:r>
          </a:p>
          <a:p>
            <a:r>
              <a:rPr lang="tr-TR" dirty="0" smtClean="0"/>
              <a:t>Sıfır değerinde olmayan özellik, adayın ilçesini belirtecek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/>
              <a:t>Adayın geldiği ilçe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Akdeniz (x</a:t>
            </a:r>
            <a:r>
              <a:rPr lang="tr-TR" baseline="-25000" dirty="0" smtClean="0">
                <a:solidFill>
                  <a:srgbClr val="FF0000"/>
                </a:solidFill>
              </a:rPr>
              <a:t>1</a:t>
            </a:r>
            <a:r>
              <a:rPr lang="tr-TR" dirty="0" smtClean="0">
                <a:solidFill>
                  <a:srgbClr val="FF0000"/>
                </a:solidFill>
              </a:rPr>
              <a:t>): öğrenci Akdeniz’den geliyorsa, x</a:t>
            </a:r>
            <a:r>
              <a:rPr lang="tr-TR" baseline="-25000" dirty="0" smtClean="0">
                <a:solidFill>
                  <a:srgbClr val="FF0000"/>
                </a:solidFill>
              </a:rPr>
              <a:t>1 </a:t>
            </a:r>
            <a:r>
              <a:rPr lang="tr-TR" dirty="0" smtClean="0">
                <a:solidFill>
                  <a:srgbClr val="FF0000"/>
                </a:solidFill>
              </a:rPr>
              <a:t>=1</a:t>
            </a:r>
          </a:p>
          <a:p>
            <a:pPr lvl="1"/>
            <a:r>
              <a:rPr lang="tr-TR" dirty="0" smtClean="0"/>
              <a:t>Toroslar (x</a:t>
            </a:r>
            <a:r>
              <a:rPr lang="tr-TR" baseline="-25000" dirty="0" smtClean="0"/>
              <a:t>2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Yenişehir(x</a:t>
            </a:r>
            <a:r>
              <a:rPr lang="tr-TR" baseline="-25000" dirty="0" smtClean="0"/>
              <a:t>3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Çiftlikköy (x</a:t>
            </a:r>
            <a:r>
              <a:rPr lang="tr-TR" baseline="-25000" dirty="0" smtClean="0"/>
              <a:t>4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Mezitli (x</a:t>
            </a:r>
            <a:r>
              <a:rPr lang="tr-TR" baseline="-25000" dirty="0" smtClean="0"/>
              <a:t>5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Tece (x</a:t>
            </a:r>
            <a:r>
              <a:rPr lang="tr-TR" baseline="-25000" dirty="0" smtClean="0"/>
              <a:t>6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Gözne (x</a:t>
            </a:r>
            <a:r>
              <a:rPr lang="tr-TR" baseline="-25000" dirty="0" smtClean="0"/>
              <a:t>7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Davultepe (x</a:t>
            </a:r>
            <a:r>
              <a:rPr lang="tr-TR" baseline="-25000" dirty="0" smtClean="0"/>
              <a:t>8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Bahçeli (x</a:t>
            </a:r>
            <a:r>
              <a:rPr lang="tr-TR" baseline="-25000" dirty="0" smtClean="0"/>
              <a:t>9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Adanalıoğlu (x</a:t>
            </a:r>
            <a:r>
              <a:rPr lang="tr-TR" baseline="-25000" dirty="0" smtClean="0"/>
              <a:t>10</a:t>
            </a:r>
            <a:r>
              <a:rPr lang="tr-TR" dirty="0" smtClean="0"/>
              <a:t>)</a:t>
            </a:r>
          </a:p>
          <a:p>
            <a:pPr lvl="1"/>
            <a:endParaRPr lang="tr-TR" dirty="0" smtClean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/>
              <a:t>Adayın geldiği ilçe</a:t>
            </a:r>
          </a:p>
          <a:p>
            <a:pPr lvl="1"/>
            <a:r>
              <a:rPr lang="tr-TR" dirty="0" smtClean="0"/>
              <a:t>Akdeniz (x</a:t>
            </a:r>
            <a:r>
              <a:rPr lang="tr-TR" baseline="-25000" dirty="0" smtClean="0"/>
              <a:t>1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Toroslar (x</a:t>
            </a:r>
            <a:r>
              <a:rPr lang="tr-TR" baseline="-25000" dirty="0" smtClean="0">
                <a:solidFill>
                  <a:srgbClr val="FF0000"/>
                </a:solidFill>
              </a:rPr>
              <a:t>2</a:t>
            </a:r>
            <a:r>
              <a:rPr lang="tr-TR" dirty="0" smtClean="0">
                <a:solidFill>
                  <a:srgbClr val="FF0000"/>
                </a:solidFill>
              </a:rPr>
              <a:t>): öğrenci Toroslar’dan geliyorsa, x</a:t>
            </a:r>
            <a:r>
              <a:rPr lang="tr-TR" baseline="-25000" dirty="0" smtClean="0">
                <a:solidFill>
                  <a:srgbClr val="FF0000"/>
                </a:solidFill>
              </a:rPr>
              <a:t>2 </a:t>
            </a:r>
            <a:r>
              <a:rPr lang="tr-TR" dirty="0" smtClean="0">
                <a:solidFill>
                  <a:srgbClr val="FF0000"/>
                </a:solidFill>
              </a:rPr>
              <a:t>=1</a:t>
            </a:r>
          </a:p>
          <a:p>
            <a:pPr lvl="1"/>
            <a:r>
              <a:rPr lang="tr-TR" dirty="0" smtClean="0"/>
              <a:t>Yenişehir(x</a:t>
            </a:r>
            <a:r>
              <a:rPr lang="tr-TR" baseline="-25000" dirty="0" smtClean="0"/>
              <a:t>3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Çiftlikköy (x</a:t>
            </a:r>
            <a:r>
              <a:rPr lang="tr-TR" baseline="-25000" dirty="0" smtClean="0"/>
              <a:t>4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Mezitli (x</a:t>
            </a:r>
            <a:r>
              <a:rPr lang="tr-TR" baseline="-25000" dirty="0" smtClean="0"/>
              <a:t>5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Tece (x</a:t>
            </a:r>
            <a:r>
              <a:rPr lang="tr-TR" baseline="-25000" dirty="0" smtClean="0"/>
              <a:t>6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Gözne (x</a:t>
            </a:r>
            <a:r>
              <a:rPr lang="tr-TR" baseline="-25000" dirty="0" smtClean="0"/>
              <a:t>7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Davultepe (x</a:t>
            </a:r>
            <a:r>
              <a:rPr lang="tr-TR" baseline="-25000" dirty="0" smtClean="0"/>
              <a:t>8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Bahçeli (x</a:t>
            </a:r>
            <a:r>
              <a:rPr lang="tr-TR" baseline="-25000" dirty="0" smtClean="0"/>
              <a:t>9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Adanalıoğlu (x</a:t>
            </a:r>
            <a:r>
              <a:rPr lang="tr-TR" baseline="-25000" dirty="0" smtClean="0"/>
              <a:t>10</a:t>
            </a:r>
            <a:r>
              <a:rPr lang="tr-TR" dirty="0" smtClean="0"/>
              <a:t>)</a:t>
            </a:r>
          </a:p>
          <a:p>
            <a:pPr lvl="1"/>
            <a:endParaRPr lang="tr-TR" dirty="0" smtClean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/>
              <a:t>Adayın geldiği ilçe</a:t>
            </a:r>
          </a:p>
          <a:p>
            <a:pPr lvl="1"/>
            <a:r>
              <a:rPr lang="tr-TR" dirty="0" smtClean="0"/>
              <a:t>Akdeniz (x</a:t>
            </a:r>
            <a:r>
              <a:rPr lang="tr-TR" baseline="-25000" dirty="0" smtClean="0"/>
              <a:t>1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Toroslar (x</a:t>
            </a:r>
            <a:r>
              <a:rPr lang="tr-TR" baseline="-25000" dirty="0" smtClean="0"/>
              <a:t>2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Yenişehir(x</a:t>
            </a:r>
            <a:r>
              <a:rPr lang="tr-TR" baseline="-25000" dirty="0" smtClean="0">
                <a:solidFill>
                  <a:srgbClr val="FF0000"/>
                </a:solidFill>
              </a:rPr>
              <a:t>3</a:t>
            </a:r>
            <a:r>
              <a:rPr lang="tr-TR" dirty="0" smtClean="0">
                <a:solidFill>
                  <a:srgbClr val="FF0000"/>
                </a:solidFill>
              </a:rPr>
              <a:t>): öğrenci Yenişehir’den geliyorsa, x</a:t>
            </a:r>
            <a:r>
              <a:rPr lang="tr-TR" baseline="-25000" dirty="0" smtClean="0">
                <a:solidFill>
                  <a:srgbClr val="FF0000"/>
                </a:solidFill>
              </a:rPr>
              <a:t>3</a:t>
            </a:r>
            <a:r>
              <a:rPr lang="tr-TR" dirty="0" smtClean="0">
                <a:solidFill>
                  <a:srgbClr val="FF0000"/>
                </a:solidFill>
              </a:rPr>
              <a:t>=1</a:t>
            </a:r>
          </a:p>
          <a:p>
            <a:pPr lvl="1"/>
            <a:r>
              <a:rPr lang="tr-TR" dirty="0" smtClean="0"/>
              <a:t>Çiftlikköy (x</a:t>
            </a:r>
            <a:r>
              <a:rPr lang="tr-TR" baseline="-25000" dirty="0" smtClean="0"/>
              <a:t>4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Mezitli (x</a:t>
            </a:r>
            <a:r>
              <a:rPr lang="tr-TR" baseline="-25000" dirty="0" smtClean="0"/>
              <a:t>5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Tece (x</a:t>
            </a:r>
            <a:r>
              <a:rPr lang="tr-TR" baseline="-25000" dirty="0" smtClean="0"/>
              <a:t>6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Gözne (x</a:t>
            </a:r>
            <a:r>
              <a:rPr lang="tr-TR" baseline="-25000" dirty="0" smtClean="0"/>
              <a:t>7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Davultepe (x</a:t>
            </a:r>
            <a:r>
              <a:rPr lang="tr-TR" baseline="-25000" dirty="0" smtClean="0"/>
              <a:t>8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Bahçeli (x</a:t>
            </a:r>
            <a:r>
              <a:rPr lang="tr-TR" baseline="-25000" dirty="0" smtClean="0"/>
              <a:t>9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Adanalıoğlu (x</a:t>
            </a:r>
            <a:r>
              <a:rPr lang="tr-TR" baseline="-25000" dirty="0" smtClean="0"/>
              <a:t>10</a:t>
            </a:r>
            <a:r>
              <a:rPr lang="tr-TR" dirty="0" smtClean="0"/>
              <a:t>)</a:t>
            </a:r>
          </a:p>
          <a:p>
            <a:pPr lvl="1"/>
            <a:endParaRPr lang="tr-TR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Notasyon hatırlatma</a:t>
            </a:r>
            <a:endParaRPr lang="tr-TR" dirty="0" smtClean="0"/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m</a:t>
            </a:r>
            <a:r>
              <a:rPr lang="tr-TR" dirty="0" smtClean="0"/>
              <a:t> – önceden var olan olay örneklerinin sayısı</a:t>
            </a:r>
          </a:p>
          <a:p>
            <a:pPr lvl="1"/>
            <a:r>
              <a:rPr lang="tr-TR" dirty="0" smtClean="0"/>
              <a:t>Bütün var olan örnekler, eğitim kümesidir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“x”</a:t>
            </a:r>
            <a:r>
              <a:rPr lang="tr-TR" dirty="0" smtClean="0"/>
              <a:t>, girdi, bağımsız, açıklayıcı, yada neden değişkeni, örneğin – reklam harcaması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“y”</a:t>
            </a:r>
            <a:r>
              <a:rPr lang="tr-TR" dirty="0" smtClean="0"/>
              <a:t>,çıktı, bağımlı, yada sonuç değişkeni, örneğin – öğrenci sayısı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(x,y)</a:t>
            </a:r>
            <a:r>
              <a:rPr lang="tr-TR" dirty="0" smtClean="0"/>
              <a:t> – bir örnek, x ve y çifti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(x</a:t>
            </a:r>
            <a:r>
              <a:rPr lang="tr-TR" baseline="30000" dirty="0" smtClean="0">
                <a:solidFill>
                  <a:srgbClr val="FF0000"/>
                </a:solidFill>
              </a:rPr>
              <a:t>i</a:t>
            </a:r>
            <a:r>
              <a:rPr lang="tr-TR" dirty="0" smtClean="0">
                <a:solidFill>
                  <a:srgbClr val="FF0000"/>
                </a:solidFill>
              </a:rPr>
              <a:t>,y</a:t>
            </a:r>
            <a:r>
              <a:rPr lang="tr-TR" baseline="30000" dirty="0" smtClean="0">
                <a:solidFill>
                  <a:srgbClr val="FF0000"/>
                </a:solidFill>
              </a:rPr>
              <a:t>i</a:t>
            </a:r>
            <a:r>
              <a:rPr lang="tr-TR" dirty="0" smtClean="0">
                <a:solidFill>
                  <a:srgbClr val="FF0000"/>
                </a:solidFill>
              </a:rPr>
              <a:t>)</a:t>
            </a:r>
            <a:r>
              <a:rPr lang="tr-TR" dirty="0" smtClean="0"/>
              <a:t> – eğitim kümesindeki “</a:t>
            </a:r>
            <a:r>
              <a:rPr lang="tr-TR" i="1" dirty="0" smtClean="0"/>
              <a:t>i</a:t>
            </a:r>
            <a:r>
              <a:rPr lang="tr-TR" dirty="0" smtClean="0"/>
              <a:t>” numaralı bir örnek</a:t>
            </a:r>
          </a:p>
          <a:p>
            <a:pPr lvl="1"/>
            <a:endParaRPr lang="tr-TR" dirty="0" smtClean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Adayın geliri:</a:t>
            </a:r>
          </a:p>
          <a:p>
            <a:r>
              <a:rPr lang="tr-TR" dirty="0" smtClean="0"/>
              <a:t>Adayın geliri sürekli bir değişkendir (örneğin – ayda 500TL, 1000 TL, 1500 TL, 2000 TL, 2500 TL, vb) </a:t>
            </a:r>
          </a:p>
          <a:p>
            <a:r>
              <a:rPr lang="tr-TR" dirty="0" smtClean="0"/>
              <a:t>Bu şekilde, adayın geliri modelde orijinal şekilde kullanılması düşünülebilir</a:t>
            </a:r>
          </a:p>
          <a:p>
            <a:r>
              <a:rPr lang="tr-TR" dirty="0" smtClean="0"/>
              <a:t>AMA...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r-TR" dirty="0" smtClean="0"/>
              <a:t>Bizim kullanılacak modeli</a:t>
            </a:r>
          </a:p>
          <a:p>
            <a:pPr>
              <a:buFont typeface="Calibri" pitchFamily="34" charset="0"/>
              <a:buChar char="?"/>
            </a:pPr>
            <a:endParaRPr lang="tr-TR" dirty="0" smtClean="0"/>
          </a:p>
          <a:p>
            <a:pPr>
              <a:buFont typeface="Calibri" pitchFamily="34" charset="0"/>
              <a:buChar char="?"/>
            </a:pPr>
            <a:endParaRPr lang="tr-TR" dirty="0" smtClean="0"/>
          </a:p>
          <a:p>
            <a:r>
              <a:rPr lang="tr-TR" dirty="0" smtClean="0"/>
              <a:t>Eğer biz x olarak doğrudan adayın geliri kullanacaksak, gelirin kredi temerrüt riski “</a:t>
            </a:r>
            <a:r>
              <a:rPr lang="en-US" dirty="0" smtClean="0"/>
              <a:t>+</a:t>
            </a:r>
            <a:r>
              <a:rPr lang="en-US" dirty="0" smtClean="0">
                <a:sym typeface="Symbol"/>
              </a:rPr>
              <a:t>x</a:t>
            </a:r>
            <a:r>
              <a:rPr lang="tr-TR" dirty="0" smtClean="0">
                <a:sym typeface="Symbol"/>
              </a:rPr>
              <a:t>”</a:t>
            </a:r>
            <a:r>
              <a:rPr lang="en-US" dirty="0" smtClean="0">
                <a:sym typeface="Symbol"/>
              </a:rPr>
              <a:t> </a:t>
            </a:r>
            <a:r>
              <a:rPr lang="tr-TR" dirty="0" smtClean="0">
                <a:sym typeface="Symbol"/>
              </a:rPr>
              <a:t>şeklinde varsayacağız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Bu iyi mi fikir? </a:t>
            </a:r>
          </a:p>
          <a:p>
            <a:r>
              <a:rPr lang="tr-TR" dirty="0" smtClean="0"/>
              <a:t>Eğer adayın geliri iki kat daha yüksek, onun kredi temerrüt riski iki kat daha düşük mü? </a:t>
            </a:r>
          </a:p>
          <a:p>
            <a:r>
              <a:rPr lang="tr-TR" dirty="0" smtClean="0"/>
              <a:t>Bu mantıklı mı?</a:t>
            </a:r>
          </a:p>
          <a:p>
            <a:endParaRPr lang="tr-TR" dirty="0" smtClean="0"/>
          </a:p>
        </p:txBody>
      </p:sp>
      <p:graphicFrame>
        <p:nvGraphicFramePr>
          <p:cNvPr id="435201" name="Object 1"/>
          <p:cNvGraphicFramePr>
            <a:graphicFrameLocks noChangeAspect="1"/>
          </p:cNvGraphicFramePr>
          <p:nvPr/>
        </p:nvGraphicFramePr>
        <p:xfrm>
          <a:off x="2030413" y="2133600"/>
          <a:ext cx="5068887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02" name="Equation" r:id="rId3" imgW="1231560" imgH="177480" progId="Equation.3">
                  <p:embed/>
                </p:oleObj>
              </mc:Choice>
              <mc:Fallback>
                <p:oleObj name="Equation" r:id="rId3" imgW="1231560" imgH="1774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2133600"/>
                        <a:ext cx="5068887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tr-TR" dirty="0" smtClean="0"/>
              <a:t>Bunun gibi durumda, daha mantıklı yaklaşım adayın geliri için yeni </a:t>
            </a:r>
            <a:r>
              <a:rPr lang="tr-TR" dirty="0" smtClean="0">
                <a:solidFill>
                  <a:srgbClr val="FF0000"/>
                </a:solidFill>
              </a:rPr>
              <a:t>kategorik özelliği </a:t>
            </a:r>
            <a:r>
              <a:rPr lang="tr-TR" dirty="0" smtClean="0"/>
              <a:t>belirtmektir</a:t>
            </a:r>
          </a:p>
          <a:p>
            <a:pPr lvl="1"/>
            <a:r>
              <a:rPr lang="tr-TR" sz="2400" dirty="0" smtClean="0"/>
              <a:t>Düşük gelir</a:t>
            </a:r>
          </a:p>
          <a:p>
            <a:pPr lvl="1"/>
            <a:r>
              <a:rPr lang="tr-TR" sz="2400" dirty="0" smtClean="0"/>
              <a:t>Orta-düşük gelir</a:t>
            </a:r>
          </a:p>
          <a:p>
            <a:pPr lvl="1"/>
            <a:r>
              <a:rPr lang="tr-TR" sz="2400" dirty="0" smtClean="0"/>
              <a:t>Orta gelir</a:t>
            </a:r>
          </a:p>
          <a:p>
            <a:pPr lvl="1"/>
            <a:r>
              <a:rPr lang="tr-TR" sz="2400" dirty="0" smtClean="0"/>
              <a:t>Orta-yüksek gelir</a:t>
            </a:r>
          </a:p>
          <a:p>
            <a:pPr lvl="1"/>
            <a:r>
              <a:rPr lang="tr-TR" sz="2400" dirty="0" smtClean="0"/>
              <a:t>Yüksek gelir</a:t>
            </a:r>
          </a:p>
          <a:p>
            <a:pPr lvl="1"/>
            <a:r>
              <a:rPr lang="tr-TR" sz="2400" dirty="0" smtClean="0"/>
              <a:t>Çok yüksek gelir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 kategorik özellik, ilçe örneği gibi, </a:t>
            </a:r>
            <a:r>
              <a:rPr lang="tr-TR" dirty="0" smtClean="0">
                <a:solidFill>
                  <a:srgbClr val="FF0000"/>
                </a:solidFill>
              </a:rPr>
              <a:t>bütün birkaç farklı 0-1 özellikleri ile temsil edilebilir</a:t>
            </a:r>
          </a:p>
          <a:p>
            <a:r>
              <a:rPr lang="tr-TR" dirty="0" smtClean="0"/>
              <a:t>0’dan farklı olan özellik adayın geliri grubunu bu şekilde belirtecek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Adayın gelir grupları:</a:t>
            </a:r>
          </a:p>
          <a:p>
            <a:pPr>
              <a:tabLst>
                <a:tab pos="4518025" algn="l"/>
              </a:tabLst>
            </a:pPr>
            <a:r>
              <a:rPr lang="tr-TR" dirty="0" smtClean="0"/>
              <a:t>Düşük gelir  	</a:t>
            </a:r>
            <a:r>
              <a:rPr lang="tr-TR" dirty="0" smtClean="0">
                <a:solidFill>
                  <a:srgbClr val="FF0000"/>
                </a:solidFill>
              </a:rPr>
              <a:t>(x</a:t>
            </a:r>
            <a:r>
              <a:rPr lang="tr-TR" baseline="-25000" dirty="0" smtClean="0">
                <a:solidFill>
                  <a:srgbClr val="FF0000"/>
                </a:solidFill>
              </a:rPr>
              <a:t>11</a:t>
            </a:r>
            <a:r>
              <a:rPr lang="tr-TR" dirty="0" smtClean="0">
                <a:solidFill>
                  <a:srgbClr val="FF0000"/>
                </a:solidFill>
              </a:rPr>
              <a:t>=0 veya 1)</a:t>
            </a:r>
          </a:p>
          <a:p>
            <a:pPr>
              <a:tabLst>
                <a:tab pos="4518025" algn="l"/>
              </a:tabLst>
            </a:pPr>
            <a:r>
              <a:rPr lang="tr-TR" dirty="0" smtClean="0"/>
              <a:t>Orta-düşük gelir  	</a:t>
            </a:r>
            <a:r>
              <a:rPr lang="tr-TR" dirty="0" smtClean="0">
                <a:solidFill>
                  <a:srgbClr val="FF0000"/>
                </a:solidFill>
              </a:rPr>
              <a:t>(x</a:t>
            </a:r>
            <a:r>
              <a:rPr lang="tr-TR" baseline="-25000" dirty="0" smtClean="0">
                <a:solidFill>
                  <a:srgbClr val="FF0000"/>
                </a:solidFill>
              </a:rPr>
              <a:t>12</a:t>
            </a:r>
            <a:r>
              <a:rPr lang="tr-TR" dirty="0" smtClean="0">
                <a:solidFill>
                  <a:srgbClr val="FF0000"/>
                </a:solidFill>
              </a:rPr>
              <a:t>=0 veya 1)</a:t>
            </a:r>
          </a:p>
          <a:p>
            <a:pPr>
              <a:tabLst>
                <a:tab pos="4518025" algn="l"/>
              </a:tabLst>
            </a:pPr>
            <a:r>
              <a:rPr lang="tr-TR" dirty="0" smtClean="0"/>
              <a:t>Orta gelir 	</a:t>
            </a:r>
            <a:r>
              <a:rPr lang="tr-TR" dirty="0" smtClean="0">
                <a:solidFill>
                  <a:srgbClr val="FF0000"/>
                </a:solidFill>
              </a:rPr>
              <a:t>(x</a:t>
            </a:r>
            <a:r>
              <a:rPr lang="tr-TR" baseline="-25000" dirty="0" smtClean="0">
                <a:solidFill>
                  <a:srgbClr val="FF0000"/>
                </a:solidFill>
              </a:rPr>
              <a:t>13</a:t>
            </a:r>
            <a:r>
              <a:rPr lang="tr-TR" dirty="0" smtClean="0">
                <a:solidFill>
                  <a:srgbClr val="FF0000"/>
                </a:solidFill>
              </a:rPr>
              <a:t>=0 veya 1)</a:t>
            </a:r>
          </a:p>
          <a:p>
            <a:pPr>
              <a:tabLst>
                <a:tab pos="4518025" algn="l"/>
              </a:tabLst>
            </a:pPr>
            <a:r>
              <a:rPr lang="tr-TR" dirty="0" smtClean="0"/>
              <a:t>Orta-yüksek gelir 	</a:t>
            </a:r>
            <a:r>
              <a:rPr lang="tr-TR" dirty="0" smtClean="0">
                <a:solidFill>
                  <a:srgbClr val="FF0000"/>
                </a:solidFill>
              </a:rPr>
              <a:t>(x</a:t>
            </a:r>
            <a:r>
              <a:rPr lang="tr-TR" baseline="-25000" dirty="0" smtClean="0">
                <a:solidFill>
                  <a:srgbClr val="FF0000"/>
                </a:solidFill>
              </a:rPr>
              <a:t>14</a:t>
            </a:r>
            <a:r>
              <a:rPr lang="tr-TR" dirty="0" smtClean="0">
                <a:solidFill>
                  <a:srgbClr val="FF0000"/>
                </a:solidFill>
              </a:rPr>
              <a:t>=0 veya 1)</a:t>
            </a:r>
          </a:p>
          <a:p>
            <a:pPr>
              <a:tabLst>
                <a:tab pos="4518025" algn="l"/>
              </a:tabLst>
            </a:pPr>
            <a:r>
              <a:rPr lang="tr-TR" dirty="0" smtClean="0"/>
              <a:t>Yüksek gelir 	</a:t>
            </a:r>
            <a:r>
              <a:rPr lang="tr-TR" dirty="0" smtClean="0">
                <a:solidFill>
                  <a:srgbClr val="FF0000"/>
                </a:solidFill>
              </a:rPr>
              <a:t>(x</a:t>
            </a:r>
            <a:r>
              <a:rPr lang="tr-TR" baseline="-25000" dirty="0" smtClean="0">
                <a:solidFill>
                  <a:srgbClr val="FF0000"/>
                </a:solidFill>
              </a:rPr>
              <a:t>15</a:t>
            </a:r>
            <a:r>
              <a:rPr lang="tr-TR" dirty="0" smtClean="0">
                <a:solidFill>
                  <a:srgbClr val="FF0000"/>
                </a:solidFill>
              </a:rPr>
              <a:t>=0 veya 1)</a:t>
            </a:r>
          </a:p>
          <a:p>
            <a:pPr>
              <a:tabLst>
                <a:tab pos="4518025" algn="l"/>
              </a:tabLst>
            </a:pPr>
            <a:r>
              <a:rPr lang="tr-TR" dirty="0" smtClean="0"/>
              <a:t>Çok yüksek gelir 	</a:t>
            </a:r>
            <a:r>
              <a:rPr lang="tr-TR" dirty="0" smtClean="0">
                <a:solidFill>
                  <a:srgbClr val="FF0000"/>
                </a:solidFill>
              </a:rPr>
              <a:t>(x</a:t>
            </a:r>
            <a:r>
              <a:rPr lang="tr-TR" baseline="-25000" dirty="0" smtClean="0">
                <a:solidFill>
                  <a:srgbClr val="FF0000"/>
                </a:solidFill>
              </a:rPr>
              <a:t>16</a:t>
            </a:r>
            <a:r>
              <a:rPr lang="tr-TR" dirty="0" smtClean="0">
                <a:solidFill>
                  <a:srgbClr val="FF0000"/>
                </a:solidFill>
              </a:rPr>
              <a:t>=0 veya 1)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Adayın gelirin modeldeki kredi temerrüt riskine etkisi bu şekilde olacak “</a:t>
            </a:r>
            <a:r>
              <a:rPr lang="en-US" dirty="0" smtClean="0"/>
              <a:t>+</a:t>
            </a:r>
            <a:r>
              <a:rPr lang="en-US" dirty="0" smtClean="0">
                <a:sym typeface="Symbol"/>
              </a:rPr>
              <a:t></a:t>
            </a:r>
            <a:r>
              <a:rPr lang="tr-TR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x</a:t>
            </a:r>
            <a:r>
              <a:rPr lang="tr-TR" baseline="-25000" dirty="0" smtClean="0">
                <a:sym typeface="Symbol"/>
              </a:rPr>
              <a:t>1</a:t>
            </a:r>
            <a:r>
              <a:rPr lang="en-US" dirty="0" smtClean="0"/>
              <a:t> +</a:t>
            </a:r>
            <a:r>
              <a:rPr lang="en-US" dirty="0" smtClean="0">
                <a:sym typeface="Symbol"/>
              </a:rPr>
              <a:t></a:t>
            </a:r>
            <a:r>
              <a:rPr lang="tr-TR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x</a:t>
            </a:r>
            <a:r>
              <a:rPr lang="tr-TR" baseline="-25000" dirty="0" smtClean="0">
                <a:sym typeface="Symbol"/>
              </a:rPr>
              <a:t>2</a:t>
            </a:r>
            <a:r>
              <a:rPr lang="en-US" dirty="0" smtClean="0"/>
              <a:t> +</a:t>
            </a:r>
            <a:r>
              <a:rPr lang="en-US" dirty="0" smtClean="0">
                <a:sym typeface="Symbol"/>
              </a:rPr>
              <a:t></a:t>
            </a:r>
            <a:r>
              <a:rPr lang="tr-TR" baseline="-25000" dirty="0" smtClean="0">
                <a:sym typeface="Symbol"/>
              </a:rPr>
              <a:t>3</a:t>
            </a:r>
            <a:r>
              <a:rPr lang="en-US" dirty="0" smtClean="0">
                <a:sym typeface="Symbol"/>
              </a:rPr>
              <a:t>x</a:t>
            </a:r>
            <a:r>
              <a:rPr lang="tr-TR" baseline="-25000" dirty="0" smtClean="0">
                <a:sym typeface="Symbol"/>
              </a:rPr>
              <a:t>3</a:t>
            </a:r>
            <a:r>
              <a:rPr lang="en-US" dirty="0" smtClean="0"/>
              <a:t> +</a:t>
            </a:r>
            <a:r>
              <a:rPr lang="en-US" dirty="0" smtClean="0">
                <a:sym typeface="Symbol"/>
              </a:rPr>
              <a:t></a:t>
            </a:r>
            <a:r>
              <a:rPr lang="tr-TR" baseline="-25000" dirty="0" smtClean="0">
                <a:sym typeface="Symbol"/>
              </a:rPr>
              <a:t>4</a:t>
            </a:r>
            <a:r>
              <a:rPr lang="en-US" dirty="0" smtClean="0">
                <a:sym typeface="Symbol"/>
              </a:rPr>
              <a:t>x</a:t>
            </a:r>
            <a:r>
              <a:rPr lang="tr-TR" baseline="-25000" dirty="0" smtClean="0">
                <a:sym typeface="Symbol"/>
              </a:rPr>
              <a:t>4</a:t>
            </a:r>
            <a:r>
              <a:rPr lang="tr-TR" dirty="0" smtClean="0">
                <a:sym typeface="Symbol"/>
              </a:rPr>
              <a:t>”</a:t>
            </a:r>
          </a:p>
          <a:p>
            <a:r>
              <a:rPr lang="tr-TR" dirty="0" smtClean="0">
                <a:sym typeface="Symbol"/>
              </a:rPr>
              <a:t>Yani farklı gelir grupların kredi temerrüt riskine etkileri bağımsız şekilde belirtilecek</a:t>
            </a:r>
          </a:p>
          <a:p>
            <a:pPr lvl="1"/>
            <a:r>
              <a:rPr lang="tr-TR" dirty="0" smtClean="0">
                <a:sym typeface="Symbol"/>
              </a:rPr>
              <a:t>Düşük gelir grübün (</a:t>
            </a:r>
            <a:r>
              <a:rPr lang="en-US" dirty="0" smtClean="0">
                <a:sym typeface="Symbol"/>
              </a:rPr>
              <a:t>x</a:t>
            </a:r>
            <a:r>
              <a:rPr lang="tr-TR" baseline="-25000" dirty="0" smtClean="0">
                <a:sym typeface="Symbol"/>
              </a:rPr>
              <a:t>1</a:t>
            </a:r>
            <a:r>
              <a:rPr lang="tr-TR" dirty="0" smtClean="0">
                <a:sym typeface="Symbol"/>
              </a:rPr>
              <a:t>=1) riske etkisi </a:t>
            </a:r>
            <a:r>
              <a:rPr lang="en-US" dirty="0" smtClean="0">
                <a:sym typeface="Symbol"/>
              </a:rPr>
              <a:t></a:t>
            </a:r>
            <a:r>
              <a:rPr lang="tr-TR" baseline="-25000" dirty="0" smtClean="0">
                <a:sym typeface="Symbol"/>
              </a:rPr>
              <a:t>1  </a:t>
            </a:r>
            <a:r>
              <a:rPr lang="tr-TR" dirty="0" smtClean="0">
                <a:sym typeface="Symbol"/>
              </a:rPr>
              <a:t>olacak</a:t>
            </a:r>
          </a:p>
          <a:p>
            <a:pPr lvl="1"/>
            <a:r>
              <a:rPr lang="tr-TR" dirty="0" smtClean="0">
                <a:sym typeface="Symbol"/>
              </a:rPr>
              <a:t>Düşük-orta gelir grübün (</a:t>
            </a:r>
            <a:r>
              <a:rPr lang="en-US" dirty="0" smtClean="0">
                <a:sym typeface="Symbol"/>
              </a:rPr>
              <a:t>x</a:t>
            </a:r>
            <a:r>
              <a:rPr lang="tr-TR" baseline="-25000" dirty="0" smtClean="0">
                <a:sym typeface="Symbol"/>
              </a:rPr>
              <a:t>2</a:t>
            </a:r>
            <a:r>
              <a:rPr lang="tr-TR" dirty="0" smtClean="0">
                <a:sym typeface="Symbol"/>
              </a:rPr>
              <a:t>=1) riske etkisi </a:t>
            </a:r>
            <a:r>
              <a:rPr lang="en-US" dirty="0" smtClean="0">
                <a:sym typeface="Symbol"/>
              </a:rPr>
              <a:t></a:t>
            </a:r>
            <a:r>
              <a:rPr lang="tr-TR" baseline="-25000" dirty="0" smtClean="0">
                <a:sym typeface="Symbol"/>
              </a:rPr>
              <a:t>2  </a:t>
            </a:r>
            <a:r>
              <a:rPr lang="tr-TR" dirty="0" smtClean="0">
                <a:sym typeface="Symbol"/>
              </a:rPr>
              <a:t>olacak</a:t>
            </a:r>
          </a:p>
          <a:p>
            <a:pPr lvl="1"/>
            <a:r>
              <a:rPr lang="tr-TR" dirty="0" smtClean="0">
                <a:sym typeface="Symbol"/>
              </a:rPr>
              <a:t>...</a:t>
            </a:r>
          </a:p>
          <a:p>
            <a:r>
              <a:rPr lang="tr-TR" dirty="0" smtClean="0">
                <a:sym typeface="Symbol"/>
              </a:rPr>
              <a:t>Bu şekilde, modelimiz daha eğik olup düşük-orta gelir grübünün riske etkisi 2 kat daha büyük olacağını başından varsaymayacak; onu verilere göre belirtilmesine fırsatı sağlayacak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Adayın kredi tarihi:</a:t>
            </a:r>
          </a:p>
          <a:p>
            <a:r>
              <a:rPr lang="tr-TR" dirty="0" smtClean="0"/>
              <a:t>Adayın kredi tarihi, burada aday tarafından alınan ve ödenmiş ve alınan ve ödenmemiş kredilerin sayısı deyecektir</a:t>
            </a:r>
          </a:p>
          <a:p>
            <a:r>
              <a:rPr lang="tr-TR" dirty="0" smtClean="0"/>
              <a:t>Adayın önceki kredi tarihinin kredi temerrüt riskine lineer olarak etkisini bekleyebiliriz</a:t>
            </a:r>
          </a:p>
          <a:p>
            <a:r>
              <a:rPr lang="tr-TR" dirty="0" smtClean="0"/>
              <a:t>Bu şekilde, bu faktör modelimizde </a:t>
            </a:r>
            <a:r>
              <a:rPr lang="tr-TR" dirty="0" smtClean="0">
                <a:solidFill>
                  <a:srgbClr val="FF0000"/>
                </a:solidFill>
              </a:rPr>
              <a:t>sürekli özellikler </a:t>
            </a:r>
            <a:r>
              <a:rPr lang="tr-TR" dirty="0" smtClean="0"/>
              <a:t>olarak temsil edilebilir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Sonuçta oluşturulan risk modeli:</a:t>
            </a:r>
          </a:p>
        </p:txBody>
      </p:sp>
      <p:graphicFrame>
        <p:nvGraphicFramePr>
          <p:cNvPr id="273410" name="Object 2"/>
          <p:cNvGraphicFramePr>
            <a:graphicFrameLocks noChangeAspect="1"/>
          </p:cNvGraphicFramePr>
          <p:nvPr/>
        </p:nvGraphicFramePr>
        <p:xfrm>
          <a:off x="1752600" y="2590800"/>
          <a:ext cx="5378450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11" name="Equation" r:id="rId3" imgW="1777680" imgH="419040" progId="Equation.3">
                  <p:embed/>
                </p:oleObj>
              </mc:Choice>
              <mc:Fallback>
                <p:oleObj name="Equation" r:id="rId3" imgW="177768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90800"/>
                        <a:ext cx="5378450" cy="1268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62000" y="3962400"/>
            <a:ext cx="796741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7113" indent="-1027113">
              <a:spcAft>
                <a:spcPts val="600"/>
              </a:spcAft>
              <a:tabLst>
                <a:tab pos="1027113" algn="l"/>
              </a:tabLst>
            </a:pPr>
            <a:r>
              <a:rPr lang="tr-TR" sz="2500" dirty="0" smtClean="0"/>
              <a:t>x</a:t>
            </a:r>
            <a:r>
              <a:rPr lang="tr-TR" sz="2500" baseline="-25000" dirty="0" smtClean="0"/>
              <a:t>1</a:t>
            </a:r>
            <a:r>
              <a:rPr lang="tr-TR" sz="2500" dirty="0" smtClean="0"/>
              <a:t>- x</a:t>
            </a:r>
            <a:r>
              <a:rPr lang="tr-TR" sz="2500" baseline="-25000" dirty="0" smtClean="0"/>
              <a:t>10</a:t>
            </a:r>
            <a:r>
              <a:rPr lang="tr-TR" sz="2500" dirty="0" smtClean="0"/>
              <a:t> 	adayın geldiği ilçe (birkaç kategorik ikili özellik,  </a:t>
            </a:r>
            <a:br>
              <a:rPr lang="tr-TR" sz="2500" dirty="0" smtClean="0"/>
            </a:br>
            <a:r>
              <a:rPr lang="tr-TR" sz="2500" dirty="0" smtClean="0"/>
              <a:t>0 veya 1)</a:t>
            </a:r>
          </a:p>
          <a:p>
            <a:pPr marL="1027113" indent="-1027113">
              <a:spcAft>
                <a:spcPts val="600"/>
              </a:spcAft>
              <a:tabLst>
                <a:tab pos="1027113" algn="l"/>
              </a:tabLst>
            </a:pPr>
            <a:r>
              <a:rPr lang="tr-TR" sz="2500" dirty="0" smtClean="0"/>
              <a:t> x</a:t>
            </a:r>
            <a:r>
              <a:rPr lang="tr-TR" sz="2500" baseline="-25000" dirty="0" smtClean="0"/>
              <a:t>11</a:t>
            </a:r>
            <a:r>
              <a:rPr lang="tr-TR" sz="2500" dirty="0" smtClean="0"/>
              <a:t>- x</a:t>
            </a:r>
            <a:r>
              <a:rPr lang="tr-TR" sz="2500" baseline="-25000" dirty="0" smtClean="0"/>
              <a:t>16</a:t>
            </a:r>
            <a:r>
              <a:rPr lang="tr-TR" sz="2500" dirty="0" smtClean="0"/>
              <a:t> 	adayın gelir grubu (birkaç ikili özellik, 0 veya 1)</a:t>
            </a:r>
          </a:p>
          <a:p>
            <a:pPr marL="1027113" indent="-1027113">
              <a:spcAft>
                <a:spcPts val="600"/>
              </a:spcAft>
              <a:tabLst>
                <a:tab pos="1027113" algn="l"/>
              </a:tabLst>
            </a:pPr>
            <a:r>
              <a:rPr lang="tr-TR" sz="2500" dirty="0" smtClean="0"/>
              <a:t> x</a:t>
            </a:r>
            <a:r>
              <a:rPr lang="tr-TR" sz="2500" baseline="-25000" dirty="0" smtClean="0"/>
              <a:t>17</a:t>
            </a:r>
            <a:r>
              <a:rPr lang="tr-TR" sz="2500" dirty="0" smtClean="0"/>
              <a:t>- x</a:t>
            </a:r>
            <a:r>
              <a:rPr lang="tr-TR" sz="2500" baseline="-25000" dirty="0" smtClean="0"/>
              <a:t>18 </a:t>
            </a:r>
            <a:r>
              <a:rPr lang="tr-TR" sz="2500" dirty="0" smtClean="0"/>
              <a:t>	adayın ödenmiş ve ödenmemiş kredi sayısı </a:t>
            </a:r>
            <a:br>
              <a:rPr lang="tr-TR" sz="2500" dirty="0" smtClean="0"/>
            </a:br>
            <a:r>
              <a:rPr lang="tr-TR" sz="2500" dirty="0" smtClean="0"/>
              <a:t>(iki sürekli özellik)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 oluşturma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 model için, önceden var olan veriler kullanarak iyi parametreler maliyet azaltarak bulunabilir</a:t>
            </a:r>
          </a:p>
          <a:p>
            <a:r>
              <a:rPr lang="tr-TR" dirty="0" smtClean="0"/>
              <a:t>Yani, farklı faktörlerin kredi temerrüt riskine gerçek etkileri tahmin edilebilir</a:t>
            </a:r>
          </a:p>
          <a:p>
            <a:r>
              <a:rPr lang="tr-TR" dirty="0" smtClean="0"/>
              <a:t>Yeni aday için, tahmin edilmiş risk modelini kullanarak risk değeri hesaplanabilir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Ortak etkiler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“Ortak etkiler” modellemede özel bir durum</a:t>
            </a:r>
          </a:p>
          <a:p>
            <a:r>
              <a:rPr lang="tr-TR" dirty="0" smtClean="0"/>
              <a:t>Ortak etkisi demek ki, iki yada daha çok faktör, birlikte çalışır ise, sonuca daha çok farklı etki edebilirler</a:t>
            </a:r>
          </a:p>
          <a:p>
            <a:r>
              <a:rPr lang="tr-TR" dirty="0" smtClean="0"/>
              <a:t>Örneğin: </a:t>
            </a:r>
          </a:p>
          <a:p>
            <a:pPr lvl="1"/>
            <a:r>
              <a:rPr lang="tr-TR" u="sng" dirty="0" smtClean="0"/>
              <a:t>İçel</a:t>
            </a:r>
            <a:r>
              <a:rPr lang="tr-TR" dirty="0" smtClean="0"/>
              <a:t> ve </a:t>
            </a:r>
            <a:r>
              <a:rPr lang="tr-TR" u="sng" dirty="0" smtClean="0"/>
              <a:t>gelir grubu</a:t>
            </a:r>
            <a:r>
              <a:rPr lang="tr-TR" dirty="0" smtClean="0"/>
              <a:t> etkileri lineer şekilde sayılmıştı</a:t>
            </a:r>
          </a:p>
          <a:p>
            <a:pPr lvl="1"/>
            <a:r>
              <a:rPr lang="tr-TR" dirty="0" smtClean="0"/>
              <a:t>Bu, gelir grubunun etkisi içel arasında sabit olduğu varsayıyor</a:t>
            </a:r>
          </a:p>
          <a:p>
            <a:pPr lvl="1"/>
            <a:r>
              <a:rPr lang="tr-TR" dirty="0" smtClean="0"/>
              <a:t>Aynı zamanda, iki içel arasında gelir grubu kredi riskine çok farklı etki edebilir</a:t>
            </a:r>
          </a:p>
          <a:p>
            <a:pPr lvl="1"/>
            <a:r>
              <a:rPr lang="tr-TR" dirty="0" smtClean="0"/>
              <a:t>Bu durumda biz diyoruz ki, içel ve gelir ortak etkide olabilir, yani bu faktörler birlikte çalışırken ayrı ayrı çalışmasından kredi riskine çok çok farklı etki sağlayabilir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Lineer Regresyon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 sorun çok basit idi – bir açıklayıcı değişken (reklam harcaması) ve bir bağımlı değişken (öğrenci sayısı) sadece vardı</a:t>
            </a:r>
          </a:p>
          <a:p>
            <a:r>
              <a:rPr lang="tr-TR" dirty="0" smtClean="0"/>
              <a:t>Bilgisayar kullanmadan belki uygun şekilde doğrusal çizgi çizebilirseniz</a:t>
            </a:r>
          </a:p>
        </p:txBody>
      </p:sp>
      <p:pic>
        <p:nvPicPr>
          <p:cNvPr id="4" name="Picture 2" descr="E:\MyDocuments\Professional\Courses\Artificial Intelligence and Machine Learning\lec2ill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7338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Ortak etkiler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Ortak etkileri temsil etmek için modellerde bileşik (polinom) özellikleri kullanılabilir</a:t>
            </a:r>
          </a:p>
          <a:p>
            <a:r>
              <a:rPr lang="tr-TR" dirty="0" smtClean="0"/>
              <a:t>Örneğin, gelir grubu ve geldiği içelin ortak etkisini temsil etmek için, x</a:t>
            </a:r>
            <a:r>
              <a:rPr lang="tr-TR" baseline="-25000" dirty="0" smtClean="0"/>
              <a:t>1</a:t>
            </a:r>
            <a:r>
              <a:rPr lang="tr-TR" dirty="0" smtClean="0"/>
              <a:t>x</a:t>
            </a:r>
            <a:r>
              <a:rPr lang="tr-TR" baseline="-25000" dirty="0" smtClean="0"/>
              <a:t>11</a:t>
            </a:r>
            <a:r>
              <a:rPr lang="tr-TR" dirty="0" smtClean="0"/>
              <a:t>, x</a:t>
            </a:r>
            <a:r>
              <a:rPr lang="tr-TR" baseline="-25000" dirty="0" smtClean="0"/>
              <a:t>1</a:t>
            </a:r>
            <a:r>
              <a:rPr lang="tr-TR" dirty="0" smtClean="0"/>
              <a:t>x</a:t>
            </a:r>
            <a:r>
              <a:rPr lang="tr-TR" baseline="-25000" dirty="0" smtClean="0"/>
              <a:t>12</a:t>
            </a:r>
            <a:r>
              <a:rPr lang="tr-TR" dirty="0" smtClean="0"/>
              <a:t>, x</a:t>
            </a:r>
            <a:r>
              <a:rPr lang="tr-TR" baseline="-25000" dirty="0" smtClean="0"/>
              <a:t>2</a:t>
            </a:r>
            <a:r>
              <a:rPr lang="tr-TR" dirty="0" smtClean="0"/>
              <a:t>x</a:t>
            </a:r>
            <a:r>
              <a:rPr lang="tr-TR" baseline="-25000" dirty="0" smtClean="0"/>
              <a:t>11 </a:t>
            </a:r>
            <a:br>
              <a:rPr lang="tr-TR" baseline="-25000" dirty="0" smtClean="0"/>
            </a:br>
            <a:r>
              <a:rPr lang="tr-TR" dirty="0" smtClean="0"/>
              <a:t>gibi yeni özellikleri tanımlanıp modele eklenebilir</a:t>
            </a:r>
          </a:p>
        </p:txBody>
      </p:sp>
      <p:graphicFrame>
        <p:nvGraphicFramePr>
          <p:cNvPr id="257025" name="Object 1"/>
          <p:cNvGraphicFramePr>
            <a:graphicFrameLocks noChangeAspect="1"/>
          </p:cNvGraphicFramePr>
          <p:nvPr/>
        </p:nvGraphicFramePr>
        <p:xfrm>
          <a:off x="744538" y="5335587"/>
          <a:ext cx="8094662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59" name="Equation" r:id="rId3" imgW="2108160" imgH="177480" progId="Equation.3">
                  <p:embed/>
                </p:oleObj>
              </mc:Choice>
              <mc:Fallback>
                <p:oleObj name="Equation" r:id="rId3" imgW="210816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5335587"/>
                        <a:ext cx="8094662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276600" y="4419600"/>
            <a:ext cx="518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x</a:t>
            </a:r>
            <a:r>
              <a:rPr lang="tr-TR" sz="3200" baseline="-25000" dirty="0" smtClean="0">
                <a:solidFill>
                  <a:srgbClr val="FF0000"/>
                </a:solidFill>
              </a:rPr>
              <a:t>111</a:t>
            </a:r>
            <a:r>
              <a:rPr lang="tr-TR" sz="3200" dirty="0" smtClean="0">
                <a:solidFill>
                  <a:srgbClr val="FF0000"/>
                </a:solidFill>
              </a:rPr>
              <a:t>=x</a:t>
            </a:r>
            <a:r>
              <a:rPr lang="tr-TR" sz="3200" baseline="-25000" dirty="0" smtClean="0">
                <a:solidFill>
                  <a:srgbClr val="FF0000"/>
                </a:solidFill>
              </a:rPr>
              <a:t>1</a:t>
            </a:r>
            <a:r>
              <a:rPr lang="tr-TR" sz="3200" dirty="0" smtClean="0">
                <a:solidFill>
                  <a:srgbClr val="FF0000"/>
                </a:solidFill>
              </a:rPr>
              <a:t>x</a:t>
            </a:r>
            <a:r>
              <a:rPr lang="tr-TR" sz="3200" baseline="-25000" dirty="0" smtClean="0">
                <a:solidFill>
                  <a:srgbClr val="FF0000"/>
                </a:solidFill>
              </a:rPr>
              <a:t>11</a:t>
            </a:r>
            <a:r>
              <a:rPr lang="tr-TR" sz="3200" dirty="0" smtClean="0">
                <a:solidFill>
                  <a:srgbClr val="FF0000"/>
                </a:solidFill>
              </a:rPr>
              <a:t> yeni (ortak) etkidir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19800" y="5105400"/>
            <a:ext cx="1066800" cy="3810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Ortak etkiler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Bu nasıl çalışıyor: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71600" y="3098800"/>
          <a:ext cx="685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838200"/>
                <a:gridCol w="1295400"/>
                <a:gridCol w="40386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r>
                        <a:rPr lang="tr-TR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r>
                        <a:rPr lang="tr-TR" baseline="-25000" dirty="0" smtClean="0"/>
                        <a:t>11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r>
                        <a:rPr lang="tr-TR" baseline="-25000" dirty="0" smtClean="0"/>
                        <a:t>111</a:t>
                      </a:r>
                      <a:r>
                        <a:rPr lang="tr-TR" dirty="0" smtClean="0"/>
                        <a:t>=x</a:t>
                      </a:r>
                      <a:r>
                        <a:rPr lang="tr-TR" baseline="-25000" dirty="0" smtClean="0"/>
                        <a:t>1</a:t>
                      </a:r>
                      <a:r>
                        <a:rPr lang="tr-TR" dirty="0" smtClean="0"/>
                        <a:t>x</a:t>
                      </a:r>
                      <a:r>
                        <a:rPr lang="tr-TR" baseline="-25000" dirty="0" smtClean="0"/>
                        <a:t>11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aseline="-25000" dirty="0" smtClean="0"/>
                        <a:t>Açıklama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Akdeniz’den olmayan yüksek gelir ailesi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Akdeniz’den yüksek gelir ailesi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Akdeniz’den olmayan düşük gelir ailesi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Akdeniz’den düşük gelir ailesi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Ortak etkiler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3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x</a:t>
            </a:r>
            <a:r>
              <a:rPr lang="tr-TR" baseline="-25000" dirty="0" smtClean="0">
                <a:solidFill>
                  <a:srgbClr val="FF0000"/>
                </a:solidFill>
              </a:rPr>
              <a:t>111</a:t>
            </a:r>
            <a:r>
              <a:rPr lang="tr-TR" dirty="0" smtClean="0">
                <a:solidFill>
                  <a:srgbClr val="FF0000"/>
                </a:solidFill>
              </a:rPr>
              <a:t> yeni özellik sadece “akdeniz” ve “düşük gelir” durumda 0’dan farklı oluyor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71600" y="3098800"/>
          <a:ext cx="685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838200"/>
                <a:gridCol w="1295400"/>
                <a:gridCol w="40386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r>
                        <a:rPr lang="tr-TR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r>
                        <a:rPr lang="tr-TR" baseline="-25000" dirty="0" smtClean="0"/>
                        <a:t>11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r>
                        <a:rPr lang="tr-TR" baseline="-25000" dirty="0" smtClean="0"/>
                        <a:t>111</a:t>
                      </a:r>
                      <a:r>
                        <a:rPr lang="tr-TR" dirty="0" smtClean="0"/>
                        <a:t>=x</a:t>
                      </a:r>
                      <a:r>
                        <a:rPr lang="tr-TR" baseline="-25000" dirty="0" smtClean="0"/>
                        <a:t>1</a:t>
                      </a:r>
                      <a:r>
                        <a:rPr lang="tr-TR" dirty="0" smtClean="0"/>
                        <a:t>x</a:t>
                      </a:r>
                      <a:r>
                        <a:rPr lang="tr-TR" baseline="-25000" dirty="0" smtClean="0"/>
                        <a:t>11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aseline="-25000" dirty="0" smtClean="0"/>
                        <a:t>Açıklama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Akdenizdan olmayan yüksek gelir ailesi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Akdenizdan yüksek gelir ailesi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Akdenizdan olmayan düşük gelir ailesi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Akdenizdan düşük gelir ailesi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Ortak etkiler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5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Yanı bu modelde, </a:t>
            </a:r>
            <a:r>
              <a:rPr lang="tr-TR" dirty="0" smtClean="0">
                <a:solidFill>
                  <a:srgbClr val="FF0000"/>
                </a:solidFill>
                <a:sym typeface="Symbol"/>
              </a:rPr>
              <a:t></a:t>
            </a:r>
            <a:r>
              <a:rPr lang="tr-TR" baseline="-25000" dirty="0" smtClean="0">
                <a:solidFill>
                  <a:srgbClr val="FF0000"/>
                </a:solidFill>
                <a:sym typeface="Symbol"/>
              </a:rPr>
              <a:t>111</a:t>
            </a:r>
            <a:r>
              <a:rPr lang="tr-TR" dirty="0" smtClean="0">
                <a:solidFill>
                  <a:srgbClr val="FF0000"/>
                </a:solidFill>
                <a:sym typeface="Symbol"/>
              </a:rPr>
              <a:t> sadece </a:t>
            </a:r>
            <a:r>
              <a:rPr lang="tr-TR" dirty="0" smtClean="0">
                <a:solidFill>
                  <a:srgbClr val="FF0000"/>
                </a:solidFill>
              </a:rPr>
              <a:t>“akdeniz” ve “düşük gelir” durumunda riske etkide bulunur, ve bu şekilde ilişkili etki temsil edebilir</a:t>
            </a:r>
            <a:r>
              <a:rPr lang="tr-TR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71600" y="3327400"/>
          <a:ext cx="685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838200"/>
                <a:gridCol w="1295400"/>
                <a:gridCol w="40386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r>
                        <a:rPr lang="tr-TR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r>
                        <a:rPr lang="tr-TR" baseline="-25000" dirty="0" smtClean="0"/>
                        <a:t>11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r>
                        <a:rPr lang="tr-TR" baseline="-25000" dirty="0" smtClean="0"/>
                        <a:t>111</a:t>
                      </a:r>
                      <a:r>
                        <a:rPr lang="tr-TR" dirty="0" smtClean="0"/>
                        <a:t>=x</a:t>
                      </a:r>
                      <a:r>
                        <a:rPr lang="tr-TR" baseline="-25000" dirty="0" smtClean="0"/>
                        <a:t>1</a:t>
                      </a:r>
                      <a:r>
                        <a:rPr lang="tr-TR" dirty="0" smtClean="0"/>
                        <a:t>x</a:t>
                      </a:r>
                      <a:r>
                        <a:rPr lang="tr-TR" baseline="-25000" dirty="0" smtClean="0"/>
                        <a:t>11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aseline="-25000" dirty="0" smtClean="0"/>
                        <a:t>Açıklama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Akdenizdan olmayan yüksek gelir ailesi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Akdenizdan yüksek gelir ailesi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Akdenizdan olmayan düşük gelir ailesi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Akdenizdan düşük gelir ailesi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7729" name="Object 1"/>
          <p:cNvGraphicFramePr>
            <a:graphicFrameLocks noChangeAspect="1"/>
          </p:cNvGraphicFramePr>
          <p:nvPr/>
        </p:nvGraphicFramePr>
        <p:xfrm>
          <a:off x="533400" y="5715000"/>
          <a:ext cx="8094662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30" name="Equation" r:id="rId3" imgW="2108160" imgH="177480" progId="Equation.3">
                  <p:embed/>
                </p:oleObj>
              </mc:Choice>
              <mc:Fallback>
                <p:oleObj name="Equation" r:id="rId3" imgW="2108160" imgH="1774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715000"/>
                        <a:ext cx="8094662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867400" y="5486400"/>
            <a:ext cx="19050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Etki kopyalama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Gelir grubu ve içelin ortak etkisini temsil etmek için, x</a:t>
            </a:r>
            <a:r>
              <a:rPr lang="tr-TR" baseline="-25000" dirty="0" smtClean="0"/>
              <a:t>1</a:t>
            </a:r>
            <a:r>
              <a:rPr lang="tr-TR" dirty="0" smtClean="0"/>
              <a:t>x</a:t>
            </a:r>
            <a:r>
              <a:rPr lang="tr-TR" baseline="-25000" dirty="0" smtClean="0"/>
              <a:t>11 </a:t>
            </a:r>
            <a:r>
              <a:rPr lang="tr-TR" dirty="0" smtClean="0"/>
              <a:t>özelliği kullanarsak, </a:t>
            </a:r>
            <a:r>
              <a:rPr lang="tr-TR" dirty="0" smtClean="0">
                <a:solidFill>
                  <a:srgbClr val="FF0000"/>
                </a:solidFill>
              </a:rPr>
              <a:t>aynı etkiyi </a:t>
            </a:r>
            <a:r>
              <a:rPr lang="tr-TR" dirty="0" smtClean="0"/>
              <a:t>temsil etmek için modelimizde </a:t>
            </a:r>
            <a:r>
              <a:rPr lang="tr-TR" dirty="0" smtClean="0">
                <a:solidFill>
                  <a:srgbClr val="FF0000"/>
                </a:solidFill>
              </a:rPr>
              <a:t>iki terim </a:t>
            </a:r>
            <a:r>
              <a:rPr lang="tr-TR" dirty="0" smtClean="0"/>
              <a:t>oluyor, yani x</a:t>
            </a:r>
            <a:r>
              <a:rPr lang="tr-TR" baseline="-25000" dirty="0" smtClean="0"/>
              <a:t>1</a:t>
            </a:r>
            <a:r>
              <a:rPr lang="tr-TR" dirty="0" smtClean="0"/>
              <a:t> ve x</a:t>
            </a:r>
            <a:r>
              <a:rPr lang="tr-TR" baseline="-25000" dirty="0" smtClean="0"/>
              <a:t>1</a:t>
            </a:r>
            <a:r>
              <a:rPr lang="tr-TR" dirty="0" smtClean="0"/>
              <a:t>x</a:t>
            </a:r>
            <a:r>
              <a:rPr lang="tr-TR" baseline="-25000" dirty="0" smtClean="0"/>
              <a:t>11</a:t>
            </a:r>
            <a:endParaRPr lang="tr-TR" dirty="0" smtClean="0"/>
          </a:p>
          <a:p>
            <a:r>
              <a:rPr lang="tr-TR" dirty="0" smtClean="0"/>
              <a:t>Bu yüzden modellememizde bir sorun çıkabilir mi?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Etki kopyalama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 soru için genel cevap, “</a:t>
            </a:r>
            <a:r>
              <a:rPr lang="tr-TR" dirty="0" smtClean="0">
                <a:solidFill>
                  <a:srgbClr val="FF0000"/>
                </a:solidFill>
              </a:rPr>
              <a:t>Hair</a:t>
            </a:r>
            <a:r>
              <a:rPr lang="tr-TR" dirty="0" smtClean="0"/>
              <a:t>”dır</a:t>
            </a:r>
          </a:p>
          <a:p>
            <a:r>
              <a:rPr lang="tr-TR" dirty="0" smtClean="0"/>
              <a:t>İki benzer etki faktörü varsa, birçok boyutlu lineer model yöntemi </a:t>
            </a:r>
            <a:r>
              <a:rPr lang="tr-TR" dirty="0" smtClean="0">
                <a:solidFill>
                  <a:srgbClr val="FF0000"/>
                </a:solidFill>
              </a:rPr>
              <a:t>sonuçları daha iyi anlatabilecek faktörü seçip </a:t>
            </a:r>
            <a:r>
              <a:rPr lang="tr-TR" dirty="0" smtClean="0"/>
              <a:t>modele ekleyecek; diğer faktörünün </a:t>
            </a:r>
            <a:r>
              <a:rPr lang="tr-TR" i="1" dirty="0" smtClean="0">
                <a:sym typeface="Symbol"/>
              </a:rPr>
              <a:t></a:t>
            </a:r>
            <a:r>
              <a:rPr lang="tr-TR" dirty="0" smtClean="0">
                <a:sym typeface="Symbol"/>
              </a:rPr>
              <a:t>-parametresi sıfıra yakın bir değere atanacaktır</a:t>
            </a:r>
            <a:endParaRPr lang="tr-TR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Etki kopyalama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x</a:t>
            </a:r>
            <a:r>
              <a:rPr lang="tr-TR" baseline="-25000" dirty="0" smtClean="0">
                <a:solidFill>
                  <a:srgbClr val="FF0000"/>
                </a:solidFill>
              </a:rPr>
              <a:t>1</a:t>
            </a:r>
            <a:r>
              <a:rPr lang="tr-TR" dirty="0" smtClean="0">
                <a:solidFill>
                  <a:srgbClr val="FF0000"/>
                </a:solidFill>
              </a:rPr>
              <a:t> ve x</a:t>
            </a:r>
            <a:r>
              <a:rPr lang="tr-TR" baseline="-25000" dirty="0" smtClean="0">
                <a:solidFill>
                  <a:srgbClr val="FF0000"/>
                </a:solidFill>
              </a:rPr>
              <a:t>1</a:t>
            </a:r>
            <a:r>
              <a:rPr lang="tr-TR" dirty="0" smtClean="0">
                <a:solidFill>
                  <a:srgbClr val="FF0000"/>
                </a:solidFill>
              </a:rPr>
              <a:t>x</a:t>
            </a:r>
            <a:r>
              <a:rPr lang="tr-TR" baseline="-25000" dirty="0" smtClean="0">
                <a:solidFill>
                  <a:srgbClr val="FF0000"/>
                </a:solidFill>
              </a:rPr>
              <a:t>11  </a:t>
            </a:r>
            <a:r>
              <a:rPr lang="tr-TR" dirty="0" smtClean="0"/>
              <a:t>özellikleri için, eğer x</a:t>
            </a:r>
            <a:r>
              <a:rPr lang="tr-TR" baseline="-25000" dirty="0" smtClean="0"/>
              <a:t>1</a:t>
            </a:r>
            <a:r>
              <a:rPr lang="tr-TR" dirty="0" smtClean="0"/>
              <a:t>x</a:t>
            </a:r>
            <a:r>
              <a:rPr lang="tr-TR" baseline="-25000" dirty="0" smtClean="0"/>
              <a:t>11</a:t>
            </a:r>
            <a:r>
              <a:rPr lang="tr-TR" dirty="0" smtClean="0"/>
              <a:t> sonuçları </a:t>
            </a:r>
            <a:r>
              <a:rPr lang="tr-TR" dirty="0" smtClean="0">
                <a:solidFill>
                  <a:srgbClr val="FF0000"/>
                </a:solidFill>
              </a:rPr>
              <a:t>daha iyi anlatıyorsa</a:t>
            </a:r>
            <a:r>
              <a:rPr lang="tr-TR" dirty="0" smtClean="0"/>
              <a:t>, lineer regresyon </a:t>
            </a:r>
            <a:r>
              <a:rPr lang="tr-TR" dirty="0" smtClean="0">
                <a:solidFill>
                  <a:srgbClr val="FF0000"/>
                </a:solidFill>
              </a:rPr>
              <a:t>x</a:t>
            </a:r>
            <a:r>
              <a:rPr lang="tr-TR" baseline="-25000" dirty="0" smtClean="0">
                <a:solidFill>
                  <a:srgbClr val="FF0000"/>
                </a:solidFill>
              </a:rPr>
              <a:t>1</a:t>
            </a:r>
            <a:r>
              <a:rPr lang="tr-TR" dirty="0" smtClean="0">
                <a:solidFill>
                  <a:srgbClr val="FF0000"/>
                </a:solidFill>
              </a:rPr>
              <a:t>x</a:t>
            </a:r>
            <a:r>
              <a:rPr lang="tr-TR" baseline="-25000" dirty="0" smtClean="0">
                <a:solidFill>
                  <a:srgbClr val="FF0000"/>
                </a:solidFill>
              </a:rPr>
              <a:t>11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faktörü </a:t>
            </a:r>
            <a:r>
              <a:rPr lang="tr-TR" dirty="0" smtClean="0">
                <a:solidFill>
                  <a:srgbClr val="FF0000"/>
                </a:solidFill>
              </a:rPr>
              <a:t>kendi kendine </a:t>
            </a:r>
            <a:r>
              <a:rPr lang="tr-TR" dirty="0" smtClean="0"/>
              <a:t>seçip ona yüksek </a:t>
            </a:r>
            <a:r>
              <a:rPr lang="tr-TR" i="1" dirty="0" smtClean="0">
                <a:sym typeface="Symbol"/>
              </a:rPr>
              <a:t></a:t>
            </a:r>
            <a:r>
              <a:rPr lang="tr-TR" dirty="0" smtClean="0">
                <a:sym typeface="Symbol"/>
              </a:rPr>
              <a:t>-parametresi ve </a:t>
            </a:r>
            <a:r>
              <a:rPr lang="tr-TR" dirty="0" smtClean="0">
                <a:solidFill>
                  <a:srgbClr val="FF0000"/>
                </a:solidFill>
              </a:rPr>
              <a:t>x</a:t>
            </a:r>
            <a:r>
              <a:rPr lang="tr-TR" baseline="-25000" dirty="0" smtClean="0">
                <a:solidFill>
                  <a:srgbClr val="FF0000"/>
                </a:solidFill>
              </a:rPr>
              <a:t>1</a:t>
            </a:r>
            <a:r>
              <a:rPr lang="tr-TR" dirty="0" smtClean="0">
                <a:sym typeface="Symbol"/>
              </a:rPr>
              <a:t> daha düşük </a:t>
            </a:r>
            <a:r>
              <a:rPr lang="tr-TR" i="1" dirty="0" smtClean="0">
                <a:sym typeface="Symbol"/>
              </a:rPr>
              <a:t></a:t>
            </a:r>
            <a:r>
              <a:rPr lang="tr-TR" dirty="0" smtClean="0">
                <a:sym typeface="Symbol"/>
              </a:rPr>
              <a:t>-parametresini atayacak</a:t>
            </a:r>
            <a:endParaRPr lang="tr-TR" dirty="0" smtClean="0">
              <a:solidFill>
                <a:srgbClr val="FF0000"/>
              </a:solidFill>
              <a:sym typeface="Symbol"/>
            </a:endParaRPr>
          </a:p>
        </p:txBody>
      </p:sp>
      <p:graphicFrame>
        <p:nvGraphicFramePr>
          <p:cNvPr id="454657" name="Object 1"/>
          <p:cNvGraphicFramePr>
            <a:graphicFrameLocks noChangeAspect="1"/>
          </p:cNvGraphicFramePr>
          <p:nvPr/>
        </p:nvGraphicFramePr>
        <p:xfrm>
          <a:off x="1782763" y="4267200"/>
          <a:ext cx="5900737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59" name="Equation" r:id="rId3" imgW="1536480" imgH="177480" progId="Equation.3">
                  <p:embed/>
                </p:oleObj>
              </mc:Choice>
              <mc:Fallback>
                <p:oleObj name="Equation" r:id="rId3" imgW="1536480" imgH="1774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3" y="4267200"/>
                        <a:ext cx="5900737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58" name="Object 2"/>
          <p:cNvGraphicFramePr>
            <a:graphicFrameLocks noChangeAspect="1"/>
          </p:cNvGraphicFramePr>
          <p:nvPr/>
        </p:nvGraphicFramePr>
        <p:xfrm>
          <a:off x="1687513" y="5715000"/>
          <a:ext cx="624205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60" name="Equation" r:id="rId5" imgW="1625400" imgH="177480" progId="Equation.3">
                  <p:embed/>
                </p:oleObj>
              </mc:Choice>
              <mc:Fallback>
                <p:oleObj name="Equation" r:id="rId5" imgW="162540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5715000"/>
                        <a:ext cx="6242050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267200" y="5029200"/>
            <a:ext cx="975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smtClean="0">
                <a:sym typeface="Symbol"/>
              </a:rPr>
              <a:t>yada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946902" y="4099302"/>
            <a:ext cx="12954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81600" y="5562600"/>
            <a:ext cx="19050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Lineer olmayan ilişkiler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Modelde açık olan lineer olmayan etkiler bulunmaktaysa, lineer olmayan bileşik özellikleri modele eklenebilir</a:t>
            </a:r>
          </a:p>
        </p:txBody>
      </p:sp>
      <p:graphicFrame>
        <p:nvGraphicFramePr>
          <p:cNvPr id="463874" name="Object 2"/>
          <p:cNvGraphicFramePr>
            <a:graphicFrameLocks noChangeAspect="1"/>
          </p:cNvGraphicFramePr>
          <p:nvPr/>
        </p:nvGraphicFramePr>
        <p:xfrm>
          <a:off x="688975" y="3810000"/>
          <a:ext cx="825182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75" name="Equation" r:id="rId3" imgW="2781000" imgH="177480" progId="Equation.3">
                  <p:embed/>
                </p:oleObj>
              </mc:Choice>
              <mc:Fallback>
                <p:oleObj name="Equation" r:id="rId3" imgW="278100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3810000"/>
                        <a:ext cx="8251825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419600" y="3702804"/>
            <a:ext cx="38862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5334000"/>
            <a:ext cx="518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Lineer olmayan etkilerdir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029200" y="4572000"/>
            <a:ext cx="1371600" cy="6858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Referans konu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Referans konu: normal denklemleri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Dereceli azaltma metodunu kullanarak, model bulmak için, birçok azaltma adımı yapılması gerekiyor – bu anlamda, dereceli azaltma metodu “iterative” metodudur</a:t>
            </a:r>
          </a:p>
          <a:p>
            <a:r>
              <a:rPr lang="tr-TR" dirty="0" smtClean="0"/>
              <a:t>Lineer regresyon modelleri için, parametreleri bazen cebir olarak bulunabilir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2778</Words>
  <Application>Microsoft Office PowerPoint</Application>
  <PresentationFormat>Ekran Gösterisi (4:3)</PresentationFormat>
  <Paragraphs>617</Paragraphs>
  <Slides>108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108</vt:i4>
      </vt:variant>
    </vt:vector>
  </HeadingPairs>
  <TitlesOfParts>
    <vt:vector size="114" baseType="lpstr">
      <vt:lpstr>Arial</vt:lpstr>
      <vt:lpstr>Calibri</vt:lpstr>
      <vt:lpstr>Symbol</vt:lpstr>
      <vt:lpstr>Wingdings</vt:lpstr>
      <vt:lpstr>Office Theme</vt:lpstr>
      <vt:lpstr>Equation</vt:lpstr>
      <vt:lpstr> Yapay Zeka ve Makine Öğrenmesi</vt:lpstr>
      <vt:lpstr>Ders planı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Lineer Regresyon</vt:lpstr>
      <vt:lpstr>Özellik normalleştirilmesi</vt:lpstr>
      <vt:lpstr>Özellik normalleştirilmesi</vt:lpstr>
      <vt:lpstr>Özellik normalleştirilmesi</vt:lpstr>
      <vt:lpstr>Özellik normalleştirilmesi</vt:lpstr>
      <vt:lpstr>Özellik normalleştirilmesi</vt:lpstr>
      <vt:lpstr>Özellik normalleştirilmesi</vt:lpstr>
      <vt:lpstr>Özellik normalleştirilmesi</vt:lpstr>
      <vt:lpstr>Özellik normalleştirilmesi</vt:lpstr>
      <vt:lpstr>Bileşik özellikler</vt:lpstr>
      <vt:lpstr>Bileşik özellikler</vt:lpstr>
      <vt:lpstr>Bileşik özellikler</vt:lpstr>
      <vt:lpstr>Bileşik özellikler</vt:lpstr>
      <vt:lpstr>Bileşik özellikler</vt:lpstr>
      <vt:lpstr>Bileşik özellikler</vt:lpstr>
      <vt:lpstr>Bileşik özellikler</vt:lpstr>
      <vt:lpstr>Bileşik özellikler</vt:lpstr>
      <vt:lpstr>Bileşik özellikler</vt:lpstr>
      <vt:lpstr>Bileşik özellikler</vt:lpstr>
      <vt:lpstr>Bileşik özellikler</vt:lpstr>
      <vt:lpstr>Bileşik özellikler</vt:lpstr>
      <vt:lpstr>Bileşik özellikler</vt:lpstr>
      <vt:lpstr>Bileşik özellikler</vt:lpstr>
      <vt:lpstr>Bileşik özellikler</vt:lpstr>
      <vt:lpstr>Bileşik özellikler</vt:lpstr>
      <vt:lpstr>Bileşik özellikler</vt:lpstr>
      <vt:lpstr>Bileşik özellikler</vt:lpstr>
      <vt:lpstr>Bileşik özellikler</vt:lpstr>
      <vt:lpstr>Model oluşturma sorunu</vt:lpstr>
      <vt:lpstr>Model oluşturma</vt:lpstr>
      <vt:lpstr>Model oluşturma</vt:lpstr>
      <vt:lpstr>Model oluşturma</vt:lpstr>
      <vt:lpstr>Model oluşturma</vt:lpstr>
      <vt:lpstr>Model oluşturma</vt:lpstr>
      <vt:lpstr>Model oluşturma</vt:lpstr>
      <vt:lpstr>Model oluşturma</vt:lpstr>
      <vt:lpstr>Model oluşturma</vt:lpstr>
      <vt:lpstr>Model oluşturma</vt:lpstr>
      <vt:lpstr>Model oluşturma</vt:lpstr>
      <vt:lpstr>Model oluşturma</vt:lpstr>
      <vt:lpstr>Model oluşturma</vt:lpstr>
      <vt:lpstr>Model oluşturma</vt:lpstr>
      <vt:lpstr>Model oluşturma</vt:lpstr>
      <vt:lpstr>Model oluşturma</vt:lpstr>
      <vt:lpstr>Model oluşturma</vt:lpstr>
      <vt:lpstr>Model oluşturma</vt:lpstr>
      <vt:lpstr>Model oluşturma</vt:lpstr>
      <vt:lpstr>Model oluşturma</vt:lpstr>
      <vt:lpstr>Model oluşturma</vt:lpstr>
      <vt:lpstr>Model oluşturma</vt:lpstr>
      <vt:lpstr>Model oluşturma</vt:lpstr>
      <vt:lpstr>Ortak etkiler</vt:lpstr>
      <vt:lpstr>Ortak etkiler</vt:lpstr>
      <vt:lpstr>Ortak etkiler</vt:lpstr>
      <vt:lpstr>Ortak etkiler</vt:lpstr>
      <vt:lpstr>Ortak etkiler</vt:lpstr>
      <vt:lpstr>Etki kopyalama</vt:lpstr>
      <vt:lpstr>Etki kopyalama</vt:lpstr>
      <vt:lpstr>Etki kopyalama</vt:lpstr>
      <vt:lpstr>Lineer olmayan ilişkiler</vt:lpstr>
      <vt:lpstr>Referans konu</vt:lpstr>
      <vt:lpstr>Referans konu: normal denklemleri</vt:lpstr>
      <vt:lpstr>Normal denklemleri</vt:lpstr>
      <vt:lpstr>Normal denklemleri</vt:lpstr>
      <vt:lpstr>Normal denklemleri</vt:lpstr>
      <vt:lpstr>Normal denklemleri</vt:lpstr>
      <vt:lpstr>Normal denklemleri</vt:lpstr>
      <vt:lpstr>Normal denklemleri</vt:lpstr>
      <vt:lpstr>Normal denklemleri</vt:lpstr>
      <vt:lpstr>Lineer bağımlı özellikler</vt:lpstr>
      <vt:lpstr>Come again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MIT503 Veri Yapıları ve algoritmalar</dc:title>
  <dc:creator>gmyuriy</dc:creator>
  <cp:lastModifiedBy>Nisantasi</cp:lastModifiedBy>
  <cp:revision>1646</cp:revision>
  <dcterms:created xsi:type="dcterms:W3CDTF">2006-08-16T00:00:00Z</dcterms:created>
  <dcterms:modified xsi:type="dcterms:W3CDTF">2016-11-21T12:17:37Z</dcterms:modified>
</cp:coreProperties>
</file>