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9" r:id="rId4"/>
    <p:sldId id="318" r:id="rId5"/>
    <p:sldId id="340" r:id="rId6"/>
    <p:sldId id="341" r:id="rId7"/>
    <p:sldId id="319" r:id="rId8"/>
    <p:sldId id="322" r:id="rId9"/>
    <p:sldId id="401" r:id="rId10"/>
    <p:sldId id="402" r:id="rId11"/>
    <p:sldId id="403" r:id="rId12"/>
    <p:sldId id="400" r:id="rId13"/>
    <p:sldId id="345" r:id="rId14"/>
    <p:sldId id="346" r:id="rId15"/>
    <p:sldId id="347" r:id="rId16"/>
    <p:sldId id="348" r:id="rId17"/>
    <p:sldId id="342" r:id="rId18"/>
    <p:sldId id="404" r:id="rId19"/>
    <p:sldId id="323" r:id="rId20"/>
    <p:sldId id="351" r:id="rId21"/>
    <p:sldId id="352" r:id="rId22"/>
    <p:sldId id="353" r:id="rId23"/>
    <p:sldId id="354" r:id="rId24"/>
    <p:sldId id="355" r:id="rId25"/>
    <p:sldId id="356" r:id="rId26"/>
    <p:sldId id="349" r:id="rId27"/>
    <p:sldId id="393" r:id="rId28"/>
    <p:sldId id="350" r:id="rId29"/>
    <p:sldId id="405" r:id="rId30"/>
    <p:sldId id="324" r:id="rId31"/>
    <p:sldId id="358" r:id="rId32"/>
    <p:sldId id="406" r:id="rId33"/>
    <p:sldId id="359" r:id="rId34"/>
    <p:sldId id="357" r:id="rId35"/>
    <p:sldId id="360" r:id="rId36"/>
    <p:sldId id="394" r:id="rId37"/>
    <p:sldId id="361" r:id="rId38"/>
    <p:sldId id="362" r:id="rId39"/>
    <p:sldId id="363" r:id="rId40"/>
    <p:sldId id="407" r:id="rId41"/>
    <p:sldId id="364" r:id="rId42"/>
    <p:sldId id="365" r:id="rId43"/>
    <p:sldId id="409" r:id="rId44"/>
    <p:sldId id="367" r:id="rId45"/>
    <p:sldId id="408" r:id="rId46"/>
    <p:sldId id="410" r:id="rId47"/>
    <p:sldId id="326" r:id="rId48"/>
    <p:sldId id="368" r:id="rId49"/>
    <p:sldId id="327" r:id="rId50"/>
    <p:sldId id="328" r:id="rId51"/>
    <p:sldId id="370" r:id="rId52"/>
    <p:sldId id="369" r:id="rId53"/>
    <p:sldId id="411" r:id="rId54"/>
    <p:sldId id="395" r:id="rId55"/>
    <p:sldId id="412" r:id="rId56"/>
    <p:sldId id="371" r:id="rId57"/>
    <p:sldId id="329" r:id="rId58"/>
    <p:sldId id="413" r:id="rId59"/>
    <p:sldId id="373" r:id="rId60"/>
    <p:sldId id="372" r:id="rId61"/>
    <p:sldId id="374" r:id="rId62"/>
    <p:sldId id="331" r:id="rId63"/>
    <p:sldId id="330" r:id="rId64"/>
    <p:sldId id="375" r:id="rId65"/>
    <p:sldId id="414" r:id="rId66"/>
    <p:sldId id="376" r:id="rId67"/>
    <p:sldId id="332" r:id="rId68"/>
    <p:sldId id="377" r:id="rId69"/>
    <p:sldId id="333" r:id="rId70"/>
    <p:sldId id="379" r:id="rId71"/>
    <p:sldId id="380" r:id="rId72"/>
    <p:sldId id="415" r:id="rId73"/>
    <p:sldId id="334" r:id="rId74"/>
    <p:sldId id="381" r:id="rId75"/>
    <p:sldId id="387" r:id="rId76"/>
    <p:sldId id="382" r:id="rId77"/>
    <p:sldId id="383" r:id="rId78"/>
    <p:sldId id="384" r:id="rId79"/>
    <p:sldId id="385" r:id="rId80"/>
    <p:sldId id="386" r:id="rId81"/>
    <p:sldId id="335" r:id="rId82"/>
    <p:sldId id="336" r:id="rId83"/>
    <p:sldId id="390" r:id="rId84"/>
    <p:sldId id="391" r:id="rId85"/>
    <p:sldId id="392" r:id="rId8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3.wmf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5.wmf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öğrenmenin modellerin iki genel tür vardır:</a:t>
            </a:r>
          </a:p>
          <a:p>
            <a:pPr lvl="1"/>
            <a:r>
              <a:rPr lang="tr-TR" dirty="0" smtClean="0"/>
              <a:t>Regresyon model/problemi</a:t>
            </a:r>
          </a:p>
          <a:p>
            <a:pPr lvl="1"/>
            <a:r>
              <a:rPr lang="tr-TR" dirty="0" smtClean="0"/>
              <a:t>Sınıflandırma model/problemi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probleminde, olayın modeli sürekli bir modeldir, yani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3200" dirty="0" smtClean="0"/>
              <a:t>Modellenecek değişkenler </a:t>
            </a:r>
            <a:r>
              <a:rPr lang="tr-TR" sz="3200" dirty="0" smtClean="0">
                <a:solidFill>
                  <a:srgbClr val="FF0000"/>
                </a:solidFill>
              </a:rPr>
              <a:t>sürekli </a:t>
            </a:r>
            <a:r>
              <a:rPr lang="tr-TR" sz="3200" dirty="0" smtClean="0"/>
              <a:t>şekilde değişmesi gerekiyor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tr-TR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3200" dirty="0" smtClean="0"/>
              <a:t>Makine öğrenme problemi, bu modellenecek değişkenlerin değişimi için karar verme için uygun modeli oluşturmak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reklama harcamalara </a:t>
            </a:r>
            <a:r>
              <a:rPr lang="tr-TR" dirty="0" smtClean="0"/>
              <a:t>bağlı </a:t>
            </a:r>
            <a:r>
              <a:rPr lang="tr-TR" dirty="0" smtClean="0">
                <a:solidFill>
                  <a:srgbClr val="FF0000"/>
                </a:solidFill>
              </a:rPr>
              <a:t>gelecek öğrenci sayısını </a:t>
            </a:r>
            <a:r>
              <a:rPr lang="tr-TR" dirty="0" smtClean="0"/>
              <a:t>modeli</a:t>
            </a:r>
          </a:p>
        </p:txBody>
      </p:sp>
      <p:pic>
        <p:nvPicPr>
          <p:cNvPr id="1026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7244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Reklama harcamalar - Gelecek öğrenci sayısını</a:t>
            </a:r>
          </a:p>
        </p:txBody>
      </p:sp>
      <p:pic>
        <p:nvPicPr>
          <p:cNvPr id="1026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724400" cy="35433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86200" y="59436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2 5"/>
          <p:cNvSpPr/>
          <p:nvPr/>
        </p:nvSpPr>
        <p:spPr>
          <a:xfrm>
            <a:off x="6248400" y="6096000"/>
            <a:ext cx="2819400" cy="533400"/>
          </a:xfrm>
          <a:prstGeom prst="borderCallout2">
            <a:avLst>
              <a:gd name="adj1" fmla="val 72482"/>
              <a:gd name="adj2" fmla="val -2538"/>
              <a:gd name="adj3" fmla="val 69923"/>
              <a:gd name="adj4" fmla="val -14034"/>
              <a:gd name="adj5" fmla="val 46295"/>
              <a:gd name="adj6" fmla="val -2547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Geçen seneler/benzeyen kurumlarda reklam harcamaları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Reklama harcamalar - Gelecek öğrenci sayısını</a:t>
            </a:r>
          </a:p>
        </p:txBody>
      </p:sp>
      <p:pic>
        <p:nvPicPr>
          <p:cNvPr id="1026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724400" cy="35433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 rot="16200000">
            <a:off x="1676400" y="41910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2 5"/>
          <p:cNvSpPr/>
          <p:nvPr/>
        </p:nvSpPr>
        <p:spPr>
          <a:xfrm>
            <a:off x="213360" y="6019800"/>
            <a:ext cx="2529840" cy="533400"/>
          </a:xfrm>
          <a:prstGeom prst="borderCallout2">
            <a:avLst>
              <a:gd name="adj1" fmla="val -11953"/>
              <a:gd name="adj2" fmla="val 70684"/>
              <a:gd name="adj3" fmla="val -75919"/>
              <a:gd name="adj4" fmla="val 70778"/>
              <a:gd name="adj5" fmla="val -176306"/>
              <a:gd name="adj6" fmla="val 867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Geçen seneler/benzeyen kurumlara gelen öğrenciler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Reklama harcamalar - Gelecek öğrenci sayısını</a:t>
            </a:r>
          </a:p>
        </p:txBody>
      </p:sp>
      <p:pic>
        <p:nvPicPr>
          <p:cNvPr id="1026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724400" cy="35433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 rot="16200000">
            <a:off x="1676400" y="41910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59436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5000" y="2286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Arasındaki  ilişki göstermek için bir doğru çizgi çizebiliriz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124200" y="3581400"/>
            <a:ext cx="3429000" cy="21336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Regresyon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Reklama harcamalar - Gelecek öğrenci sayısını</a:t>
            </a:r>
          </a:p>
        </p:txBody>
      </p:sp>
      <p:pic>
        <p:nvPicPr>
          <p:cNvPr id="1026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724400" cy="3543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8956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rgbClr val="FF0000"/>
                </a:solidFill>
              </a:rPr>
              <a:t>Bir reklam harcaması için beklenen öğrenci sayısını bulabiliriz</a:t>
            </a:r>
            <a:endParaRPr lang="en-US" sz="2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124200" y="3581400"/>
            <a:ext cx="3429000" cy="21336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65008" y="4925704"/>
            <a:ext cx="0" cy="100584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14936" y="4925704"/>
            <a:ext cx="146304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21480" y="4800600"/>
            <a:ext cx="274320" cy="274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365008" y="6019800"/>
            <a:ext cx="0" cy="609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Sonuç olarak...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Beli bir reklam harcalamaları için, beklenecek sürekli değişken olan beklenebilir öğrenci sayısını modellemek gerekiyor</a:t>
            </a:r>
          </a:p>
          <a:p>
            <a:r>
              <a:rPr lang="tr-TR" dirty="0" smtClean="0"/>
              <a:t>Bunun gibi sorunlara “</a:t>
            </a:r>
            <a:r>
              <a:rPr lang="tr-TR" dirty="0" smtClean="0">
                <a:solidFill>
                  <a:srgbClr val="FF0000"/>
                </a:solidFill>
              </a:rPr>
              <a:t>regresyon</a:t>
            </a:r>
            <a:r>
              <a:rPr lang="tr-TR" dirty="0" smtClean="0"/>
              <a:t>” diyoruz</a:t>
            </a:r>
          </a:p>
          <a:p>
            <a:pPr lvl="1"/>
            <a:r>
              <a:rPr lang="tr-TR" dirty="0" smtClean="0"/>
              <a:t>Var olan verileri kullanarak bir yeni durum için uygun model oluşturmak gerekiyor</a:t>
            </a:r>
          </a:p>
          <a:p>
            <a:pPr lvl="1"/>
            <a:r>
              <a:rPr lang="tr-TR" dirty="0" smtClean="0"/>
              <a:t>Modellenen değişkenin </a:t>
            </a:r>
            <a:r>
              <a:rPr lang="tr-TR" dirty="0" smtClean="0">
                <a:solidFill>
                  <a:srgbClr val="FF0000"/>
                </a:solidFill>
              </a:rPr>
              <a:t>sürekli </a:t>
            </a:r>
            <a:r>
              <a:rPr lang="tr-TR" dirty="0" smtClean="0"/>
              <a:t>olması gerekir </a:t>
            </a:r>
          </a:p>
          <a:p>
            <a:pPr lvl="1"/>
            <a:r>
              <a:rPr lang="tr-TR" i="1" dirty="0" smtClean="0"/>
              <a:t>Örneğin,</a:t>
            </a:r>
            <a:r>
              <a:rPr lang="tr-TR" dirty="0" smtClean="0"/>
              <a:t> </a:t>
            </a:r>
            <a:r>
              <a:rPr lang="tr-TR" i="1" dirty="0" smtClean="0"/>
              <a:t>reklama bağlı gelecek öğrenci sayısı; öğrenci sayısı birçok değerde bulunabilmesi için sürekli değişkendir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probleminde, olayın modeli sürekli bir model değildir, yani ayrık modeldir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3200" dirty="0" smtClean="0"/>
              <a:t>Modellenecek değişkenler sadece birkaç </a:t>
            </a:r>
            <a:r>
              <a:rPr lang="tr-TR" sz="3200" dirty="0" smtClean="0">
                <a:solidFill>
                  <a:srgbClr val="FF0000"/>
                </a:solidFill>
              </a:rPr>
              <a:t>ayrık </a:t>
            </a:r>
            <a:r>
              <a:rPr lang="tr-TR" sz="3200" dirty="0" smtClean="0"/>
              <a:t>değerde (sınıfta) bulunabilmesi gerekiyor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tr-TR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3200" dirty="0" smtClean="0"/>
              <a:t>Makine öğrenme problemi, bu modellenecek değişkenlerin olabilir değerleri için uygun karar verme modeli oluşturmak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bir iş için uygun işçi bulmak</a:t>
            </a:r>
          </a:p>
          <a:p>
            <a:pPr lvl="1"/>
            <a:endParaRPr lang="tr-TR" dirty="0" smtClean="0"/>
          </a:p>
        </p:txBody>
      </p:sp>
      <p:pic>
        <p:nvPicPr>
          <p:cNvPr id="5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Makine öğrenmesi problemi ve yaklaşımı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Regresyon ve sınıflandırma problemi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Makine öğrenme, denetimle ve denetimsiz öğrenme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Lineer regresyonu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Maliyet fonksiyonu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Maliyet fonksiyonunun azaltılması, dereceli azaltma metodu (gradient descent method)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 tecrübesi - Adayın uygun olabilmesi</a:t>
            </a:r>
          </a:p>
          <a:p>
            <a:pPr lvl="1"/>
            <a:endParaRPr lang="tr-TR" dirty="0" smtClean="0"/>
          </a:p>
        </p:txBody>
      </p:sp>
      <p:sp>
        <p:nvSpPr>
          <p:cNvPr id="5" name="Oval 4"/>
          <p:cNvSpPr/>
          <p:nvPr/>
        </p:nvSpPr>
        <p:spPr>
          <a:xfrm>
            <a:off x="2895600" y="5867400"/>
            <a:ext cx="2514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2 6"/>
          <p:cNvSpPr/>
          <p:nvPr/>
        </p:nvSpPr>
        <p:spPr>
          <a:xfrm>
            <a:off x="6172200" y="6172200"/>
            <a:ext cx="2895600" cy="533400"/>
          </a:xfrm>
          <a:prstGeom prst="borderCallout2">
            <a:avLst>
              <a:gd name="adj1" fmla="val 72482"/>
              <a:gd name="adj2" fmla="val -2538"/>
              <a:gd name="adj3" fmla="val 69923"/>
              <a:gd name="adj4" fmla="val -14034"/>
              <a:gd name="adj5" fmla="val 38619"/>
              <a:gd name="adj6" fmla="val -3757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Geçen seneler/benzeyen durumda olan adayın teçrübesi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 tecrübesi - Adayın uygun olabilmesi</a:t>
            </a:r>
          </a:p>
        </p:txBody>
      </p:sp>
      <p:sp>
        <p:nvSpPr>
          <p:cNvPr id="8" name="Oval 7"/>
          <p:cNvSpPr/>
          <p:nvPr/>
        </p:nvSpPr>
        <p:spPr>
          <a:xfrm rot="5400000">
            <a:off x="685800" y="38862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9"/>
          <p:cNvSpPr/>
          <p:nvPr/>
        </p:nvSpPr>
        <p:spPr>
          <a:xfrm>
            <a:off x="152400" y="5867400"/>
            <a:ext cx="2133600" cy="533400"/>
          </a:xfrm>
          <a:prstGeom prst="borderCallout2">
            <a:avLst>
              <a:gd name="adj1" fmla="val 5957"/>
              <a:gd name="adj2" fmla="val 27630"/>
              <a:gd name="adj3" fmla="val -81036"/>
              <a:gd name="adj4" fmla="val 27724"/>
              <a:gd name="adj5" fmla="val -207010"/>
              <a:gd name="adj6" fmla="val 5918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Adayın başarılı olduğu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 tecrübesi - Adayın uygun olabilmesi</a:t>
            </a:r>
          </a:p>
        </p:txBody>
      </p:sp>
      <p:sp>
        <p:nvSpPr>
          <p:cNvPr id="8" name="Oval 7"/>
          <p:cNvSpPr/>
          <p:nvPr/>
        </p:nvSpPr>
        <p:spPr>
          <a:xfrm rot="5400000">
            <a:off x="685800" y="38862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4572000"/>
            <a:ext cx="2004716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Kemal: başarısız idi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81400" y="4953000"/>
            <a:ext cx="228600" cy="533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2 12"/>
          <p:cNvSpPr/>
          <p:nvPr/>
        </p:nvSpPr>
        <p:spPr>
          <a:xfrm>
            <a:off x="152400" y="5867400"/>
            <a:ext cx="2133600" cy="533400"/>
          </a:xfrm>
          <a:prstGeom prst="borderCallout2">
            <a:avLst>
              <a:gd name="adj1" fmla="val 5957"/>
              <a:gd name="adj2" fmla="val 27630"/>
              <a:gd name="adj3" fmla="val -81036"/>
              <a:gd name="adj4" fmla="val 27724"/>
              <a:gd name="adj5" fmla="val -207010"/>
              <a:gd name="adj6" fmla="val 5918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Adayın başarılı olduğu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 tecrübesi - Adayın uygun olabilmesi</a:t>
            </a:r>
          </a:p>
        </p:txBody>
      </p:sp>
      <p:sp>
        <p:nvSpPr>
          <p:cNvPr id="8" name="Oval 7"/>
          <p:cNvSpPr/>
          <p:nvPr/>
        </p:nvSpPr>
        <p:spPr>
          <a:xfrm rot="5400000">
            <a:off x="685800" y="38862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4572000"/>
            <a:ext cx="2004716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Kemal: başarısız idi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81400" y="4953000"/>
            <a:ext cx="228600" cy="533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3429000"/>
            <a:ext cx="1825180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Seren: başarılı idi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876800" y="2819400"/>
            <a:ext cx="381000" cy="533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Callout 2 16"/>
          <p:cNvSpPr/>
          <p:nvPr/>
        </p:nvSpPr>
        <p:spPr>
          <a:xfrm>
            <a:off x="152400" y="5867400"/>
            <a:ext cx="2133600" cy="533400"/>
          </a:xfrm>
          <a:prstGeom prst="borderCallout2">
            <a:avLst>
              <a:gd name="adj1" fmla="val 5957"/>
              <a:gd name="adj2" fmla="val 27630"/>
              <a:gd name="adj3" fmla="val -81036"/>
              <a:gd name="adj4" fmla="val 27724"/>
              <a:gd name="adj5" fmla="val -207010"/>
              <a:gd name="adj6" fmla="val 5918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Adayın başarılı olduğu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 tecrübesi - Adayın uygun olabilmesi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4572000"/>
            <a:ext cx="2004716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Kemal: başarısız idi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81400" y="4953000"/>
            <a:ext cx="228600" cy="533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3429000"/>
            <a:ext cx="1825180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Seren: başarılı idi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876800" y="2819400"/>
            <a:ext cx="381000" cy="533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572000" y="5562600"/>
            <a:ext cx="0" cy="914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8200" y="6336268"/>
            <a:ext cx="4211089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Yeni işçi: başarılı olacak olasılığı ne acaba?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Documents\Professional\Courses\Artificial Intelligence and Machine Learning\lec2ill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 tecrübesi - Adayın uygun olabilmesi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2667000"/>
            <a:ext cx="87716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başarılı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45668"/>
            <a:ext cx="100380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başarısız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3352800"/>
            <a:ext cx="3810001" cy="15696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İşçinin tecrübe süresini kullanarak işçinin başarılı olabileceğini tahmin etmek isteriz (</a:t>
            </a:r>
            <a:r>
              <a:rPr lang="tr-TR" sz="2400" b="1" i="1" dirty="0" smtClean="0"/>
              <a:t>bu veri kullanarak</a:t>
            </a:r>
            <a:r>
              <a:rPr lang="tr-TR" sz="2400" b="1" dirty="0" smtClean="0"/>
              <a:t>)</a:t>
            </a:r>
            <a:endParaRPr lang="en-US" sz="24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72000" y="5562600"/>
            <a:ext cx="0" cy="9144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6336268"/>
            <a:ext cx="4211089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Yeni işçi: başarılı olacak olasılığı ne acaba?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Sonuç olarak...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Beli bir iş tecrübesi için, sadece iki değerde olabilir adayın başarılı yada başarısız olabileceğini modellemek gerekiyor</a:t>
            </a:r>
          </a:p>
          <a:p>
            <a:r>
              <a:rPr lang="tr-TR" dirty="0" smtClean="0"/>
              <a:t>Bunun gibi sorunlara “</a:t>
            </a:r>
            <a:r>
              <a:rPr lang="tr-TR" dirty="0" smtClean="0">
                <a:solidFill>
                  <a:srgbClr val="FF0000"/>
                </a:solidFill>
              </a:rPr>
              <a:t>sınıflandırma</a:t>
            </a:r>
            <a:r>
              <a:rPr lang="tr-TR" dirty="0" smtClean="0"/>
              <a:t>” diyoruz</a:t>
            </a:r>
          </a:p>
          <a:p>
            <a:pPr lvl="1"/>
            <a:r>
              <a:rPr lang="tr-TR" dirty="0" smtClean="0"/>
              <a:t>Var olan verileri kullanarak bir yeni durum için uygun model oluşturmak gerekiyor</a:t>
            </a:r>
          </a:p>
          <a:p>
            <a:pPr lvl="1"/>
            <a:r>
              <a:rPr lang="tr-TR" dirty="0" smtClean="0"/>
              <a:t>Modellenecek değişkenin </a:t>
            </a:r>
            <a:r>
              <a:rPr lang="tr-TR" dirty="0" smtClean="0">
                <a:solidFill>
                  <a:srgbClr val="FF0000"/>
                </a:solidFill>
              </a:rPr>
              <a:t>ayrık </a:t>
            </a:r>
            <a:r>
              <a:rPr lang="tr-TR" dirty="0" smtClean="0"/>
              <a:t>olması gerekir</a:t>
            </a:r>
          </a:p>
          <a:p>
            <a:pPr lvl="1"/>
            <a:r>
              <a:rPr lang="tr-TR" i="1" dirty="0" smtClean="0"/>
              <a:t>Örneğin, işçinin başarılı olabileceği</a:t>
            </a:r>
            <a:r>
              <a:rPr lang="tr-TR" dirty="0" smtClean="0"/>
              <a:t>, sonuç, </a:t>
            </a:r>
            <a:r>
              <a:rPr lang="tr-TR" i="1" dirty="0" smtClean="0"/>
              <a:t>başarılı olabilir olamaz sadece iki değerde bulunabilir (ayrık)</a:t>
            </a:r>
          </a:p>
          <a:p>
            <a:pPr lvl="1"/>
            <a:endParaRPr lang="tr-TR" i="1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>
                <a:solidFill>
                  <a:srgbClr val="FF0000"/>
                </a:solidFill>
              </a:rPr>
              <a:t>Diğer sınıflandırma örneği, spam mesajlar bulup silmedir</a:t>
            </a:r>
          </a:p>
          <a:p>
            <a:pPr lvl="1"/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Neden ?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süreci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Bunun gibi karar verme modelleri nasıl oluşturulabilir ?</a:t>
            </a:r>
          </a:p>
          <a:p>
            <a:r>
              <a:rPr lang="tr-TR" dirty="0" smtClean="0"/>
              <a:t>Makine öğrenme için, böyle karar modeli oluşturma sürecine öğrenme diyoruz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süreci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Karar modellerinin öğrenilmesi için birkaç olasılık vardır</a:t>
            </a:r>
          </a:p>
          <a:p>
            <a:r>
              <a:rPr lang="tr-TR" dirty="0" smtClean="0"/>
              <a:t>İki en önemli öğrenme yöntemi, </a:t>
            </a:r>
            <a:r>
              <a:rPr lang="tr-TR" dirty="0" smtClean="0">
                <a:solidFill>
                  <a:srgbClr val="FF0000"/>
                </a:solidFill>
              </a:rPr>
              <a:t>denetimli ve denetimsiz öğrenme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 derste yapay zeka tarihi vardı</a:t>
            </a:r>
          </a:p>
          <a:p>
            <a:pPr lvl="1"/>
            <a:r>
              <a:rPr lang="tr-TR" dirty="0" smtClean="0"/>
              <a:t>Bugün, yapay zeka </a:t>
            </a:r>
            <a:r>
              <a:rPr lang="tr-TR" dirty="0" smtClean="0">
                <a:solidFill>
                  <a:srgbClr val="FF0000"/>
                </a:solidFill>
              </a:rPr>
              <a:t>tek bilim alanı </a:t>
            </a:r>
            <a:r>
              <a:rPr lang="tr-TR" dirty="0" smtClean="0"/>
              <a:t>artık değil</a:t>
            </a:r>
          </a:p>
          <a:p>
            <a:pPr lvl="1"/>
            <a:r>
              <a:rPr lang="tr-TR" dirty="0" smtClean="0"/>
              <a:t>Birçok, daha odaklanmış alan var (örneğin, makine görme, konuşma anlama, robotik ayarlama, vb)</a:t>
            </a:r>
          </a:p>
          <a:p>
            <a:pPr lvl="1"/>
            <a:r>
              <a:rPr lang="tr-TR" dirty="0" smtClean="0"/>
              <a:t>Hala bu bütün alanlar </a:t>
            </a:r>
            <a:r>
              <a:rPr lang="tr-TR" dirty="0" smtClean="0">
                <a:solidFill>
                  <a:srgbClr val="FF0000"/>
                </a:solidFill>
              </a:rPr>
              <a:t>benzer yaklaşımı kullanmakta:</a:t>
            </a:r>
          </a:p>
          <a:p>
            <a:pPr lvl="2"/>
            <a:r>
              <a:rPr lang="tr-TR" i="1" dirty="0" smtClean="0"/>
              <a:t>Kendi kendine öğrenebilen sistemi kullanarak, bu sistemin problemler kendi kendine inceleyip çözümleri kendi kendine bulması istenmektedir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pic>
        <p:nvPicPr>
          <p:cNvPr id="5" name="Content Placeholder 4" descr="lec2ill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6" name="Rectangle 5"/>
          <p:cNvSpPr/>
          <p:nvPr/>
        </p:nvSpPr>
        <p:spPr>
          <a:xfrm>
            <a:off x="6858001" y="4648200"/>
            <a:ext cx="2285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Olayların örnekleri var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5715001" y="3657600"/>
            <a:ext cx="1143000" cy="146765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4114801" y="4648200"/>
            <a:ext cx="2743200" cy="47705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pic>
        <p:nvPicPr>
          <p:cNvPr id="5" name="Content Placeholder 4" descr="lec2ill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7" name="Rectangle 6"/>
          <p:cNvSpPr/>
          <p:nvPr/>
        </p:nvSpPr>
        <p:spPr>
          <a:xfrm>
            <a:off x="228600" y="2438400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Sınıflar bilinir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330457" y="2700010"/>
            <a:ext cx="2546343" cy="50039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2330457" y="2700010"/>
            <a:ext cx="946143" cy="133859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1" y="4648200"/>
            <a:ext cx="2285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Olayların örnekleri var</a:t>
            </a:r>
            <a:endParaRPr lang="en-US" sz="28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5715001" y="3657600"/>
            <a:ext cx="1143000" cy="146765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 flipV="1">
            <a:off x="4114801" y="4648200"/>
            <a:ext cx="2743200" cy="47705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pic>
        <p:nvPicPr>
          <p:cNvPr id="5" name="Content Placeholder 4" descr="lec2ill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7" name="Rectangle 6"/>
          <p:cNvSpPr/>
          <p:nvPr/>
        </p:nvSpPr>
        <p:spPr>
          <a:xfrm>
            <a:off x="228601" y="2438400"/>
            <a:ext cx="2209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Bir mümkün karar modeli – bu çizgi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0400" y="2590800"/>
            <a:ext cx="3124200" cy="2590800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2438400" y="3130898"/>
            <a:ext cx="1295400" cy="1457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pic>
        <p:nvPicPr>
          <p:cNvPr id="5" name="Content Placeholder 4" descr="lec2ill3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7" name="Rectangle 6"/>
          <p:cNvSpPr/>
          <p:nvPr/>
        </p:nvSpPr>
        <p:spPr>
          <a:xfrm>
            <a:off x="228601" y="2438400"/>
            <a:ext cx="2209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Bir mümkün karar modeli – bu çizgi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0400" y="2590800"/>
            <a:ext cx="3124200" cy="2590800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2438400" y="3130898"/>
            <a:ext cx="1295400" cy="1457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10000" y="22860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kırmızı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47244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mavi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Denetimli öğrenme en çok yaygın öğrenme durumudur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Olayların verileri</a:t>
            </a:r>
            <a:r>
              <a:rPr lang="tr-TR" dirty="0" smtClean="0"/>
              <a:t> ve bu verilere </a:t>
            </a:r>
            <a:r>
              <a:rPr lang="tr-TR" dirty="0" smtClean="0">
                <a:solidFill>
                  <a:srgbClr val="FF0000"/>
                </a:solidFill>
              </a:rPr>
              <a:t>karşılık gelen çıktılar, sonuçlar, yada kararlar</a:t>
            </a:r>
            <a:r>
              <a:rPr lang="tr-TR" dirty="0" smtClean="0"/>
              <a:t> örnekleri bulunmaktadır</a:t>
            </a:r>
          </a:p>
          <a:p>
            <a:pPr lvl="1"/>
            <a:r>
              <a:rPr lang="tr-TR" dirty="0" smtClean="0"/>
              <a:t>Var olan olayların örnekleri kullanarak makine öğrenme sistemi </a:t>
            </a:r>
            <a:r>
              <a:rPr lang="tr-TR" dirty="0" smtClean="0">
                <a:solidFill>
                  <a:srgbClr val="FF0000"/>
                </a:solidFill>
              </a:rPr>
              <a:t>genellemeye çalışmaktadır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Önceden görülen olayın örnekleri</a:t>
            </a:r>
            <a:r>
              <a:rPr lang="tr-TR" dirty="0" smtClean="0"/>
              <a:t> kullanarak </a:t>
            </a:r>
            <a:r>
              <a:rPr lang="tr-TR" dirty="0" smtClean="0">
                <a:solidFill>
                  <a:srgbClr val="FF0000"/>
                </a:solidFill>
              </a:rPr>
              <a:t>gelecek durumlar </a:t>
            </a:r>
            <a:r>
              <a:rPr lang="tr-TR" dirty="0" smtClean="0"/>
              <a:t>için sonuçlarını tahmin etmeye çalışmaktadır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Denetimsiz öğrenme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pic>
        <p:nvPicPr>
          <p:cNvPr id="8" name="Content Placeholder 7" descr="lec2ill3.t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pic>
        <p:nvPicPr>
          <p:cNvPr id="9" name="Content Placeholder 8" descr="lec2ill4.t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  <p:sp>
        <p:nvSpPr>
          <p:cNvPr id="10" name="Rectangle 9"/>
          <p:cNvSpPr/>
          <p:nvPr/>
        </p:nvSpPr>
        <p:spPr>
          <a:xfrm>
            <a:off x="685800" y="2286000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Sınıflar bilinir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2286000"/>
            <a:ext cx="2497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Sınıflar bilinmez</a:t>
            </a: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Denetimsiz öğrenme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Denetimli öğrenme</a:t>
            </a:r>
            <a:endParaRPr lang="en-US" dirty="0"/>
          </a:p>
        </p:txBody>
      </p:sp>
      <p:pic>
        <p:nvPicPr>
          <p:cNvPr id="8" name="Content Placeholder 7" descr="lec2ill3.t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pic>
        <p:nvPicPr>
          <p:cNvPr id="9" name="Content Placeholder 8" descr="lec2ill4.t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  <p:sp>
        <p:nvSpPr>
          <p:cNvPr id="10" name="Rectangle 9"/>
          <p:cNvSpPr/>
          <p:nvPr/>
        </p:nvSpPr>
        <p:spPr>
          <a:xfrm>
            <a:off x="685800" y="2286000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Sınıflar bilinir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4724400" y="2286000"/>
            <a:ext cx="2497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Sınıflar bilinmez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ec2ill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30558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Olayların örnekler bilinir, ama onlara karşı gelen sonuçları bilinmez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ec2ill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179493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Makine kendi kendine çalışarak verilerin var olan yapısını bulmasını gerekiyor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ec2ill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552700"/>
            <a:ext cx="5334000" cy="4000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19600" y="2975769"/>
            <a:ext cx="22860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4271169"/>
            <a:ext cx="2286000" cy="1676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3280569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1. sınıf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5033169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0070C0"/>
                </a:solidFill>
              </a:rPr>
              <a:t>2. sınıf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179493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Bu sorunlara bazen “kümeleme” yada “clustring” denir, yani var olan olayların birkaç uygun küme/sınıfa konulması gerekiyor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Tanımlama</a:t>
            </a:r>
          </a:p>
          <a:p>
            <a:pPr lvl="1"/>
            <a:r>
              <a:rPr lang="tr-TR" dirty="0" smtClean="0"/>
              <a:t>Makine öğrenme sistemi, bir problem özel bir şekilde programlan</a:t>
            </a:r>
            <a:r>
              <a:rPr lang="tr-TR" u="sng" dirty="0" smtClean="0">
                <a:solidFill>
                  <a:srgbClr val="FF0000"/>
                </a:solidFill>
              </a:rPr>
              <a:t>ma</a:t>
            </a:r>
            <a:r>
              <a:rPr lang="tr-TR" dirty="0" smtClean="0"/>
              <a:t>yan, bu problemin çözümlerini kendi kendine </a:t>
            </a:r>
            <a:r>
              <a:rPr lang="tr-TR" u="sng" dirty="0" smtClean="0">
                <a:solidFill>
                  <a:srgbClr val="FF0000"/>
                </a:solidFill>
              </a:rPr>
              <a:t>öğrenebilen</a:t>
            </a:r>
            <a:r>
              <a:rPr lang="tr-TR" dirty="0" smtClean="0"/>
              <a:t> bilgisayar sistemidir</a:t>
            </a:r>
          </a:p>
          <a:p>
            <a:pPr lvl="1"/>
            <a:r>
              <a:rPr lang="tr-TR" dirty="0" smtClean="0"/>
              <a:t>Makine öğrenme ana problemi, bu anlamdaki kendi kendine öğrenebilen bilgisayar sistemlerine yaklaşımları incelemek, öyle sistemleri geliştirmek, ve öyle sistemleri uygulamaktır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ec2ill4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552700"/>
            <a:ext cx="5334000" cy="4000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19600" y="2975769"/>
            <a:ext cx="22860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4271169"/>
            <a:ext cx="2286000" cy="1676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3280569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1. sınıf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5033169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0070C0"/>
                </a:solidFill>
              </a:rPr>
              <a:t>2. sınıf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1794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AYNI ZAMANDA uygun olabilir kümeler/sınıfları kendi kendimiz bulmamız gerekiyor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Var olan verilerde karşılık gelen çıktılar </a:t>
            </a:r>
            <a:r>
              <a:rPr lang="tr-TR" dirty="0" smtClean="0">
                <a:solidFill>
                  <a:srgbClr val="FF0000"/>
                </a:solidFill>
              </a:rPr>
              <a:t>yok</a:t>
            </a:r>
          </a:p>
          <a:p>
            <a:pPr lvl="1"/>
            <a:r>
              <a:rPr lang="tr-TR" dirty="0" smtClean="0"/>
              <a:t>Algoritmanın kendi kendine </a:t>
            </a:r>
            <a:r>
              <a:rPr lang="tr-TR" dirty="0" smtClean="0">
                <a:solidFill>
                  <a:srgbClr val="FF0000"/>
                </a:solidFill>
              </a:rPr>
              <a:t>verilerde var olan yapısını </a:t>
            </a:r>
            <a:r>
              <a:rPr lang="tr-TR" dirty="0" smtClean="0"/>
              <a:t>bulmasını gerekiyor</a:t>
            </a:r>
          </a:p>
          <a:p>
            <a:pPr lvl="1"/>
            <a:r>
              <a:rPr lang="tr-TR" dirty="0" smtClean="0"/>
              <a:t>“Verilerde yapı bulma” == </a:t>
            </a:r>
            <a:br>
              <a:rPr lang="tr-TR" dirty="0" smtClean="0"/>
            </a:br>
            <a:r>
              <a:rPr lang="tr-TR" dirty="0" smtClean="0"/>
              <a:t>“Kümeleme sorunu” (“</a:t>
            </a:r>
            <a:r>
              <a:rPr lang="tr-TR" i="1" dirty="0" smtClean="0"/>
              <a:t>clustering problemi</a:t>
            </a:r>
            <a:r>
              <a:rPr lang="tr-TR" dirty="0" smtClean="0"/>
              <a:t>”)</a:t>
            </a:r>
          </a:p>
          <a:p>
            <a:pPr lvl="2"/>
            <a:r>
              <a:rPr lang="tr-TR" dirty="0" smtClean="0"/>
              <a:t>Örnekleri ne gibi uygun kümelere bölünebilir, veriler bu kümelere nasıl konulabilir, vb</a:t>
            </a:r>
          </a:p>
          <a:p>
            <a:pPr lvl="1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Denetimsiz öğrenme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600" dirty="0" smtClean="0"/>
              <a:t>Uygulamalar,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otomatik olarak haber sınıflandırma (örneğin news.google.com)</a:t>
            </a:r>
          </a:p>
          <a:p>
            <a:pPr lvl="1"/>
            <a:r>
              <a:rPr lang="tr-TR" dirty="0" smtClean="0"/>
              <a:t>benzer haberleri aynı kümelere koyup aynı başlanğıçtan kullanıcılara sunmak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Sosyal ağlar analizi</a:t>
            </a:r>
            <a:r>
              <a:rPr lang="tr-TR" dirty="0" smtClean="0"/>
              <a:t>; facebookta ilişki grafikler vb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Pazar analizi</a:t>
            </a:r>
            <a:r>
              <a:rPr lang="tr-TR" dirty="0" smtClean="0"/>
              <a:t>; müşterilerin tercihleri açıklama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Doğal veriler anlama</a:t>
            </a:r>
            <a:r>
              <a:rPr lang="tr-TR" dirty="0" smtClean="0"/>
              <a:t>; ekonomi, bioloji, vb</a:t>
            </a:r>
          </a:p>
          <a:p>
            <a:pPr lvl="1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Lineer Regresyonu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Bütün makine öğrenme uygulamaları aynı genel yöntemi takip eder:</a:t>
            </a:r>
          </a:p>
          <a:p>
            <a:pPr lvl="1"/>
            <a:r>
              <a:rPr lang="tr-TR" dirty="0" smtClean="0"/>
              <a:t>Bir olayın modeli için ve bir başarı ölçümü için, önceden var olan verilerden olayın uygun modeli bulmak, ve gelecekteki kararlar için bu modeli kullanmak</a:t>
            </a:r>
          </a:p>
          <a:p>
            <a:r>
              <a:rPr lang="tr-TR" dirty="0" smtClean="0"/>
              <a:t>Farklı makine öğrenme yöntemleri, farklı olay modelleri kullanabilmektedir</a:t>
            </a:r>
          </a:p>
          <a:p>
            <a:r>
              <a:rPr lang="tr-TR" dirty="0" smtClean="0"/>
              <a:t>Bunlardan, </a:t>
            </a:r>
            <a:r>
              <a:rPr lang="tr-TR" dirty="0" smtClean="0">
                <a:solidFill>
                  <a:srgbClr val="FF0000"/>
                </a:solidFill>
              </a:rPr>
              <a:t>lineer regresyon modeli </a:t>
            </a:r>
            <a:r>
              <a:rPr lang="tr-TR" dirty="0" smtClean="0"/>
              <a:t>en basit makine öğrenme modelidir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Lineer Regresyonu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 modelinde, neden ve sonuç arasında lineer ilişki varsayılmaktadır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00400"/>
            <a:ext cx="4724400" cy="3543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Lineer Regresyonu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harcamalarına bağlı gelecek öğrenci sayısı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00400"/>
            <a:ext cx="4724400" cy="3543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harcamalarına bağlı gelecek öğrenci sayısı</a:t>
            </a:r>
          </a:p>
          <a:p>
            <a:pPr lvl="1"/>
            <a:endParaRPr lang="tr-TR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0800" y="3657600"/>
            <a:ext cx="4724400" cy="2895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43600" y="2667000"/>
            <a:ext cx="185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Lineer ilişki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Bu model için mümkün makine öğrenme amaçları:</a:t>
            </a:r>
          </a:p>
          <a:p>
            <a:r>
              <a:rPr lang="tr-TR" dirty="0" smtClean="0"/>
              <a:t>Gelecek öğrenci sayısını tahmin etmek</a:t>
            </a:r>
          </a:p>
          <a:p>
            <a:r>
              <a:rPr lang="tr-TR" dirty="0" smtClean="0"/>
              <a:t>Gereken reklam harcamasını belirtmek</a:t>
            </a:r>
          </a:p>
          <a:p>
            <a:pPr lvl="1"/>
            <a:endParaRPr lang="tr-TR" dirty="0" smtClean="0"/>
          </a:p>
        </p:txBody>
      </p:sp>
      <p:pic>
        <p:nvPicPr>
          <p:cNvPr id="5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00400"/>
            <a:ext cx="4724400" cy="35433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990600" y="4343400"/>
            <a:ext cx="6781800" cy="76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172200" y="4343400"/>
            <a:ext cx="0" cy="1981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590800" y="3657600"/>
            <a:ext cx="4724400" cy="2895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00400"/>
            <a:ext cx="4724400" cy="3543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Geçen senelerden yada benzer kurumlardan veriler var, yani hem de reklam harcamaları hem de sonuç olarak geldiği öğrenci sayısı var;</a:t>
            </a:r>
          </a:p>
          <a:p>
            <a:r>
              <a:rPr lang="tr-TR" dirty="0" smtClean="0"/>
              <a:t>Bu karar modeli, denetimli öğrenme kullanarak öğrenebilir</a:t>
            </a:r>
          </a:p>
          <a:p>
            <a:pPr lvl="1"/>
            <a:endParaRPr lang="tr-TR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0800" y="3657600"/>
            <a:ext cx="4724400" cy="2895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Notasyon (burada ve daha sonra sürekli kullanılır olacak)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“m”,</a:t>
            </a:r>
            <a:r>
              <a:rPr lang="tr-TR" dirty="0" smtClean="0"/>
              <a:t> önceden var olan örneklerin sayısı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Önceden bütün var olan örneklere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“eğitim kümesi” diyoruz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“x”</a:t>
            </a:r>
            <a:r>
              <a:rPr lang="tr-TR" dirty="0" smtClean="0"/>
              <a:t>, girdi değişkeni, bağımsız değişken, açıklayıcı değişken, yada neden faktörü, örneğin – reklam harcamaları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“y”</a:t>
            </a:r>
            <a:r>
              <a:rPr lang="tr-TR" dirty="0" smtClean="0"/>
              <a:t>, çıktı değişkeni, bağımlı değişken, yada sonuç, örneğin – geldiği öğrenci sayısı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(x,y)</a:t>
            </a:r>
            <a:r>
              <a:rPr lang="tr-TR" dirty="0" smtClean="0"/>
              <a:t> – bir örnek, yani “x” ve “y” çifti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(x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,y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r>
              <a:rPr lang="tr-TR" dirty="0" smtClean="0"/>
              <a:t> – eğitim kümesindeki “</a:t>
            </a:r>
            <a:r>
              <a:rPr lang="tr-TR" i="1" dirty="0" smtClean="0"/>
              <a:t>i</a:t>
            </a:r>
            <a:r>
              <a:rPr lang="tr-TR" dirty="0" smtClean="0"/>
              <a:t>” numaralı bir tane örnek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“Problem özel bir şekilde programlanmayan, problemin çözümlerini kendi kendine öğrenebilen” ne  demektir?</a:t>
            </a:r>
          </a:p>
          <a:p>
            <a:r>
              <a:rPr lang="tr-TR" dirty="0" smtClean="0"/>
              <a:t>Örnek: spam filtresi (yanı email)</a:t>
            </a:r>
          </a:p>
          <a:p>
            <a:pPr lvl="1"/>
            <a:r>
              <a:rPr lang="tr-TR" dirty="0" smtClean="0"/>
              <a:t>Amaç: gelen kutusundan spam mesajlarını bulup silmek </a:t>
            </a:r>
          </a:p>
          <a:p>
            <a:pPr lvl="1"/>
            <a:r>
              <a:rPr lang="tr-TR" dirty="0" smtClean="0"/>
              <a:t>Böyle bilgisayar sistemlerine “spam filtresi” denir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sorunu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371600"/>
            <a:ext cx="3657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Eğitim kümesi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895600" y="2895600"/>
            <a:ext cx="3657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Öğrenme süreci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895600" y="4419600"/>
            <a:ext cx="3657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Olay modeli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267200" y="5638800"/>
            <a:ext cx="12682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/>
              <a:t>h(x)</a:t>
            </a:r>
            <a:endParaRPr lang="en-US" sz="5400" dirty="0"/>
          </a:p>
        </p:txBody>
      </p:sp>
      <p:sp>
        <p:nvSpPr>
          <p:cNvPr id="9" name="Down Arrow 8"/>
          <p:cNvSpPr/>
          <p:nvPr/>
        </p:nvSpPr>
        <p:spPr>
          <a:xfrm>
            <a:off x="4495800" y="2438400"/>
            <a:ext cx="381000" cy="4572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572000" y="3962400"/>
            <a:ext cx="381000" cy="4572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858000" y="1295400"/>
            <a:ext cx="1905000" cy="1638300"/>
            <a:chOff x="2362200" y="3200400"/>
            <a:chExt cx="4953000" cy="3543300"/>
          </a:xfrm>
        </p:grpSpPr>
        <p:pic>
          <p:nvPicPr>
            <p:cNvPr id="11" name="Picture 2" descr="E:\MyDocuments\Professional\Courses\Artificial Intelligence and Machine Learning\lec2ill1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2200" y="3200400"/>
              <a:ext cx="4724400" cy="35433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2590800" y="3657600"/>
              <a:ext cx="4724400" cy="289560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371600"/>
            <a:ext cx="3657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Eğitim kümesi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895600" y="2895600"/>
            <a:ext cx="3657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Öğrenme süreci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895600" y="4419600"/>
            <a:ext cx="3657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Olay modeli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64069" y="5638800"/>
            <a:ext cx="19271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dirty="0" smtClean="0"/>
              <a:t>y=</a:t>
            </a:r>
            <a:r>
              <a:rPr lang="en-US" sz="5400" dirty="0" smtClean="0"/>
              <a:t>h(x)</a:t>
            </a:r>
            <a:endParaRPr lang="en-US" sz="5400" dirty="0"/>
          </a:p>
        </p:txBody>
      </p:sp>
      <p:sp>
        <p:nvSpPr>
          <p:cNvPr id="9" name="Down Arrow 8"/>
          <p:cNvSpPr/>
          <p:nvPr/>
        </p:nvSpPr>
        <p:spPr>
          <a:xfrm>
            <a:off x="4495800" y="2438400"/>
            <a:ext cx="381000" cy="4572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572000" y="3962400"/>
            <a:ext cx="381000" cy="4572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2324100" y="47625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4648200"/>
            <a:ext cx="1447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Durum, 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39000" y="4648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Tahmin, 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6716404" y="47625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858000" y="1295400"/>
            <a:ext cx="1905000" cy="1638300"/>
            <a:chOff x="2362200" y="3200400"/>
            <a:chExt cx="4953000" cy="3543300"/>
          </a:xfrm>
        </p:grpSpPr>
        <p:pic>
          <p:nvPicPr>
            <p:cNvPr id="16" name="Picture 2" descr="E:\MyDocuments\Professional\Courses\Artificial Intelligence and Machine Learning\lec2ill1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2200" y="3200400"/>
              <a:ext cx="4724400" cy="3543300"/>
            </a:xfrm>
            <a:prstGeom prst="rect">
              <a:avLst/>
            </a:prstGeom>
            <a:noFill/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2590800" y="3657600"/>
              <a:ext cx="4724400" cy="289560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6096000" y="6172200"/>
            <a:ext cx="2237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 smtClean="0"/>
              <a:t>ilişki fonksiyonu</a:t>
            </a:r>
            <a:endParaRPr lang="en-US" sz="24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</a:t>
            </a:r>
            <a:r>
              <a:rPr lang="tr-TR" dirty="0" smtClean="0">
                <a:solidFill>
                  <a:srgbClr val="FF0000"/>
                </a:solidFill>
              </a:rPr>
              <a:t>h(x)</a:t>
            </a:r>
            <a:r>
              <a:rPr lang="tr-TR" dirty="0" smtClean="0"/>
              <a:t>” fonksiyonuna </a:t>
            </a:r>
            <a:r>
              <a:rPr lang="tr-TR" dirty="0" smtClean="0">
                <a:solidFill>
                  <a:srgbClr val="FF0000"/>
                </a:solidFill>
              </a:rPr>
              <a:t>hipotez </a:t>
            </a:r>
            <a:r>
              <a:rPr lang="tr-TR" dirty="0" smtClean="0"/>
              <a:t>denir</a:t>
            </a:r>
          </a:p>
          <a:p>
            <a:r>
              <a:rPr lang="tr-TR" dirty="0" smtClean="0"/>
              <a:t>Demek ki, olayın modeli yada x ve y arasında olabilir ilişki fonksiyonu için beli bir  şekili hipotez olarak varsayıyoruz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Örneğin, en basit model/hipotezi,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(bu model/hipoteze </a:t>
            </a:r>
            <a:r>
              <a:rPr lang="tr-TR" dirty="0" smtClean="0">
                <a:solidFill>
                  <a:srgbClr val="FF0000"/>
                </a:solidFill>
              </a:rPr>
              <a:t>lineer model/hipotezi </a:t>
            </a:r>
            <a:r>
              <a:rPr lang="tr-TR" dirty="0" smtClean="0"/>
              <a:t>denir)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971800"/>
          <a:ext cx="484958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5" name="Equation" r:id="rId3" imgW="1028520" imgH="177480" progId="Equation.3">
                  <p:embed/>
                </p:oleObj>
              </mc:Choice>
              <mc:Fallback>
                <p:oleObj name="Equation" r:id="rId3" imgW="10285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484958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Hipotez fonksiyonu </a:t>
            </a:r>
            <a:r>
              <a:rPr lang="tr-TR" dirty="0" smtClean="0"/>
              <a:t>birkaç ya da birçok </a:t>
            </a:r>
            <a:r>
              <a:rPr lang="tr-TR" dirty="0" smtClean="0">
                <a:solidFill>
                  <a:srgbClr val="FF0000"/>
                </a:solidFill>
              </a:rPr>
              <a:t>parametreye</a:t>
            </a:r>
            <a:r>
              <a:rPr lang="tr-TR" dirty="0" smtClean="0"/>
              <a:t> bağlı olmalıdır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682425"/>
          <a:ext cx="484958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3" imgW="1028520" imgH="177480" progId="Equation.3">
                  <p:embed/>
                </p:oleObj>
              </mc:Choice>
              <mc:Fallback>
                <p:oleObj name="Equation" r:id="rId3" imgW="10285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82425"/>
                        <a:ext cx="484958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4953000" y="4444425"/>
            <a:ext cx="990600" cy="1143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715000" y="4292025"/>
            <a:ext cx="228600" cy="1295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57800" y="55874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parametreler</a:t>
            </a:r>
            <a:endParaRPr lang="en-US" sz="32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sürecinin uygun modeli oluşturması, eğitim kümesini kullanarak hipotez fonksiyonunun uygun parametrelerini seçmek demektir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682425"/>
          <a:ext cx="484958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3" name="Equation" r:id="rId3" imgW="1028520" imgH="177480" progId="Equation.3">
                  <p:embed/>
                </p:oleObj>
              </mc:Choice>
              <mc:Fallback>
                <p:oleObj name="Equation" r:id="rId3" imgW="10285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82425"/>
                        <a:ext cx="484958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4953000" y="4444425"/>
            <a:ext cx="990600" cy="1143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5715000" y="4292025"/>
            <a:ext cx="228600" cy="1295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257800" y="55874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parametreler</a:t>
            </a:r>
            <a:endParaRPr lang="en-US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Önceden var olan verilere göre hipotezdeki uygun parametreleri seçince, olayın modeli belirli olup gelecekte farklı kararlar için sonuçlarının tahmin edileceği için kullanılabilir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682425"/>
          <a:ext cx="484958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0" name="Equation" r:id="rId3" imgW="1028520" imgH="177480" progId="Equation.3">
                  <p:embed/>
                </p:oleObj>
              </mc:Choice>
              <mc:Fallback>
                <p:oleObj name="Equation" r:id="rId3" imgW="102852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82425"/>
                        <a:ext cx="484958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2133600" y="4267200"/>
            <a:ext cx="990600" cy="1143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400800" y="4267200"/>
            <a:ext cx="228600" cy="1295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57400" y="5435025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Kararın sonucu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867400" y="5486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Mümkün karar</a:t>
            </a:r>
            <a:endParaRPr lang="en-US" sz="32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Maliyet fonksiyonu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Hipotez parametreleri iyi şekilde nasıl seçilebilir?</a:t>
            </a:r>
          </a:p>
          <a:p>
            <a:r>
              <a:rPr lang="tr-TR" dirty="0" smtClean="0"/>
              <a:t>Öncelikle, “iyi parametre seçilmesi” ne demektir???</a:t>
            </a:r>
          </a:p>
          <a:p>
            <a:r>
              <a:rPr lang="tr-TR" dirty="0" smtClean="0"/>
              <a:t>Bunun için bir </a:t>
            </a:r>
            <a:r>
              <a:rPr lang="tr-TR" dirty="0" smtClean="0">
                <a:solidFill>
                  <a:srgbClr val="FF0000"/>
                </a:solidFill>
              </a:rPr>
              <a:t>maliyet fonksiyonu </a:t>
            </a:r>
            <a:r>
              <a:rPr lang="tr-TR" dirty="0" smtClean="0"/>
              <a:t>kullanılır</a:t>
            </a:r>
          </a:p>
          <a:p>
            <a:r>
              <a:rPr lang="tr-TR" dirty="0" smtClean="0"/>
              <a:t>Bizim sorunumuza tekrar bakalım</a:t>
            </a:r>
            <a:endParaRPr lang="en-US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Farklı modellerin uygunluğu kesinleştirmek için, </a:t>
            </a:r>
            <a:r>
              <a:rPr lang="tr-TR" dirty="0" smtClean="0">
                <a:solidFill>
                  <a:srgbClr val="FF0000"/>
                </a:solidFill>
              </a:rPr>
              <a:t>maliyet fonksiyonu </a:t>
            </a:r>
            <a:r>
              <a:rPr lang="tr-TR" dirty="0" smtClean="0"/>
              <a:t>kullanılmaktadır</a:t>
            </a:r>
          </a:p>
          <a:p>
            <a:r>
              <a:rPr lang="tr-TR" dirty="0" smtClean="0"/>
              <a:t>Maliyet fonksiyonu, bir modelin var olan verilere uygunluğu yada iyiliği belirtir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pic>
        <p:nvPicPr>
          <p:cNvPr id="5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3200400" cy="24003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1411069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Aynı eğitim kümesi için birkaç hipotez denilebilir: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38200" y="2209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i="1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=10 </a:t>
            </a:r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i="1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=0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304" y="3352800"/>
            <a:ext cx="3200400" cy="2400300"/>
          </a:xfrm>
          <a:prstGeom prst="rect">
            <a:avLst/>
          </a:prstGeom>
          <a:noFill/>
        </p:spPr>
      </p:pic>
      <p:pic>
        <p:nvPicPr>
          <p:cNvPr id="8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352800"/>
            <a:ext cx="3200400" cy="24003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914400" y="27432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ym typeface="Symbol"/>
              </a:rPr>
              <a:t>y=h(x)=10</a:t>
            </a:r>
            <a:r>
              <a:rPr lang="tr-TR" sz="2400" i="1" baseline="-25000" dirty="0" smtClean="0">
                <a:sym typeface="Symbol"/>
              </a:rPr>
              <a:t> 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6256" y="5312392"/>
            <a:ext cx="2590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8674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model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952500" y="5334000"/>
            <a:ext cx="5715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7600" y="2209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i="1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=0 </a:t>
            </a:r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i="1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=10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33800" y="27432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ym typeface="Symbol"/>
              </a:rPr>
              <a:t>y=h(x)=10*x</a:t>
            </a:r>
            <a:r>
              <a:rPr lang="tr-TR" sz="2400" i="1" baseline="-25000" dirty="0" smtClean="0">
                <a:sym typeface="Symbol"/>
              </a:rPr>
              <a:t> 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429000" y="3581400"/>
            <a:ext cx="228600" cy="1905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05200" y="5943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model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505200" y="5181600"/>
            <a:ext cx="5334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53200" y="2240591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i="1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=0 </a:t>
            </a:r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i="1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=1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29400" y="2760343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ym typeface="Symbol"/>
              </a:rPr>
              <a:t>y=h(x)=1*x</a:t>
            </a:r>
            <a:r>
              <a:rPr lang="tr-TR" sz="2400" i="1" baseline="-25000" dirty="0" smtClean="0">
                <a:sym typeface="Symbol"/>
              </a:rPr>
              <a:t> </a:t>
            </a:r>
            <a:endParaRPr lang="en-US" sz="24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6324600" y="3886200"/>
            <a:ext cx="2514600" cy="1600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81800" y="5943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model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781800" y="5181600"/>
            <a:ext cx="5334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Bugünkü spam filreleri nasıl çalışır ?</a:t>
            </a:r>
          </a:p>
          <a:p>
            <a:pPr lvl="1"/>
            <a:r>
              <a:rPr lang="tr-TR" dirty="0" smtClean="0"/>
              <a:t>Spam filtresi, önceden spam mesajlarını belirtmenizi gözleyerek, spam mesajlarının nasıl sınıflandırılabilmesini öğreniyor </a:t>
            </a:r>
          </a:p>
          <a:p>
            <a:pPr lvl="1"/>
            <a:r>
              <a:rPr lang="tr-TR" dirty="0" smtClean="0"/>
              <a:t>Sonunda spam mesajlarını bulup silmeyi otomatik olarak başarılı yapabilir</a:t>
            </a:r>
          </a:p>
          <a:p>
            <a:pPr lvl="1"/>
            <a:r>
              <a:rPr lang="tr-TR" dirty="0" smtClean="0"/>
              <a:t>En ileri spam fitre sistemi bugün Gmail’da bulunmaktadır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hipotez için, model olan y’ler eğitim kümedeki y’lere </a:t>
            </a:r>
            <a:r>
              <a:rPr lang="tr-TR" dirty="0" smtClean="0">
                <a:solidFill>
                  <a:srgbClr val="FF0000"/>
                </a:solidFill>
              </a:rPr>
              <a:t>yakın olacağını</a:t>
            </a:r>
            <a:r>
              <a:rPr lang="tr-TR" dirty="0" smtClean="0"/>
              <a:t> istemekteyiz</a:t>
            </a:r>
          </a:p>
          <a:p>
            <a:r>
              <a:rPr lang="tr-TR" dirty="0" smtClean="0">
                <a:sym typeface="Symbol"/>
              </a:rPr>
              <a:t>Bu ölçüde, (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0</a:t>
            </a:r>
            <a:r>
              <a:rPr lang="tr-TR" dirty="0" smtClean="0">
                <a:sym typeface="Symbol"/>
              </a:rPr>
              <a:t>,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1</a:t>
            </a:r>
            <a:r>
              <a:rPr lang="tr-TR" dirty="0" smtClean="0">
                <a:sym typeface="Symbol"/>
              </a:rPr>
              <a:t>) model</a:t>
            </a:r>
            <a:r>
              <a:rPr lang="tr-TR" dirty="0" smtClean="0"/>
              <a:t> parametreleri, model y’lerinin gerçek var olan verilere en yakın olacağını sağlamak zorundadır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ym typeface="Symbol"/>
              </a:rPr>
              <a:t>Model</a:t>
            </a:r>
            <a:r>
              <a:rPr lang="tr-TR" dirty="0" smtClean="0"/>
              <a:t> y’lerinin gerçek verilerden uzaklığı ölçmek için, şu fonksiyon kullanılabilir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436813" y="3352800"/>
          <a:ext cx="4119562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1358640" imgH="406080" progId="Equation.3">
                  <p:embed/>
                </p:oleObj>
              </mc:Choice>
              <mc:Fallback>
                <p:oleObj name="Equation" r:id="rId3" imgW="135864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3352800"/>
                        <a:ext cx="4119562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pic>
        <p:nvPicPr>
          <p:cNvPr id="9218" name="Picture 2" descr="E:\MyDocuments\Professional\Courses\Artificial Intelligence and Machine Learning\lec2ill5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5181600" cy="38862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685800" y="4738048"/>
            <a:ext cx="396240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400" y="53340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4296" y="4495800"/>
            <a:ext cx="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84896" y="3733800"/>
            <a:ext cx="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257800" y="1956392"/>
          <a:ext cx="1990162" cy="786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545760" imgH="215640" progId="Equation.3">
                  <p:embed/>
                </p:oleObj>
              </mc:Choice>
              <mc:Fallback>
                <p:oleObj name="Equation" r:id="rId4" imgW="5457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56392"/>
                        <a:ext cx="1990162" cy="786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3810000" y="2743200"/>
            <a:ext cx="1905000" cy="15240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3886200"/>
            <a:ext cx="327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ym typeface="Symbol"/>
              </a:rPr>
              <a:t>Aralıklar büyük ise, model kötü demektir, ve </a:t>
            </a:r>
            <a:r>
              <a:rPr lang="tr-TR" sz="2800" i="1" dirty="0" smtClean="0">
                <a:sym typeface="Symbol"/>
              </a:rPr>
              <a:t>J</a:t>
            </a:r>
            <a:r>
              <a:rPr lang="tr-TR" sz="2800" dirty="0" smtClean="0">
                <a:sym typeface="Symbol"/>
              </a:rPr>
              <a:t> maliyeti de çok büyük olacaktır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36896" y="2971800"/>
            <a:ext cx="1039504" cy="315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85800" y="2971800"/>
            <a:ext cx="3962400" cy="3124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81600" y="1600200"/>
            <a:ext cx="3152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ym typeface="Symbol"/>
              </a:rPr>
              <a:t>Bir örnek için aralığı: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34000" y="2667000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Bu durumda, </a:t>
            </a:r>
            <a:r>
              <a:rPr lang="tr-TR" i="1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fonksiyonuna “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maliyet fonksiyonu</a:t>
            </a:r>
            <a:r>
              <a:rPr lang="tr-TR" dirty="0" smtClean="0">
                <a:sym typeface="Symbol"/>
              </a:rPr>
              <a:t>” diyoruz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Maliyet fonksiyonu, farklı modellerin gerçek verilere ne kadar yakın olduğunu tanımlıyor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Büyük </a:t>
            </a:r>
            <a:r>
              <a:rPr lang="tr-TR" i="1" dirty="0" smtClean="0">
                <a:solidFill>
                  <a:srgbClr val="FF0000"/>
                </a:solidFill>
              </a:rPr>
              <a:t>J</a:t>
            </a:r>
            <a:r>
              <a:rPr lang="tr-TR" dirty="0" smtClean="0">
                <a:solidFill>
                  <a:srgbClr val="FF0000"/>
                </a:solidFill>
              </a:rPr>
              <a:t>’nin değerleri, </a:t>
            </a:r>
            <a:r>
              <a:rPr lang="tr-TR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dirty="0" smtClean="0"/>
              <a:t>(x) değerlerinin gerçek verilerden </a:t>
            </a:r>
            <a:r>
              <a:rPr lang="tr-TR" dirty="0" smtClean="0">
                <a:solidFill>
                  <a:srgbClr val="FF0000"/>
                </a:solidFill>
              </a:rPr>
              <a:t>çok uzak olduğunu </a:t>
            </a:r>
            <a:r>
              <a:rPr lang="tr-TR" dirty="0" smtClean="0"/>
              <a:t>demektetir</a:t>
            </a:r>
            <a:endParaRPr lang="en-US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pic>
        <p:nvPicPr>
          <p:cNvPr id="9218" name="Picture 2" descr="E:\MyDocuments\Professional\Courses\Artificial Intelligence and Machine Learning\lec2ill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5181600" cy="38862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685800" y="4738048"/>
            <a:ext cx="396240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400" y="53340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4296" y="4495800"/>
            <a:ext cx="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84896" y="3733800"/>
            <a:ext cx="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36896" y="2971800"/>
            <a:ext cx="1039504" cy="3151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85800" y="2971800"/>
            <a:ext cx="3962400" cy="3124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95400" y="15240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ym typeface="Symbol"/>
              </a:rPr>
              <a:t>En iyi model, gerçek verilere en yakın model, böylece en küçük </a:t>
            </a:r>
            <a:r>
              <a:rPr lang="tr-TR" sz="2800" i="1" dirty="0" smtClean="0">
                <a:sym typeface="Symbol"/>
              </a:rPr>
              <a:t>J</a:t>
            </a:r>
            <a:r>
              <a:rPr lang="tr-TR" sz="2800" dirty="0" smtClean="0">
                <a:sym typeface="Symbol"/>
              </a:rPr>
              <a:t> değeri demektir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029200" y="3314700"/>
            <a:ext cx="3911600" cy="3200400"/>
            <a:chOff x="5029200" y="3314700"/>
            <a:chExt cx="3911600" cy="3200400"/>
          </a:xfrm>
        </p:grpSpPr>
        <p:pic>
          <p:nvPicPr>
            <p:cNvPr id="10244" name="Picture 4" descr="E:\MyDocuments\Professional\Courses\Artificial Intelligence and Machine Learning\lec2ill6.t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29200" y="3581400"/>
              <a:ext cx="3911600" cy="2933700"/>
            </a:xfrm>
            <a:prstGeom prst="rect">
              <a:avLst/>
            </a:prstGeom>
            <a:noFill/>
          </p:spPr>
        </p:pic>
        <p:cxnSp>
          <p:nvCxnSpPr>
            <p:cNvPr id="19" name="Straight Connector 18"/>
            <p:cNvCxnSpPr/>
            <p:nvPr/>
          </p:nvCxnSpPr>
          <p:spPr>
            <a:xfrm flipH="1">
              <a:off x="7058024" y="4267200"/>
              <a:ext cx="28576" cy="1866900"/>
            </a:xfrm>
            <a:prstGeom prst="line">
              <a:avLst/>
            </a:prstGeom>
            <a:ln w="127000">
              <a:solidFill>
                <a:srgbClr val="FF0000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6705600" y="3314700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i="1" dirty="0" smtClean="0">
                  <a:sym typeface="Symbol"/>
                </a:rPr>
                <a:t>J</a:t>
              </a:r>
              <a:r>
                <a:rPr lang="tr-TR" sz="2400" dirty="0" smtClean="0">
                  <a:sym typeface="Symbol"/>
                </a:rPr>
                <a:t>(</a:t>
              </a:r>
              <a:r>
                <a:rPr lang="tr-TR" sz="2400" i="1" dirty="0" smtClean="0">
                  <a:sym typeface="Symbol"/>
                </a:rPr>
                <a:t></a:t>
              </a:r>
              <a:r>
                <a:rPr lang="tr-TR" sz="2400" i="1" baseline="-25000" dirty="0" smtClean="0">
                  <a:sym typeface="Symbol"/>
                </a:rPr>
                <a:t>1</a:t>
              </a:r>
              <a:r>
                <a:rPr lang="tr-TR" sz="2400" dirty="0" smtClean="0">
                  <a:sym typeface="Symbol"/>
                </a:rPr>
                <a:t>)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253160" y="5532120"/>
            <a:ext cx="182880" cy="182880"/>
            <a:chOff x="6324600" y="5486400"/>
            <a:chExt cx="228600" cy="3048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6324600" y="5486400"/>
              <a:ext cx="2286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24600" y="5486400"/>
              <a:ext cx="2286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7665720" y="5517832"/>
            <a:ext cx="182880" cy="182880"/>
            <a:chOff x="6324600" y="5486400"/>
            <a:chExt cx="228600" cy="30480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6324600" y="5486400"/>
              <a:ext cx="2286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324600" y="5486400"/>
              <a:ext cx="2286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977064" y="6048376"/>
            <a:ext cx="182880" cy="182880"/>
            <a:chOff x="6324600" y="5486400"/>
            <a:chExt cx="228600" cy="30480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6324600" y="5486400"/>
              <a:ext cx="2286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324600" y="5486400"/>
              <a:ext cx="2286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7772400" y="44958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24600" y="44958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ym typeface="Symbol"/>
              </a:rPr>
              <a:t>Modelin</a:t>
            </a:r>
            <a:r>
              <a:rPr lang="tr-TR" dirty="0" smtClean="0"/>
              <a:t> gerçek verilere en yakın olacağını sağlamak, </a:t>
            </a:r>
            <a:r>
              <a:rPr lang="tr-TR" dirty="0" smtClean="0">
                <a:sym typeface="Symbol"/>
              </a:rPr>
              <a:t>(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0</a:t>
            </a:r>
            <a:r>
              <a:rPr lang="tr-TR" dirty="0" smtClean="0">
                <a:sym typeface="Symbol"/>
              </a:rPr>
              <a:t>,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1</a:t>
            </a:r>
            <a:r>
              <a:rPr lang="tr-TR" dirty="0" smtClean="0">
                <a:sym typeface="Symbol"/>
              </a:rPr>
              <a:t>)  için bu optimizasyon problemi demektedir</a:t>
            </a:r>
          </a:p>
          <a:p>
            <a:endParaRPr lang="tr-TR" dirty="0" smtClean="0">
              <a:sym typeface="Symbol"/>
            </a:endParaRPr>
          </a:p>
          <a:p>
            <a:endParaRPr lang="tr-TR" dirty="0" smtClean="0">
              <a:sym typeface="Symbol"/>
            </a:endParaRPr>
          </a:p>
          <a:p>
            <a:endParaRPr lang="tr-TR" dirty="0" smtClean="0">
              <a:sym typeface="Symbol"/>
            </a:endParaRPr>
          </a:p>
          <a:p>
            <a:endParaRPr lang="tr-TR" dirty="0" smtClean="0">
              <a:sym typeface="Symbol"/>
            </a:endParaRPr>
          </a:p>
          <a:p>
            <a:endParaRPr lang="tr-TR" dirty="0" smtClean="0">
              <a:sym typeface="Symbol"/>
            </a:endParaRPr>
          </a:p>
          <a:p>
            <a:pPr>
              <a:buNone/>
            </a:pPr>
            <a:endParaRPr lang="tr-TR" dirty="0" smtClean="0">
              <a:sym typeface="Symbol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612900" y="3371850"/>
          <a:ext cx="531336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7" name="Equation" r:id="rId3" imgW="1752480" imgH="406080" progId="Equation.3">
                  <p:embed/>
                </p:oleObj>
              </mc:Choice>
              <mc:Fallback>
                <p:oleObj name="Equation" r:id="rId3" imgW="17524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371850"/>
                        <a:ext cx="5313363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267200" y="5341203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Modeldeki sonuçların gerçek verilerden ortalama </a:t>
            </a:r>
            <a:r>
              <a:rPr lang="tr-TR" sz="2400" u="sng" dirty="0" smtClean="0"/>
              <a:t>mesafesi</a:t>
            </a:r>
            <a:endParaRPr lang="en-US" sz="2400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410200" y="5036403"/>
            <a:ext cx="30480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rot="16200000">
            <a:off x="5027676" y="3351276"/>
            <a:ext cx="536448" cy="2667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Maliyet fonksiyonu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57200" y="1600201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ym typeface="Symbol"/>
              </a:rPr>
              <a:t>Gerçek lineer regresyon maliyet iki parametreye bağlı, yani 2 boyutlu fonksiyondur</a:t>
            </a:r>
            <a:endParaRPr lang="en-US" sz="2800" dirty="0"/>
          </a:p>
        </p:txBody>
      </p:sp>
      <p:pic>
        <p:nvPicPr>
          <p:cNvPr id="11267" name="Picture 3" descr="E:\MyDocuments\Professional\Courses\Artificial Intelligence and Machine Learning\lec2ill7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334000" cy="40005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4800600" y="38862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Dereceli azaltma metodu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iyi olay modeli, en iyi model parametreleri, en düşük maliyet değeri demektedir</a:t>
            </a:r>
          </a:p>
          <a:p>
            <a:r>
              <a:rPr lang="tr-TR" dirty="0" smtClean="0"/>
              <a:t>Maliyetin </a:t>
            </a:r>
            <a:r>
              <a:rPr lang="tr-TR" dirty="0" smtClean="0">
                <a:solidFill>
                  <a:srgbClr val="FF0000"/>
                </a:solidFill>
              </a:rPr>
              <a:t>minimumunu </a:t>
            </a:r>
            <a:r>
              <a:rPr lang="tr-TR" dirty="0" smtClean="0"/>
              <a:t>nasıl buluyoruz?</a:t>
            </a:r>
            <a:endParaRPr lang="en-US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Dereceli azaltma </a:t>
            </a:r>
            <a:r>
              <a:rPr lang="tr-TR" dirty="0" smtClean="0"/>
              <a:t>(gradient descent) metodu, çok güclü ve çok genel </a:t>
            </a:r>
            <a:r>
              <a:rPr lang="tr-TR" dirty="0" smtClean="0">
                <a:solidFill>
                  <a:srgbClr val="FF0000"/>
                </a:solidFill>
              </a:rPr>
              <a:t>optimizasyon metodudur</a:t>
            </a:r>
          </a:p>
          <a:p>
            <a:pPr lvl="1"/>
            <a:r>
              <a:rPr lang="tr-TR" dirty="0" smtClean="0"/>
              <a:t>Bir </a:t>
            </a:r>
            <a:r>
              <a:rPr lang="tr-TR" dirty="0" smtClean="0">
                <a:sym typeface="Symbol"/>
              </a:rPr>
              <a:t>(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0</a:t>
            </a:r>
            <a:r>
              <a:rPr lang="tr-TR" dirty="0" smtClean="0">
                <a:sym typeface="Symbol"/>
              </a:rPr>
              <a:t>,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1</a:t>
            </a:r>
            <a:r>
              <a:rPr lang="tr-TR" dirty="0" smtClean="0">
                <a:sym typeface="Symbol"/>
              </a:rPr>
              <a:t>)  noktasında</a:t>
            </a:r>
            <a:r>
              <a:rPr lang="tr-TR" dirty="0" smtClean="0"/>
              <a:t> başlıyoruz</a:t>
            </a:r>
            <a:endParaRPr lang="en-US" dirty="0" smtClean="0"/>
          </a:p>
          <a:p>
            <a:pPr lvl="1"/>
            <a:r>
              <a:rPr lang="tr-TR" dirty="0" smtClean="0"/>
              <a:t>Devamlı, </a:t>
            </a:r>
            <a:r>
              <a:rPr lang="tr-TR" i="1" dirty="0" smtClean="0"/>
              <a:t>J</a:t>
            </a:r>
            <a:r>
              <a:rPr lang="tr-TR" dirty="0" smtClean="0"/>
              <a:t>’nin değerlerini azaltmak için </a:t>
            </a:r>
            <a:r>
              <a:rPr lang="tr-TR" dirty="0" smtClean="0">
                <a:sym typeface="Symbol"/>
              </a:rPr>
              <a:t>(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0</a:t>
            </a:r>
            <a:r>
              <a:rPr lang="tr-TR" dirty="0" smtClean="0">
                <a:sym typeface="Symbol"/>
              </a:rPr>
              <a:t>,</a:t>
            </a:r>
            <a:r>
              <a:rPr lang="tr-TR" i="1" dirty="0" smtClean="0">
                <a:sym typeface="Symbol"/>
              </a:rPr>
              <a:t></a:t>
            </a:r>
            <a:r>
              <a:rPr lang="tr-TR" i="1" baseline="-25000" dirty="0" smtClean="0">
                <a:sym typeface="Symbol"/>
              </a:rPr>
              <a:t>1</a:t>
            </a:r>
            <a:r>
              <a:rPr lang="tr-TR" dirty="0" smtClean="0">
                <a:sym typeface="Symbol"/>
              </a:rPr>
              <a:t>) uzayda </a:t>
            </a:r>
            <a:r>
              <a:rPr lang="tr-TR" dirty="0" smtClean="0"/>
              <a:t>küçük adımlarını yapıyoruz</a:t>
            </a:r>
          </a:p>
          <a:p>
            <a:pPr lvl="1"/>
            <a:r>
              <a:rPr lang="tr-TR" i="1" dirty="0" smtClean="0"/>
              <a:t>J</a:t>
            </a:r>
            <a:r>
              <a:rPr lang="tr-TR" dirty="0" smtClean="0"/>
              <a:t>’nin değerleri sürekli düşmek zorunda</a:t>
            </a:r>
          </a:p>
          <a:p>
            <a:pPr lvl="1" algn="just"/>
            <a:r>
              <a:rPr lang="tr-TR" dirty="0" smtClean="0"/>
              <a:t>Çünkü </a:t>
            </a:r>
            <a:r>
              <a:rPr lang="tr-TR" i="1" dirty="0" smtClean="0"/>
              <a:t>J </a:t>
            </a:r>
            <a:r>
              <a:rPr lang="tr-TR" dirty="0" smtClean="0">
                <a:sym typeface="Symbol"/>
              </a:rPr>
              <a:t> 0, bu süreç s</a:t>
            </a:r>
            <a:r>
              <a:rPr lang="tr-TR" dirty="0" smtClean="0"/>
              <a:t>onunda bir noktaya gelmek zorundadır (sonsuz devam edemez yani)</a:t>
            </a:r>
            <a:endParaRPr lang="en-US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pic>
        <p:nvPicPr>
          <p:cNvPr id="5" name="Content Placeholder 4" descr="lec2ill8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sp>
        <p:nvSpPr>
          <p:cNvPr id="4" name="Rectangle 3"/>
          <p:cNvSpPr/>
          <p:nvPr/>
        </p:nvSpPr>
        <p:spPr>
          <a:xfrm>
            <a:off x="228600" y="16764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tr-TR" sz="2400" b="1" dirty="0" smtClean="0"/>
              <a:t>A</a:t>
            </a:r>
            <a:r>
              <a:rPr lang="tr-TR" sz="2400" b="1" dirty="0" smtClean="0">
                <a:sym typeface="Symbol"/>
              </a:rPr>
              <a:t>zaltılacak fonksiyon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genel temel </a:t>
            </a:r>
            <a:r>
              <a:rPr lang="tr-TR" dirty="0" smtClean="0">
                <a:solidFill>
                  <a:srgbClr val="FF0000"/>
                </a:solidFill>
              </a:rPr>
              <a:t>aşamaları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:Problem tanımı: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gelen kutusundan spam mesajlarını bulup silmek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:Başarı Ölçüsü: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gerçek silenen spam mesajlarının üzdesi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:Öğrenme Süreci: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spam mesajlarını bulup belirtmenizi gözleyerek, başarı ölçüsü artmaya çalışmak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pic>
        <p:nvPicPr>
          <p:cNvPr id="5" name="Content Placeholder 4" descr="lec2ill8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191000" y="3352800"/>
            <a:ext cx="1524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43400" y="3657600"/>
            <a:ext cx="76200" cy="3810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01152" y="3989696"/>
            <a:ext cx="3048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810000" y="4267200"/>
            <a:ext cx="304800" cy="2286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581400" y="44958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16764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tr-TR" dirty="0" smtClean="0"/>
              <a:t>Bir </a:t>
            </a:r>
            <a:r>
              <a:rPr lang="tr-TR" dirty="0" smtClean="0">
                <a:sym typeface="Symbol"/>
              </a:rPr>
              <a:t>noktada </a:t>
            </a:r>
            <a:r>
              <a:rPr lang="tr-TR" dirty="0" smtClean="0"/>
              <a:t>başladık ...</a:t>
            </a:r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28600" y="2667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tr-TR" i="1" dirty="0" smtClean="0"/>
              <a:t>... J</a:t>
            </a:r>
            <a:r>
              <a:rPr lang="tr-TR" dirty="0" smtClean="0"/>
              <a:t> değerini azaltan </a:t>
            </a:r>
            <a:r>
              <a:rPr lang="tr-TR" dirty="0" smtClean="0">
                <a:sym typeface="Symbol"/>
              </a:rPr>
              <a:t>küçük </a:t>
            </a:r>
            <a:r>
              <a:rPr lang="tr-TR" dirty="0" smtClean="0"/>
              <a:t>adımları yapıyoruz ...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1000" y="5602069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tr-TR" dirty="0" smtClean="0"/>
              <a:t>... minimum noktasına gelmek zorundayız</a:t>
            </a:r>
            <a:endParaRPr lang="en-US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81400" y="35814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pic>
        <p:nvPicPr>
          <p:cNvPr id="5" name="Content Placeholder 4" descr="lec2ill8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343400" y="32004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33528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505200"/>
            <a:ext cx="304800" cy="762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05400" y="3581400"/>
            <a:ext cx="228600" cy="762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33600" y="1219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tr-TR" sz="2400" dirty="0" smtClean="0"/>
              <a:t>Sadece </a:t>
            </a:r>
            <a:r>
              <a:rPr lang="tr-TR" sz="2400" dirty="0" smtClean="0">
                <a:solidFill>
                  <a:srgbClr val="FF0000"/>
                </a:solidFill>
              </a:rPr>
              <a:t>lokal olarak bir minimumdur</a:t>
            </a:r>
            <a:r>
              <a:rPr lang="tr-TR" sz="2400" dirty="0" smtClean="0"/>
              <a:t>: başka noktadan başlayınca başka noktaya gelmek mümkündür</a:t>
            </a:r>
            <a:endParaRPr lang="en-US" sz="2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91000" y="3352800"/>
            <a:ext cx="1524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3657600"/>
            <a:ext cx="76200" cy="3810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01152" y="3989696"/>
            <a:ext cx="3048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10000" y="4267200"/>
            <a:ext cx="304800" cy="2286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81400" y="44958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35814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25908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pic>
        <p:nvPicPr>
          <p:cNvPr id="5" name="Content Placeholder 4" descr="lec2ill8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343400" y="32004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33528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505200"/>
            <a:ext cx="304800" cy="762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05400" y="3581400"/>
            <a:ext cx="228600" cy="762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33600" y="1219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tr-TR" sz="2400" dirty="0" smtClean="0"/>
              <a:t>Genellikle, bu metot birkaç rastgele başlangıç nokta ile çalıştırılmalı, ve en iyi minimum seçilmeli</a:t>
            </a:r>
            <a:endParaRPr lang="en-US" sz="2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91000" y="3352800"/>
            <a:ext cx="1524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3657600"/>
            <a:ext cx="76200" cy="3810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01152" y="3989696"/>
            <a:ext cx="304800" cy="304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10000" y="4267200"/>
            <a:ext cx="304800" cy="2286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81400" y="4495800"/>
            <a:ext cx="228600" cy="152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35814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2590800"/>
            <a:ext cx="0" cy="1028700"/>
          </a:xfrm>
          <a:prstGeom prst="line">
            <a:avLst/>
          </a:prstGeom>
          <a:ln w="5715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Ortadaki adımları, </a:t>
            </a:r>
            <a:r>
              <a:rPr lang="tr-TR" i="1" dirty="0" smtClean="0"/>
              <a:t>J </a:t>
            </a:r>
            <a:r>
              <a:rPr lang="tr-TR" dirty="0" smtClean="0"/>
              <a:t>değerini en çok azaltması isteriz</a:t>
            </a:r>
            <a:endParaRPr lang="tr-TR" i="1" dirty="0" smtClean="0"/>
          </a:p>
          <a:p>
            <a:r>
              <a:rPr lang="tr-TR" dirty="0" smtClean="0"/>
              <a:t>Bunun için, adımları “</a:t>
            </a:r>
            <a:r>
              <a:rPr lang="tr-TR" dirty="0" smtClean="0">
                <a:solidFill>
                  <a:srgbClr val="FF0000"/>
                </a:solidFill>
              </a:rPr>
              <a:t>gradient</a:t>
            </a:r>
            <a:r>
              <a:rPr lang="tr-TR" dirty="0" smtClean="0"/>
              <a:t>” (yani eğim) yönünde yapılmaktadır</a:t>
            </a:r>
          </a:p>
          <a:p>
            <a:r>
              <a:rPr lang="tr-TR" dirty="0" smtClean="0">
                <a:sym typeface="Symbol"/>
              </a:rPr>
              <a:t>Dereceli azaltma algoritması: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Yakınsamaya kadar </a:t>
            </a:r>
            <a:r>
              <a:rPr lang="tr-TR" dirty="0" smtClean="0">
                <a:sym typeface="Symbol"/>
              </a:rPr>
              <a:t>tekrarlama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 marL="1023938"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752600" y="4495800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95800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Bu formülde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5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676400" y="2895600"/>
            <a:ext cx="6858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4038600"/>
            <a:ext cx="2742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Değer güncelleştirilmesi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962400" y="3352800"/>
            <a:ext cx="6858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43400" y="4419600"/>
            <a:ext cx="3451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Maliyet fonksiyonununtürevleri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4" idx="0"/>
          </p:cNvCxnSpPr>
          <p:nvPr/>
        </p:nvCxnSpPr>
        <p:spPr>
          <a:xfrm flipH="1" flipV="1">
            <a:off x="3276607" y="3124200"/>
            <a:ext cx="794174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0200" y="4876800"/>
            <a:ext cx="4941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Özel bir parametre (öğrenme hız parametresi)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5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3886200"/>
            <a:ext cx="8077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Önemli Not:</a:t>
            </a:r>
          </a:p>
          <a:p>
            <a:pPr marL="109538"/>
            <a:r>
              <a:rPr lang="tr-TR" sz="2000" dirty="0" smtClean="0">
                <a:sym typeface="Symbol"/>
              </a:rPr>
              <a:t>Türevler, </a:t>
            </a:r>
            <a:r>
              <a:rPr lang="tr-TR" sz="2000" dirty="0" smtClean="0"/>
              <a:t>şu andaki </a:t>
            </a:r>
            <a:r>
              <a:rPr lang="tr-TR" sz="2000" dirty="0" smtClean="0">
                <a:sym typeface="Symbol"/>
              </a:rPr>
              <a:t>(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0</a:t>
            </a:r>
            <a:r>
              <a:rPr lang="tr-TR" sz="2000" dirty="0" smtClean="0">
                <a:sym typeface="Symbol"/>
              </a:rPr>
              <a:t>,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1</a:t>
            </a:r>
            <a:r>
              <a:rPr lang="tr-TR" sz="2000" dirty="0" smtClean="0">
                <a:sym typeface="Symbol"/>
              </a:rPr>
              <a:t>) noktası için hepsi döngüden önce hesaplanmalı. Sonra, 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0</a:t>
            </a:r>
            <a:r>
              <a:rPr lang="tr-TR" sz="2000" dirty="0" smtClean="0">
                <a:sym typeface="Symbol"/>
              </a:rPr>
              <a:t> ve 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1</a:t>
            </a:r>
            <a:r>
              <a:rPr lang="tr-TR" sz="2000" dirty="0" smtClean="0">
                <a:sym typeface="Symbol"/>
              </a:rPr>
              <a:t> değerleri güncelleştirilmesi gerekiyor. </a:t>
            </a:r>
            <a:br>
              <a:rPr lang="tr-TR" sz="2000" dirty="0" smtClean="0">
                <a:sym typeface="Symbol"/>
              </a:rPr>
            </a:br>
            <a:r>
              <a:rPr lang="tr-TR" sz="2000" dirty="0" smtClean="0">
                <a:sym typeface="Symbol"/>
              </a:rPr>
              <a:t/>
            </a:r>
            <a:br>
              <a:rPr lang="tr-TR" sz="2000" dirty="0" smtClean="0">
                <a:sym typeface="Symbol"/>
              </a:rPr>
            </a:b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0</a:t>
            </a:r>
            <a:r>
              <a:rPr lang="tr-TR" sz="2000" dirty="0" smtClean="0">
                <a:sym typeface="Symbol"/>
              </a:rPr>
              <a:t>,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1</a:t>
            </a:r>
            <a:r>
              <a:rPr lang="tr-TR" sz="2000" dirty="0" smtClean="0">
                <a:sym typeface="Symbol"/>
              </a:rPr>
              <a:t>’nin güncelleştirilmesi türevler hesaplanmasıyla aynı zamanda yapılmaz</a:t>
            </a:r>
            <a:r>
              <a:rPr lang="tr-TR" sz="2000" dirty="0" smtClean="0"/>
              <a:t> ! yani, </a:t>
            </a:r>
            <a:r>
              <a:rPr lang="tr-TR" sz="2000" dirty="0" smtClean="0">
                <a:sym typeface="Symbol"/>
              </a:rPr>
              <a:t>(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0</a:t>
            </a:r>
            <a:r>
              <a:rPr lang="tr-TR" sz="2000" dirty="0" smtClean="0">
                <a:sym typeface="Symbol"/>
              </a:rPr>
              <a:t>,</a:t>
            </a:r>
            <a:r>
              <a:rPr lang="tr-TR" sz="2000" i="1" dirty="0" smtClean="0">
                <a:sym typeface="Symbol"/>
              </a:rPr>
              <a:t></a:t>
            </a:r>
            <a:r>
              <a:rPr lang="tr-TR" sz="2000" i="1" baseline="-25000" dirty="0" smtClean="0">
                <a:sym typeface="Symbol"/>
              </a:rPr>
              <a:t>1</a:t>
            </a:r>
            <a:r>
              <a:rPr lang="tr-TR" sz="2000" dirty="0" smtClean="0">
                <a:sym typeface="Symbol"/>
              </a:rPr>
              <a:t>)  </a:t>
            </a:r>
            <a:r>
              <a:rPr lang="tr-TR" sz="2000" dirty="0" smtClean="0"/>
              <a:t>parça-parça  şekilde güncelleştirilmez!</a:t>
            </a:r>
            <a:endParaRPr lang="en-US" sz="2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762000" y="4343400"/>
          <a:ext cx="3124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Equation" r:id="rId5" imgW="888840" imgH="304560" progId="Equation.3">
                  <p:embed/>
                </p:oleObj>
              </mc:Choice>
              <mc:Fallback>
                <p:oleObj name="Equation" r:id="rId5" imgW="88884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1242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822280" y="5071754"/>
          <a:ext cx="29908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Equation" r:id="rId7" imgW="850680" imgH="304560" progId="Equation.3">
                  <p:embed/>
                </p:oleObj>
              </mc:Choice>
              <mc:Fallback>
                <p:oleObj name="Equation" r:id="rId7" imgW="85068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280" y="5071754"/>
                        <a:ext cx="29908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3886200"/>
            <a:ext cx="4105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FF0000"/>
                </a:solidFill>
                <a:sym typeface="Symbol"/>
              </a:rPr>
              <a:t>Yakınsamaya kadar tekrarlayın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{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5862935"/>
            <a:ext cx="28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tr-T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762000" y="4343400"/>
          <a:ext cx="3124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6" name="Equation" r:id="rId5" imgW="888840" imgH="304560" progId="Equation.3">
                  <p:embed/>
                </p:oleObj>
              </mc:Choice>
              <mc:Fallback>
                <p:oleObj name="Equation" r:id="rId5" imgW="88884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1242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822280" y="5071754"/>
          <a:ext cx="29908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7" imgW="850680" imgH="304560" progId="Equation.3">
                  <p:embed/>
                </p:oleObj>
              </mc:Choice>
              <mc:Fallback>
                <p:oleObj name="Equation" r:id="rId7" imgW="85068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280" y="5071754"/>
                        <a:ext cx="29908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3886200"/>
            <a:ext cx="4105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ym typeface="Symbol"/>
              </a:rPr>
              <a:t>Yakınsamaya kadar tekrarlayın </a:t>
            </a:r>
            <a:r>
              <a:rPr lang="en-US" sz="2400" dirty="0" smtClean="0">
                <a:sym typeface="Symbol"/>
              </a:rPr>
              <a:t>{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81000" y="5862935"/>
            <a:ext cx="28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343400" y="4724400"/>
            <a:ext cx="1521442" cy="11887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400" b="1" dirty="0" smtClean="0">
                <a:solidFill>
                  <a:srgbClr val="FF0000"/>
                </a:solidFill>
                <a:sym typeface="Symbol"/>
              </a:rPr>
              <a:t>Yanlış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124200" y="5791200"/>
            <a:ext cx="2286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52800" y="6096000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FF0000"/>
                </a:solidFill>
                <a:sym typeface="Symbol"/>
              </a:rPr>
              <a:t>İlk adımda değişmiş oldu !!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 descent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762000" y="4343400"/>
          <a:ext cx="3124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5" imgW="888840" imgH="304560" progId="Equation.3">
                  <p:embed/>
                </p:oleObj>
              </mc:Choice>
              <mc:Fallback>
                <p:oleObj name="Equation" r:id="rId5" imgW="88884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1242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822280" y="5071754"/>
          <a:ext cx="29908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Equation" r:id="rId7" imgW="850680" imgH="304560" progId="Equation.3">
                  <p:embed/>
                </p:oleObj>
              </mc:Choice>
              <mc:Fallback>
                <p:oleObj name="Equation" r:id="rId7" imgW="85068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280" y="5071754"/>
                        <a:ext cx="29908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3886200"/>
            <a:ext cx="4105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ym typeface="Symbol"/>
              </a:rPr>
              <a:t>Yakınsamaya kadar tekrarlayın </a:t>
            </a:r>
            <a:r>
              <a:rPr lang="en-US" sz="2400" dirty="0" smtClean="0">
                <a:sym typeface="Symbol"/>
              </a:rPr>
              <a:t>{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81000" y="5862935"/>
            <a:ext cx="28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285758" y="4038600"/>
          <a:ext cx="357028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Equation" r:id="rId9" imgW="1015920" imgH="304560" progId="Equation.3">
                  <p:embed/>
                </p:oleObj>
              </mc:Choice>
              <mc:Fallback>
                <p:oleObj name="Equation" r:id="rId9" imgW="101592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758" y="4038600"/>
                        <a:ext cx="357028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257800" y="4697104"/>
          <a:ext cx="343693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7" name="Equation" r:id="rId11" imgW="977760" imgH="304560" progId="Equation.3">
                  <p:embed/>
                </p:oleObj>
              </mc:Choice>
              <mc:Fallback>
                <p:oleObj name="Equation" r:id="rId11" imgW="97776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97104"/>
                        <a:ext cx="343693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4724400" y="3581400"/>
            <a:ext cx="4105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ym typeface="Symbol"/>
              </a:rPr>
              <a:t>Yakınsamaya kadar tekrarlayın </a:t>
            </a:r>
            <a:r>
              <a:rPr lang="en-US" sz="2400" dirty="0" smtClean="0">
                <a:sym typeface="Symbol"/>
              </a:rPr>
              <a:t>{</a:t>
            </a:r>
            <a:endParaRPr lang="en-US" sz="24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876800" y="6320135"/>
            <a:ext cx="28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5257800" y="5410200"/>
          <a:ext cx="14732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Equation" r:id="rId13" imgW="419040" imgH="177480" progId="Equation.3">
                  <p:embed/>
                </p:oleObj>
              </mc:Choice>
              <mc:Fallback>
                <p:oleObj name="Equation" r:id="rId13" imgW="41904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4732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5280025" y="5881048"/>
          <a:ext cx="14287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Equation" r:id="rId15" imgW="406080" imgH="177480" progId="Equation.3">
                  <p:embed/>
                </p:oleObj>
              </mc:Choice>
              <mc:Fallback>
                <p:oleObj name="Equation" r:id="rId15" imgW="4060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5881048"/>
                        <a:ext cx="14287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 flipH="1">
            <a:off x="1371600" y="3657600"/>
            <a:ext cx="2209800" cy="2971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600" y="3810000"/>
            <a:ext cx="3276600" cy="27432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Makine öğrenme sistemleri, bu program gerçekleştirmek için genellikle öğrenecek problemin bir bilgisayar modeli kullanmaktadır</a:t>
            </a:r>
          </a:p>
          <a:p>
            <a:pPr lvl="1"/>
            <a:r>
              <a:rPr lang="tr-TR" dirty="0" smtClean="0"/>
              <a:t>Örneğin, spam mesajının modeli, içeren kelimeler, ifadeler, gönderen adresi, vb. temsil edebiliyor</a:t>
            </a:r>
          </a:p>
          <a:p>
            <a:r>
              <a:rPr lang="tr-TR" dirty="0" smtClean="0"/>
              <a:t>Bu bilgisayar modeli kullanarak, ilişkili kararlar verilebilir</a:t>
            </a:r>
          </a:p>
          <a:p>
            <a:pPr lvl="1"/>
            <a:r>
              <a:rPr lang="tr-TR" dirty="0" smtClean="0"/>
              <a:t>Örnegin, gelen kutusundan mesajı silmek yada silmemek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  <a:r>
              <a:rPr lang="tr-TR" i="1" dirty="0" smtClean="0"/>
              <a:t>j</a:t>
            </a:r>
            <a:r>
              <a:rPr lang="tr-TR" dirty="0" smtClean="0"/>
              <a:t>=1,2 için;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76400" y="2182504"/>
          <a:ext cx="3912099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name="Equation" r:id="rId3" imgW="888840" imgH="317160" progId="Equation.3">
                  <p:embed/>
                </p:oleObj>
              </mc:Choice>
              <mc:Fallback>
                <p:oleObj name="Equation" r:id="rId3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2504"/>
                        <a:ext cx="3912099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762000" y="4343400"/>
          <a:ext cx="3124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name="Equation" r:id="rId5" imgW="888840" imgH="304560" progId="Equation.3">
                  <p:embed/>
                </p:oleObj>
              </mc:Choice>
              <mc:Fallback>
                <p:oleObj name="Equation" r:id="rId5" imgW="88884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1242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822280" y="5071754"/>
          <a:ext cx="29908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7" imgW="850680" imgH="304560" progId="Equation.3">
                  <p:embed/>
                </p:oleObj>
              </mc:Choice>
              <mc:Fallback>
                <p:oleObj name="Equation" r:id="rId7" imgW="85068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280" y="5071754"/>
                        <a:ext cx="29908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3886200"/>
            <a:ext cx="4105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ym typeface="Symbol"/>
              </a:rPr>
              <a:t>Yakınsamaya kadar tekrarlayın </a:t>
            </a:r>
            <a:r>
              <a:rPr lang="en-US" sz="2400" dirty="0" smtClean="0">
                <a:sym typeface="Symbol"/>
              </a:rPr>
              <a:t>{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81000" y="5862935"/>
            <a:ext cx="28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285758" y="4038600"/>
          <a:ext cx="357028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Equation" r:id="rId9" imgW="1015920" imgH="304560" progId="Equation.3">
                  <p:embed/>
                </p:oleObj>
              </mc:Choice>
              <mc:Fallback>
                <p:oleObj name="Equation" r:id="rId9" imgW="101592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758" y="4038600"/>
                        <a:ext cx="357028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257800" y="4697104"/>
          <a:ext cx="343693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Equation" r:id="rId11" imgW="977760" imgH="304560" progId="Equation.3">
                  <p:embed/>
                </p:oleObj>
              </mc:Choice>
              <mc:Fallback>
                <p:oleObj name="Equation" r:id="rId11" imgW="97776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97104"/>
                        <a:ext cx="343693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4724400" y="3581400"/>
            <a:ext cx="4105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ym typeface="Symbol"/>
              </a:rPr>
              <a:t>Yakınsamaya kadar tekrarlayın </a:t>
            </a:r>
            <a:r>
              <a:rPr lang="en-US" sz="2400" dirty="0" smtClean="0">
                <a:sym typeface="Symbol"/>
              </a:rPr>
              <a:t>{</a:t>
            </a:r>
            <a:endParaRPr lang="en-US" sz="24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876800" y="6320135"/>
            <a:ext cx="28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}</a:t>
            </a:r>
            <a:endParaRPr lang="tr-TR" sz="2400" dirty="0" smtClean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5257800" y="5410200"/>
          <a:ext cx="14732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13" imgW="419040" imgH="177480" progId="Equation.3">
                  <p:embed/>
                </p:oleObj>
              </mc:Choice>
              <mc:Fallback>
                <p:oleObj name="Equation" r:id="rId13" imgW="41904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4732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5280025" y="5881048"/>
          <a:ext cx="14287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15" imgW="406080" imgH="177480" progId="Equation.3">
                  <p:embed/>
                </p:oleObj>
              </mc:Choice>
              <mc:Fallback>
                <p:oleObj name="Equation" r:id="rId15" imgW="4060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5881048"/>
                        <a:ext cx="14287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24" idx="2"/>
          </p:cNvCxnSpPr>
          <p:nvPr/>
        </p:nvCxnSpPr>
        <p:spPr>
          <a:xfrm flipH="1">
            <a:off x="8153400" y="3810000"/>
            <a:ext cx="381203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4" idx="2"/>
          </p:cNvCxnSpPr>
          <p:nvPr/>
        </p:nvCxnSpPr>
        <p:spPr>
          <a:xfrm flipH="1">
            <a:off x="8077200" y="3810000"/>
            <a:ext cx="457403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371600" y="3657600"/>
            <a:ext cx="2209800" cy="2971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" y="3810000"/>
            <a:ext cx="3276600" cy="27432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25205" y="3225225"/>
            <a:ext cx="1218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cap="all" dirty="0" smtClean="0">
                <a:solidFill>
                  <a:srgbClr val="FF0000"/>
                </a:solidFill>
                <a:sym typeface="Symbol"/>
              </a:rPr>
              <a:t>AynI </a:t>
            </a:r>
            <a:r>
              <a:rPr lang="tr-TR" sz="3200" b="1" dirty="0" smtClean="0">
                <a:solidFill>
                  <a:srgbClr val="FF0000"/>
                </a:solidFill>
                <a:sym typeface="Symbol"/>
              </a:rPr>
              <a:t>!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5200" y="4724400"/>
            <a:ext cx="1828800" cy="11079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400" b="1" dirty="0" smtClean="0">
                <a:solidFill>
                  <a:srgbClr val="FF0000"/>
                </a:solidFill>
                <a:sym typeface="Symbol"/>
              </a:rPr>
              <a:t>Doğru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Lineer regresyonu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66800" y="2895600"/>
          <a:ext cx="4897437" cy="1506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Equation" r:id="rId3" imgW="1117440" imgH="342720" progId="Equation.3">
                  <p:embed/>
                </p:oleObj>
              </mc:Choice>
              <mc:Fallback>
                <p:oleObj name="Equation" r:id="rId3" imgW="111744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4897437" cy="1506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1074760" y="4343399"/>
          <a:ext cx="5334000" cy="1519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Equation" r:id="rId5" imgW="1206360" imgH="342720" progId="Equation.3">
                  <p:embed/>
                </p:oleObj>
              </mc:Choice>
              <mc:Fallback>
                <p:oleObj name="Equation" r:id="rId5" imgW="12063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60" y="4343399"/>
                        <a:ext cx="5334000" cy="1519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4724400" y="1752600"/>
          <a:ext cx="3613150" cy="102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7" imgW="1434960" imgH="406080" progId="Equation.3">
                  <p:embed/>
                </p:oleObj>
              </mc:Choice>
              <mc:Fallback>
                <p:oleObj name="Equation" r:id="rId7" imgW="143496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52600"/>
                        <a:ext cx="3613150" cy="1024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Alpha</a:t>
            </a:r>
            <a:r>
              <a:rPr lang="tr-TR" dirty="0" smtClean="0">
                <a:solidFill>
                  <a:srgbClr val="FF0000"/>
                </a:solidFill>
              </a:rPr>
              <a:t> seçme (biraz dikkat edilmeli)</a:t>
            </a:r>
          </a:p>
          <a:p>
            <a:pPr lvl="1"/>
            <a:r>
              <a:rPr lang="tr-TR" dirty="0" smtClean="0"/>
              <a:t>Küçük alpha – </a:t>
            </a:r>
            <a:r>
              <a:rPr lang="tr-TR" dirty="0" smtClean="0">
                <a:solidFill>
                  <a:srgbClr val="FF0000"/>
                </a:solidFill>
              </a:rPr>
              <a:t>yavaş yakınsama</a:t>
            </a:r>
          </a:p>
          <a:p>
            <a:pPr lvl="1"/>
            <a:r>
              <a:rPr lang="tr-TR" dirty="0" smtClean="0"/>
              <a:t>Büyük alpha –</a:t>
            </a:r>
            <a:r>
              <a:rPr lang="tr-TR" dirty="0" smtClean="0">
                <a:solidFill>
                  <a:srgbClr val="FF0000"/>
                </a:solidFill>
              </a:rPr>
              <a:t>ilerli geri </a:t>
            </a:r>
            <a:r>
              <a:rPr lang="tr-TR" dirty="0" smtClean="0"/>
              <a:t>yakınsama</a:t>
            </a:r>
            <a:endParaRPr lang="en-US" dirty="0" smtClean="0"/>
          </a:p>
          <a:p>
            <a:endParaRPr lang="tr-TR" dirty="0" smtClean="0"/>
          </a:p>
        </p:txBody>
      </p:sp>
      <p:pic>
        <p:nvPicPr>
          <p:cNvPr id="5" name="Picture 4" descr="E:\MyDocuments\Professional\Courses\Artificial Intelligence and Machine Learning\lec2ill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14700"/>
            <a:ext cx="3911600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  <a:r>
              <a:rPr lang="tr-TR" dirty="0" smtClean="0"/>
              <a:t> seçme</a:t>
            </a:r>
          </a:p>
          <a:p>
            <a:pPr lvl="1"/>
            <a:r>
              <a:rPr lang="tr-TR" u="sng" dirty="0" smtClean="0">
                <a:solidFill>
                  <a:srgbClr val="FF0000"/>
                </a:solidFill>
              </a:rPr>
              <a:t>Küçük alpha </a:t>
            </a:r>
            <a:r>
              <a:rPr lang="tr-TR" dirty="0" smtClean="0"/>
              <a:t>– yavaş yakınsama</a:t>
            </a:r>
          </a:p>
          <a:p>
            <a:pPr lvl="1"/>
            <a:r>
              <a:rPr lang="tr-TR" dirty="0" smtClean="0"/>
              <a:t>Büyük alpha –ilerli geri yakınsama</a:t>
            </a:r>
            <a:endParaRPr lang="en-US" dirty="0" smtClean="0"/>
          </a:p>
          <a:p>
            <a:endParaRPr lang="tr-TR" dirty="0" smtClean="0"/>
          </a:p>
        </p:txBody>
      </p:sp>
      <p:pic>
        <p:nvPicPr>
          <p:cNvPr id="5" name="Picture 4" descr="E:\MyDocuments\Professional\Courses\Artificial Intelligence and Machine Learning\lec2ill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14700"/>
            <a:ext cx="3911600" cy="29337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H="1">
            <a:off x="6324600" y="3962400"/>
            <a:ext cx="762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48400" y="4191000"/>
            <a:ext cx="762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172200" y="4419600"/>
            <a:ext cx="762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9800" y="4648200"/>
            <a:ext cx="138752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894696" y="4876800"/>
            <a:ext cx="138752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77552" y="5105400"/>
            <a:ext cx="138752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25152" y="5334000"/>
            <a:ext cx="138752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410200" y="5562600"/>
            <a:ext cx="228600" cy="1524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81600" y="5715000"/>
            <a:ext cx="214952" cy="762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86600" y="4419600"/>
            <a:ext cx="991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yavaş!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  <a:r>
              <a:rPr lang="tr-TR" dirty="0" smtClean="0"/>
              <a:t> seçme</a:t>
            </a:r>
          </a:p>
          <a:p>
            <a:pPr lvl="1"/>
            <a:r>
              <a:rPr lang="tr-TR" dirty="0" smtClean="0"/>
              <a:t>Küçük alpha – yavaş yakınsama</a:t>
            </a:r>
          </a:p>
          <a:p>
            <a:pPr lvl="1"/>
            <a:r>
              <a:rPr lang="tr-TR" u="sng" dirty="0" smtClean="0">
                <a:solidFill>
                  <a:srgbClr val="FF0000"/>
                </a:solidFill>
              </a:rPr>
              <a:t>Büyük alpha</a:t>
            </a:r>
            <a:r>
              <a:rPr lang="tr-TR" dirty="0" smtClean="0"/>
              <a:t> –ilerli geri yakınsama</a:t>
            </a:r>
            <a:endParaRPr lang="en-US" dirty="0" smtClean="0"/>
          </a:p>
          <a:p>
            <a:endParaRPr lang="tr-TR" dirty="0" smtClean="0"/>
          </a:p>
        </p:txBody>
      </p:sp>
      <p:pic>
        <p:nvPicPr>
          <p:cNvPr id="5" name="Picture 4" descr="E:\MyDocuments\Professional\Courses\Artificial Intelligence and Machine Learning\lec2ill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14700"/>
            <a:ext cx="3911600" cy="29337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04800" y="4191000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İleri geri yakınsama 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733800" y="4038600"/>
            <a:ext cx="2590800" cy="3048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038600" y="4343400"/>
            <a:ext cx="2209800" cy="4572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14800" y="4800600"/>
            <a:ext cx="1828800" cy="3048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419600" y="5105400"/>
            <a:ext cx="1524000" cy="3810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95800" y="5486400"/>
            <a:ext cx="990600" cy="1524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876800" y="5638800"/>
            <a:ext cx="609600" cy="1524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Dereceli azaltma metodu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Alpha</a:t>
            </a:r>
            <a:r>
              <a:rPr lang="tr-TR" dirty="0" smtClean="0"/>
              <a:t> seçme</a:t>
            </a:r>
          </a:p>
          <a:p>
            <a:pPr lvl="1"/>
            <a:r>
              <a:rPr lang="tr-TR" dirty="0" smtClean="0"/>
              <a:t>Küçük alpha – yavaş yakınsama</a:t>
            </a:r>
          </a:p>
          <a:p>
            <a:pPr lvl="1"/>
            <a:r>
              <a:rPr lang="tr-TR" dirty="0" smtClean="0"/>
              <a:t>Büyük alpha –ilerli geri yakınsama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İyi bir alpha seçmek için, birkaç alpha değerini denemek lazım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 değerler için, dereceli azaltma metodunu çalıştırıp performansını incelemek lazım</a:t>
            </a:r>
          </a:p>
          <a:p>
            <a:endParaRPr lang="tr-TR" dirty="0" smtClean="0"/>
          </a:p>
          <a:p>
            <a:pPr>
              <a:spcAft>
                <a:spcPts val="1200"/>
              </a:spcAft>
              <a:buNone/>
            </a:pPr>
            <a:r>
              <a:rPr lang="tr-TR" dirty="0" smtClean="0"/>
              <a:t>Tipik denenecek alpha değerleri:</a:t>
            </a:r>
          </a:p>
          <a:p>
            <a:pPr>
              <a:spcAft>
                <a:spcPts val="1200"/>
              </a:spcAft>
              <a:buNone/>
            </a:pPr>
            <a:endParaRPr lang="en-US" sz="3000" i="1" dirty="0" smtClean="0"/>
          </a:p>
          <a:p>
            <a:endParaRPr lang="tr-T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28800" y="6172200"/>
            <a:ext cx="864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yavaş</a:t>
            </a:r>
            <a:endParaRPr lang="en-US" sz="2400" u="sng" dirty="0"/>
          </a:p>
        </p:txBody>
      </p:sp>
      <p:sp>
        <p:nvSpPr>
          <p:cNvPr id="5" name="Rectangle 4"/>
          <p:cNvSpPr/>
          <p:nvPr/>
        </p:nvSpPr>
        <p:spPr>
          <a:xfrm>
            <a:off x="2743200" y="6172200"/>
            <a:ext cx="864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yavaş</a:t>
            </a:r>
            <a:endParaRPr lang="en-US" sz="2400" u="sng" dirty="0"/>
          </a:p>
        </p:txBody>
      </p:sp>
      <p:sp>
        <p:nvSpPr>
          <p:cNvPr id="6" name="Rectangle 5"/>
          <p:cNvSpPr/>
          <p:nvPr/>
        </p:nvSpPr>
        <p:spPr>
          <a:xfrm>
            <a:off x="7315200" y="6172200"/>
            <a:ext cx="1741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ilerli geri hkt</a:t>
            </a:r>
            <a:endParaRPr lang="en-US" sz="2400" u="sng" dirty="0"/>
          </a:p>
        </p:txBody>
      </p:sp>
      <p:sp>
        <p:nvSpPr>
          <p:cNvPr id="7" name="Rectangle 6"/>
          <p:cNvSpPr/>
          <p:nvPr/>
        </p:nvSpPr>
        <p:spPr>
          <a:xfrm>
            <a:off x="5638800" y="6172200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ilerli geri</a:t>
            </a:r>
            <a:endParaRPr lang="en-US" sz="2400" u="sng" dirty="0"/>
          </a:p>
        </p:txBody>
      </p:sp>
      <p:sp>
        <p:nvSpPr>
          <p:cNvPr id="8" name="Rectangle 7"/>
          <p:cNvSpPr/>
          <p:nvPr/>
        </p:nvSpPr>
        <p:spPr>
          <a:xfrm>
            <a:off x="4640208" y="6320135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iyi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800600" y="6019800"/>
            <a:ext cx="0" cy="3657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541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i="1" dirty="0" smtClean="0"/>
              <a:t>alpha=0.001, 0.003, 0.01, 0.03, 0.1, 0.3, 1, 3, 10,...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 problemi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öğrenmenin ana amacı, o zaman, öğrenme süreç içinde, başarı ölçüleri artarak, karar verme için uygun problem modelini oluşturmak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2136</Words>
  <Application>Microsoft Office PowerPoint</Application>
  <PresentationFormat>Ekran Gösterisi (4:3)</PresentationFormat>
  <Paragraphs>392</Paragraphs>
  <Slides>85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85</vt:i4>
      </vt:variant>
    </vt:vector>
  </HeadingPairs>
  <TitlesOfParts>
    <vt:vector size="91" baseType="lpstr">
      <vt:lpstr>Arial</vt:lpstr>
      <vt:lpstr>Calibri</vt:lpstr>
      <vt:lpstr>Symbol</vt:lpstr>
      <vt:lpstr>Wingdings</vt:lpstr>
      <vt:lpstr>Office Theme</vt:lpstr>
      <vt:lpstr>Equation</vt:lpstr>
      <vt:lpstr> Yapay Zeka ve Makine Öğrenmesi</vt:lpstr>
      <vt:lpstr>Ders planı</vt:lpstr>
      <vt:lpstr>Makine öğrenme problemi</vt:lpstr>
      <vt:lpstr>Makine öğrenme problemi</vt:lpstr>
      <vt:lpstr>Makine öğrenme problemi</vt:lpstr>
      <vt:lpstr>Makine öğrenme problemi</vt:lpstr>
      <vt:lpstr>Makine öğrenme problemi</vt:lpstr>
      <vt:lpstr>Makine öğrenme problemi</vt:lpstr>
      <vt:lpstr>Makine öğrenme problemi</vt:lpstr>
      <vt:lpstr>Regresyon problemi</vt:lpstr>
      <vt:lpstr>Regresyon problemi</vt:lpstr>
      <vt:lpstr>Regresyon problemi</vt:lpstr>
      <vt:lpstr>Regresyon problemi</vt:lpstr>
      <vt:lpstr>Regresyon problemi</vt:lpstr>
      <vt:lpstr>Regresyon problemi</vt:lpstr>
      <vt:lpstr>Regresyon problemi</vt:lpstr>
      <vt:lpstr>Sonuç olarak...</vt:lpstr>
      <vt:lpstr>Sınıflandırma problemi</vt:lpstr>
      <vt:lpstr>Sınıflandırma problemi</vt:lpstr>
      <vt:lpstr>Sınıflandırma problemi</vt:lpstr>
      <vt:lpstr>Sınıflandırma problemi</vt:lpstr>
      <vt:lpstr>Sınıflandırma problemi</vt:lpstr>
      <vt:lpstr>Sınıflandırma problemi</vt:lpstr>
      <vt:lpstr>Sınıflandırma problemi</vt:lpstr>
      <vt:lpstr>Sınıflandırma problemi</vt:lpstr>
      <vt:lpstr>Sonuç olarak...</vt:lpstr>
      <vt:lpstr>Sınıflandırma problemi</vt:lpstr>
      <vt:lpstr>Öğrenme süreci</vt:lpstr>
      <vt:lpstr>Öğrenme süreci</vt:lpstr>
      <vt:lpstr>Denetimli öğrenme</vt:lpstr>
      <vt:lpstr>Denetimli öğrenme</vt:lpstr>
      <vt:lpstr>Denetimli öğrenme</vt:lpstr>
      <vt:lpstr>Denetimli öğrenme</vt:lpstr>
      <vt:lpstr>Denetimli öğrenme</vt:lpstr>
      <vt:lpstr>Denetimsiz öğrenme</vt:lpstr>
      <vt:lpstr>Denetimsiz öğrenme</vt:lpstr>
      <vt:lpstr>Denetimsiz öğrenme</vt:lpstr>
      <vt:lpstr>Denetimsiz öğrenme</vt:lpstr>
      <vt:lpstr>Denetimsiz öğrenme</vt:lpstr>
      <vt:lpstr>Denetimsiz öğrenme</vt:lpstr>
      <vt:lpstr>Denetimsiz öğrenme</vt:lpstr>
      <vt:lpstr>Denetimsiz öğrenme</vt:lpstr>
      <vt:lpstr>Lineer Regresyonu</vt:lpstr>
      <vt:lpstr>Lineer Regresyonu</vt:lpstr>
      <vt:lpstr>Lineer Regresyonu</vt:lpstr>
      <vt:lpstr>Lineer Regresyonu</vt:lpstr>
      <vt:lpstr>Lineer Regresyonu</vt:lpstr>
      <vt:lpstr>Lineer Regresyonu</vt:lpstr>
      <vt:lpstr>Lineer Regresyonu</vt:lpstr>
      <vt:lpstr>Makine öğrenme sorunu</vt:lpstr>
      <vt:lpstr>Lineer Regresyonu</vt:lpstr>
      <vt:lpstr>Lineer Regresyonu</vt:lpstr>
      <vt:lpstr>Lineer Regresyonu</vt:lpstr>
      <vt:lpstr>Lineer Regresyonu</vt:lpstr>
      <vt:lpstr>Lineer Regresyonu</vt:lpstr>
      <vt:lpstr>Lineer Regresyonu</vt:lpstr>
      <vt:lpstr>Maliyet fonksiyonu</vt:lpstr>
      <vt:lpstr>Maliyet fonksiyonu</vt:lpstr>
      <vt:lpstr>Maliyet fonksiyonu</vt:lpstr>
      <vt:lpstr>Maliyet fonksiyonu</vt:lpstr>
      <vt:lpstr>Maliyet fonksiyonu</vt:lpstr>
      <vt:lpstr>Maliyet fonksiyonu</vt:lpstr>
      <vt:lpstr>Maliyet fonksiyonu</vt:lpstr>
      <vt:lpstr>Maliyet fonksiyonu</vt:lpstr>
      <vt:lpstr>Maliyet fonksiyonu</vt:lpstr>
      <vt:lpstr>Maliyet fonksiyonu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Gradient descent method</vt:lpstr>
      <vt:lpstr>Dereceli azaltma metodu</vt:lpstr>
      <vt:lpstr>Dereceli azaltma metodu</vt:lpstr>
      <vt:lpstr>Dereceli azaltma metodu</vt:lpstr>
      <vt:lpstr>Dereceli azaltma metodu</vt:lpstr>
      <vt:lpstr>Dereceli azaltma metodu</vt:lpstr>
      <vt:lpstr>Dereceli azaltma metodu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Nisantasi</cp:lastModifiedBy>
  <cp:revision>1357</cp:revision>
  <dcterms:created xsi:type="dcterms:W3CDTF">2006-08-16T00:00:00Z</dcterms:created>
  <dcterms:modified xsi:type="dcterms:W3CDTF">2016-11-21T12:17:02Z</dcterms:modified>
</cp:coreProperties>
</file>