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39" r:id="rId4"/>
    <p:sldId id="318" r:id="rId5"/>
    <p:sldId id="340" r:id="rId6"/>
    <p:sldId id="341" r:id="rId7"/>
    <p:sldId id="319" r:id="rId8"/>
    <p:sldId id="322" r:id="rId9"/>
    <p:sldId id="401" r:id="rId10"/>
    <p:sldId id="402" r:id="rId11"/>
    <p:sldId id="403" r:id="rId12"/>
    <p:sldId id="400" r:id="rId13"/>
    <p:sldId id="345" r:id="rId14"/>
    <p:sldId id="346" r:id="rId15"/>
    <p:sldId id="347" r:id="rId16"/>
    <p:sldId id="348" r:id="rId17"/>
    <p:sldId id="342" r:id="rId18"/>
    <p:sldId id="404" r:id="rId19"/>
    <p:sldId id="323" r:id="rId20"/>
    <p:sldId id="351" r:id="rId21"/>
    <p:sldId id="352" r:id="rId22"/>
    <p:sldId id="353" r:id="rId23"/>
    <p:sldId id="354" r:id="rId24"/>
    <p:sldId id="355" r:id="rId25"/>
    <p:sldId id="356" r:id="rId26"/>
    <p:sldId id="349" r:id="rId27"/>
    <p:sldId id="393" r:id="rId28"/>
    <p:sldId id="350" r:id="rId29"/>
    <p:sldId id="405" r:id="rId30"/>
    <p:sldId id="324" r:id="rId31"/>
    <p:sldId id="358" r:id="rId32"/>
    <p:sldId id="406" r:id="rId33"/>
    <p:sldId id="359" r:id="rId34"/>
    <p:sldId id="357" r:id="rId35"/>
    <p:sldId id="360" r:id="rId36"/>
    <p:sldId id="394" r:id="rId37"/>
    <p:sldId id="361" r:id="rId38"/>
    <p:sldId id="362" r:id="rId39"/>
    <p:sldId id="363" r:id="rId40"/>
    <p:sldId id="407" r:id="rId41"/>
    <p:sldId id="364" r:id="rId42"/>
    <p:sldId id="365" r:id="rId43"/>
    <p:sldId id="409" r:id="rId44"/>
    <p:sldId id="367" r:id="rId45"/>
    <p:sldId id="408" r:id="rId46"/>
    <p:sldId id="410" r:id="rId47"/>
    <p:sldId id="326" r:id="rId48"/>
    <p:sldId id="368" r:id="rId49"/>
    <p:sldId id="327" r:id="rId50"/>
    <p:sldId id="328" r:id="rId51"/>
    <p:sldId id="370" r:id="rId52"/>
    <p:sldId id="369" r:id="rId53"/>
    <p:sldId id="411" r:id="rId54"/>
    <p:sldId id="395" r:id="rId55"/>
    <p:sldId id="412" r:id="rId56"/>
    <p:sldId id="371" r:id="rId57"/>
    <p:sldId id="329" r:id="rId58"/>
    <p:sldId id="413" r:id="rId59"/>
    <p:sldId id="373" r:id="rId60"/>
    <p:sldId id="372" r:id="rId61"/>
    <p:sldId id="374" r:id="rId62"/>
    <p:sldId id="331" r:id="rId63"/>
    <p:sldId id="330" r:id="rId64"/>
    <p:sldId id="375" r:id="rId65"/>
    <p:sldId id="414" r:id="rId66"/>
    <p:sldId id="376" r:id="rId67"/>
    <p:sldId id="332" r:id="rId68"/>
    <p:sldId id="377" r:id="rId69"/>
    <p:sldId id="333" r:id="rId70"/>
    <p:sldId id="379" r:id="rId71"/>
    <p:sldId id="380" r:id="rId72"/>
    <p:sldId id="415" r:id="rId73"/>
    <p:sldId id="334" r:id="rId74"/>
    <p:sldId id="381" r:id="rId75"/>
    <p:sldId id="387" r:id="rId76"/>
    <p:sldId id="382" r:id="rId77"/>
    <p:sldId id="383" r:id="rId78"/>
    <p:sldId id="384" r:id="rId79"/>
    <p:sldId id="385" r:id="rId80"/>
    <p:sldId id="386" r:id="rId81"/>
    <p:sldId id="335" r:id="rId82"/>
    <p:sldId id="336" r:id="rId83"/>
    <p:sldId id="390" r:id="rId84"/>
    <p:sldId id="391" r:id="rId85"/>
    <p:sldId id="392" r:id="rId8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ableStyles" Target="tableStyle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if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iff"/><Relationship Id="rId2" Type="http://schemas.openxmlformats.org/officeDocument/2006/relationships/image" Target="../media/image8.tiff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wmf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iff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iff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iff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iff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3.wmf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4.wmf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4.wmf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4.wmf"/></Relationships>
</file>

<file path=ppt/slides/_rels/slide7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5.wmf"/></Relationships>
</file>

<file path=ppt/slides/_rels/slide7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8.wmf"/></Relationships>
</file>

<file path=ppt/slides/_rels/slide7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4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4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4.w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1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23.wmf"/></Relationships>
</file>

<file path=ppt/slides/_rels/slide8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25.wmf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iff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iff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iff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tr-TR" dirty="0" smtClean="0"/>
              <a:t>Yapay Zeka ve Makine Öğrenmesi</a:t>
            </a:r>
            <a:endParaRPr lang="en-US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Regresyon problemi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Makine öğrenmenin modellerin iki genel tür vardır:</a:t>
            </a:r>
          </a:p>
          <a:p>
            <a:pPr lvl="1"/>
            <a:r>
              <a:rPr lang="tr-TR" dirty="0" smtClean="0"/>
              <a:t>Regresyon model/problemi</a:t>
            </a:r>
          </a:p>
          <a:p>
            <a:pPr lvl="1"/>
            <a:r>
              <a:rPr lang="tr-TR" dirty="0" smtClean="0"/>
              <a:t>Sınıflandırma model/problemi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Regresyon problemi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Regresyon probleminde, olayın modeli sürekli bir modeldir, yani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tr-TR" sz="3200" dirty="0" smtClean="0"/>
              <a:t>Modellenecek değişkenler </a:t>
            </a:r>
            <a:r>
              <a:rPr lang="tr-TR" sz="3200" dirty="0" smtClean="0">
                <a:solidFill>
                  <a:srgbClr val="FF0000"/>
                </a:solidFill>
              </a:rPr>
              <a:t>sürekli </a:t>
            </a:r>
            <a:r>
              <a:rPr lang="tr-TR" sz="3200" dirty="0" smtClean="0"/>
              <a:t>şekilde değişmesi gerekiyor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tr-TR" sz="32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tr-TR" sz="3200" dirty="0" smtClean="0"/>
              <a:t>Makine öğrenme problemi, bu modellenecek değişkenlerin değişimi için karar verme için uygun modeli oluşturmak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Regresyon problemi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Örnek: </a:t>
            </a:r>
            <a:r>
              <a:rPr lang="tr-TR" dirty="0" smtClean="0">
                <a:solidFill>
                  <a:srgbClr val="FF0000"/>
                </a:solidFill>
              </a:rPr>
              <a:t>reklama harcamalara </a:t>
            </a:r>
            <a:r>
              <a:rPr lang="tr-TR" dirty="0" smtClean="0"/>
              <a:t>bağlı </a:t>
            </a:r>
            <a:r>
              <a:rPr lang="tr-TR" dirty="0" smtClean="0">
                <a:solidFill>
                  <a:srgbClr val="FF0000"/>
                </a:solidFill>
              </a:rPr>
              <a:t>gelecek öğrenci sayısını </a:t>
            </a:r>
            <a:r>
              <a:rPr lang="tr-TR" dirty="0" smtClean="0"/>
              <a:t>modeli</a:t>
            </a:r>
          </a:p>
        </p:txBody>
      </p:sp>
      <p:pic>
        <p:nvPicPr>
          <p:cNvPr id="1026" name="Picture 2" descr="E:\MyDocuments\Professional\Courses\Artificial Intelligence and Machine Learning\lec2ill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819400"/>
            <a:ext cx="4724400" cy="3543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Regresyon problemi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Reklama harcamalar - Gelecek öğrenci sayısını</a:t>
            </a:r>
          </a:p>
        </p:txBody>
      </p:sp>
      <p:pic>
        <p:nvPicPr>
          <p:cNvPr id="1026" name="Picture 2" descr="E:\MyDocuments\Professional\Courses\Artificial Intelligence and Machine Learning\lec2ill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819400"/>
            <a:ext cx="4724400" cy="3543300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3886200" y="5943600"/>
            <a:ext cx="16764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ine Callout 2 5"/>
          <p:cNvSpPr/>
          <p:nvPr/>
        </p:nvSpPr>
        <p:spPr>
          <a:xfrm>
            <a:off x="6248400" y="6096000"/>
            <a:ext cx="2819400" cy="533400"/>
          </a:xfrm>
          <a:prstGeom prst="borderCallout2">
            <a:avLst>
              <a:gd name="adj1" fmla="val 72482"/>
              <a:gd name="adj2" fmla="val -2538"/>
              <a:gd name="adj3" fmla="val 69923"/>
              <a:gd name="adj4" fmla="val -14034"/>
              <a:gd name="adj5" fmla="val 46295"/>
              <a:gd name="adj6" fmla="val -25475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chemeClr val="tx1"/>
                </a:solidFill>
              </a:rPr>
              <a:t>Geçen seneler/benzeyen kurumlarda reklam harcamaları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Regresyon problemi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Reklama harcamalar - Gelecek öğrenci sayısını</a:t>
            </a:r>
          </a:p>
        </p:txBody>
      </p:sp>
      <p:pic>
        <p:nvPicPr>
          <p:cNvPr id="1026" name="Picture 2" descr="E:\MyDocuments\Professional\Courses\Artificial Intelligence and Machine Learning\lec2ill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819400"/>
            <a:ext cx="4724400" cy="3543300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 rot="16200000">
            <a:off x="1676400" y="4191000"/>
            <a:ext cx="16764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ine Callout 2 5"/>
          <p:cNvSpPr/>
          <p:nvPr/>
        </p:nvSpPr>
        <p:spPr>
          <a:xfrm>
            <a:off x="213360" y="6019800"/>
            <a:ext cx="2529840" cy="533400"/>
          </a:xfrm>
          <a:prstGeom prst="borderCallout2">
            <a:avLst>
              <a:gd name="adj1" fmla="val -11953"/>
              <a:gd name="adj2" fmla="val 70684"/>
              <a:gd name="adj3" fmla="val -75919"/>
              <a:gd name="adj4" fmla="val 70778"/>
              <a:gd name="adj5" fmla="val -176306"/>
              <a:gd name="adj6" fmla="val 8674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chemeClr val="tx1"/>
                </a:solidFill>
              </a:rPr>
              <a:t>Geçen seneler/benzeyen kurumlara gelen öğrenciler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Regresyon problemi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Reklama harcamalar - Gelecek öğrenci sayısını</a:t>
            </a:r>
          </a:p>
        </p:txBody>
      </p:sp>
      <p:pic>
        <p:nvPicPr>
          <p:cNvPr id="1026" name="Picture 2" descr="E:\MyDocuments\Professional\Courses\Artificial Intelligence and Machine Learning\lec2ill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819400"/>
            <a:ext cx="4724400" cy="3543300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 rot="16200000">
            <a:off x="1676400" y="4191000"/>
            <a:ext cx="16764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886200" y="5943600"/>
            <a:ext cx="16764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715000" y="22860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Arasındaki  ilişki göstermek için bir doğru çizgi çizebiliriz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124200" y="3581400"/>
            <a:ext cx="3429000" cy="213360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Regresyon problemi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Reklama harcamalar - Gelecek öğrenci sayısını</a:t>
            </a:r>
          </a:p>
        </p:txBody>
      </p:sp>
      <p:pic>
        <p:nvPicPr>
          <p:cNvPr id="1026" name="Picture 2" descr="E:\MyDocuments\Professional\Courses\Artificial Intelligence and Machine Learning\lec2ill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819400"/>
            <a:ext cx="4724400" cy="35433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2895600"/>
            <a:ext cx="2895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>
                <a:solidFill>
                  <a:srgbClr val="FF0000"/>
                </a:solidFill>
              </a:rPr>
              <a:t>Bir reklam harcaması için beklenen öğrenci sayısını bulabiliriz</a:t>
            </a:r>
            <a:endParaRPr lang="en-US" sz="2200" b="1" dirty="0">
              <a:solidFill>
                <a:srgbClr val="FF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124200" y="3581400"/>
            <a:ext cx="3429000" cy="213360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365008" y="4925704"/>
            <a:ext cx="0" cy="100584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914936" y="4925704"/>
            <a:ext cx="1463040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221480" y="4800600"/>
            <a:ext cx="274320" cy="27432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365008" y="6019800"/>
            <a:ext cx="0" cy="6096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Sonuç olarak...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Beli bir reklam harcalamaları için, beklenecek sürekli değişken olan beklenebilir öğrenci sayısını modellemek gerekiyor</a:t>
            </a:r>
          </a:p>
          <a:p>
            <a:r>
              <a:rPr lang="tr-TR" dirty="0" smtClean="0"/>
              <a:t>Bunun gibi sorunlara “</a:t>
            </a:r>
            <a:r>
              <a:rPr lang="tr-TR" dirty="0" smtClean="0">
                <a:solidFill>
                  <a:srgbClr val="FF0000"/>
                </a:solidFill>
              </a:rPr>
              <a:t>regresyon</a:t>
            </a:r>
            <a:r>
              <a:rPr lang="tr-TR" dirty="0" smtClean="0"/>
              <a:t>” diyoruz</a:t>
            </a:r>
          </a:p>
          <a:p>
            <a:pPr lvl="1"/>
            <a:r>
              <a:rPr lang="tr-TR" dirty="0" smtClean="0"/>
              <a:t>Var olan verileri kullanarak bir yeni durum için uygun model oluşturmak gerekiyor</a:t>
            </a:r>
          </a:p>
          <a:p>
            <a:pPr lvl="1"/>
            <a:r>
              <a:rPr lang="tr-TR" dirty="0" smtClean="0"/>
              <a:t>Modellenen değişkenin </a:t>
            </a:r>
            <a:r>
              <a:rPr lang="tr-TR" dirty="0" smtClean="0">
                <a:solidFill>
                  <a:srgbClr val="FF0000"/>
                </a:solidFill>
              </a:rPr>
              <a:t>sürekli </a:t>
            </a:r>
            <a:r>
              <a:rPr lang="tr-TR" dirty="0" smtClean="0"/>
              <a:t>olması gerekir </a:t>
            </a:r>
          </a:p>
          <a:p>
            <a:pPr lvl="1"/>
            <a:r>
              <a:rPr lang="tr-TR" i="1" dirty="0" smtClean="0"/>
              <a:t>Örneğin,</a:t>
            </a:r>
            <a:r>
              <a:rPr lang="tr-TR" dirty="0" smtClean="0"/>
              <a:t> </a:t>
            </a:r>
            <a:r>
              <a:rPr lang="tr-TR" i="1" dirty="0" smtClean="0"/>
              <a:t>reklama bağlı gelecek öğrenci sayısı; öğrenci sayısı birçok değerde bulunabilmesi için sürekli değişkendir</a:t>
            </a:r>
            <a:endParaRPr lang="tr-TR" dirty="0" smtClean="0"/>
          </a:p>
          <a:p>
            <a:pPr lvl="1"/>
            <a:endParaRPr lang="tr-TR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Sınıflandırma problemi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Sınıflandırma probleminde, olayın modeli sürekli bir model değildir, yani ayrık modeldir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tr-TR" sz="3200" dirty="0" smtClean="0"/>
              <a:t>Modellenecek değişkenler sadece birkaç </a:t>
            </a:r>
            <a:r>
              <a:rPr lang="tr-TR" sz="3200" dirty="0" smtClean="0">
                <a:solidFill>
                  <a:srgbClr val="FF0000"/>
                </a:solidFill>
              </a:rPr>
              <a:t>ayrık </a:t>
            </a:r>
            <a:r>
              <a:rPr lang="tr-TR" sz="3200" dirty="0" smtClean="0"/>
              <a:t>değerde (sınıfta) bulunabilmesi gerekiyor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tr-TR" sz="32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tr-TR" sz="3200" dirty="0" smtClean="0"/>
              <a:t>Makine öğrenme problemi, bu modellenecek değişkenlerin olabilir değerleri için uygun karar verme modeli oluşturmak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Sınıflandırma problemi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Örnek: bir iş için uygun işçi bulmak</a:t>
            </a:r>
          </a:p>
          <a:p>
            <a:pPr lvl="1"/>
            <a:endParaRPr lang="tr-TR" dirty="0" smtClean="0"/>
          </a:p>
        </p:txBody>
      </p:sp>
      <p:pic>
        <p:nvPicPr>
          <p:cNvPr id="5" name="Picture 2" descr="E:\MyDocuments\Professional\Courses\Artificial Intelligence and Machine Learning\lec2ill2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286000"/>
            <a:ext cx="5334000" cy="40005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324600" y="2667000"/>
            <a:ext cx="877163" cy="36933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b="1" dirty="0" smtClean="0"/>
              <a:t>başarılı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324600" y="5345668"/>
            <a:ext cx="1003801" cy="36933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b="1" dirty="0" smtClean="0"/>
              <a:t>başarısız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Ders planı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Makine öğrenmesi problemi ve yaklaşımı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Regresyon ve sınıflandırma problemi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Makine öğrenme, denetimle ve denetimsiz öğrenme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Lineer regresyonu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Maliyet fonksiyonu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Maliyet fonksiyonunun azaltılması, dereceli azaltma metodu (gradient descent method)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E:\MyDocuments\Professional\Courses\Artificial Intelligence and Machine Learning\lec2ill2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286000"/>
            <a:ext cx="5334000" cy="4000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Sınıflandırma problemi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İş tecrübesi - Adayın uygun olabilmesi</a:t>
            </a:r>
          </a:p>
          <a:p>
            <a:pPr lvl="1"/>
            <a:endParaRPr lang="tr-TR" dirty="0" smtClean="0"/>
          </a:p>
        </p:txBody>
      </p:sp>
      <p:sp>
        <p:nvSpPr>
          <p:cNvPr id="5" name="Oval 4"/>
          <p:cNvSpPr/>
          <p:nvPr/>
        </p:nvSpPr>
        <p:spPr>
          <a:xfrm>
            <a:off x="2895600" y="5867400"/>
            <a:ext cx="25146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ine Callout 2 6"/>
          <p:cNvSpPr/>
          <p:nvPr/>
        </p:nvSpPr>
        <p:spPr>
          <a:xfrm>
            <a:off x="6172200" y="6172200"/>
            <a:ext cx="2895600" cy="533400"/>
          </a:xfrm>
          <a:prstGeom prst="borderCallout2">
            <a:avLst>
              <a:gd name="adj1" fmla="val 72482"/>
              <a:gd name="adj2" fmla="val -2538"/>
              <a:gd name="adj3" fmla="val 69923"/>
              <a:gd name="adj4" fmla="val -14034"/>
              <a:gd name="adj5" fmla="val 38619"/>
              <a:gd name="adj6" fmla="val -37576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chemeClr val="tx1"/>
                </a:solidFill>
              </a:rPr>
              <a:t>Geçen seneler/benzeyen durumda olan adayın teçrübesi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24600" y="2667000"/>
            <a:ext cx="877163" cy="36933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b="1" dirty="0" smtClean="0"/>
              <a:t>başarılı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324600" y="5345668"/>
            <a:ext cx="1003801" cy="36933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b="1" dirty="0" smtClean="0"/>
              <a:t>başarısız</a:t>
            </a:r>
            <a:endParaRPr lang="en-US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MyDocuments\Professional\Courses\Artificial Intelligence and Machine Learning\lec2ill2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286000"/>
            <a:ext cx="5334000" cy="4000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Sınıflandırma problemi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İş tecrübesi - Adayın uygun olabilmesi</a:t>
            </a:r>
          </a:p>
        </p:txBody>
      </p:sp>
      <p:sp>
        <p:nvSpPr>
          <p:cNvPr id="8" name="Oval 7"/>
          <p:cNvSpPr/>
          <p:nvPr/>
        </p:nvSpPr>
        <p:spPr>
          <a:xfrm rot="5400000">
            <a:off x="685800" y="3886200"/>
            <a:ext cx="19812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ine Callout 2 9"/>
          <p:cNvSpPr/>
          <p:nvPr/>
        </p:nvSpPr>
        <p:spPr>
          <a:xfrm>
            <a:off x="152400" y="5867400"/>
            <a:ext cx="2133600" cy="533400"/>
          </a:xfrm>
          <a:prstGeom prst="borderCallout2">
            <a:avLst>
              <a:gd name="adj1" fmla="val 5957"/>
              <a:gd name="adj2" fmla="val 27630"/>
              <a:gd name="adj3" fmla="val -81036"/>
              <a:gd name="adj4" fmla="val 27724"/>
              <a:gd name="adj5" fmla="val -207010"/>
              <a:gd name="adj6" fmla="val 5918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chemeClr val="tx1"/>
                </a:solidFill>
              </a:rPr>
              <a:t>Adayın başarılı olduğu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24600" y="2667000"/>
            <a:ext cx="877163" cy="36933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b="1" dirty="0" smtClean="0"/>
              <a:t>başarılı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324600" y="5345668"/>
            <a:ext cx="1003801" cy="36933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b="1" dirty="0" smtClean="0"/>
              <a:t>başarısız</a:t>
            </a:r>
            <a:endParaRPr lang="en-US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MyDocuments\Professional\Courses\Artificial Intelligence and Machine Learning\lec2ill2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286000"/>
            <a:ext cx="5334000" cy="4000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Sınıflandırma problemi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İş tecrübesi - Adayın uygun olabilmesi</a:t>
            </a:r>
          </a:p>
        </p:txBody>
      </p:sp>
      <p:sp>
        <p:nvSpPr>
          <p:cNvPr id="8" name="Oval 7"/>
          <p:cNvSpPr/>
          <p:nvPr/>
        </p:nvSpPr>
        <p:spPr>
          <a:xfrm rot="5400000">
            <a:off x="685800" y="3886200"/>
            <a:ext cx="19812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324600" y="2667000"/>
            <a:ext cx="877163" cy="36933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b="1" dirty="0" smtClean="0"/>
              <a:t>başarılı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324600" y="5345668"/>
            <a:ext cx="1003801" cy="36933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b="1" dirty="0" smtClean="0"/>
              <a:t>başarısız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581400" y="4572000"/>
            <a:ext cx="2004716" cy="36933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b="1" dirty="0" smtClean="0"/>
              <a:t>Kemal: başarısız idi</a:t>
            </a:r>
            <a:endParaRPr lang="en-US" b="1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3581400" y="4953000"/>
            <a:ext cx="228600" cy="533400"/>
          </a:xfrm>
          <a:prstGeom prst="straightConnector1">
            <a:avLst/>
          </a:prstGeom>
          <a:ln w="317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Line Callout 2 12"/>
          <p:cNvSpPr/>
          <p:nvPr/>
        </p:nvSpPr>
        <p:spPr>
          <a:xfrm>
            <a:off x="152400" y="5867400"/>
            <a:ext cx="2133600" cy="533400"/>
          </a:xfrm>
          <a:prstGeom prst="borderCallout2">
            <a:avLst>
              <a:gd name="adj1" fmla="val 5957"/>
              <a:gd name="adj2" fmla="val 27630"/>
              <a:gd name="adj3" fmla="val -81036"/>
              <a:gd name="adj4" fmla="val 27724"/>
              <a:gd name="adj5" fmla="val -207010"/>
              <a:gd name="adj6" fmla="val 5918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chemeClr val="tx1"/>
                </a:solidFill>
              </a:rPr>
              <a:t>Adayın başarılı olduğu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MyDocuments\Professional\Courses\Artificial Intelligence and Machine Learning\lec2ill2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286000"/>
            <a:ext cx="5334000" cy="4000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Sınıflandırma problemi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İş tecrübesi - Adayın uygun olabilmesi</a:t>
            </a:r>
          </a:p>
        </p:txBody>
      </p:sp>
      <p:sp>
        <p:nvSpPr>
          <p:cNvPr id="8" name="Oval 7"/>
          <p:cNvSpPr/>
          <p:nvPr/>
        </p:nvSpPr>
        <p:spPr>
          <a:xfrm rot="5400000">
            <a:off x="685800" y="3886200"/>
            <a:ext cx="19812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324600" y="2667000"/>
            <a:ext cx="877163" cy="36933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b="1" dirty="0" smtClean="0"/>
              <a:t>başarılı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324600" y="5345668"/>
            <a:ext cx="1003801" cy="36933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b="1" dirty="0" smtClean="0"/>
              <a:t>başarısız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581400" y="4572000"/>
            <a:ext cx="2004716" cy="36933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b="1" dirty="0" smtClean="0"/>
              <a:t>Kemal: başarısız idi</a:t>
            </a:r>
            <a:endParaRPr lang="en-US" b="1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3581400" y="4953000"/>
            <a:ext cx="228600" cy="533400"/>
          </a:xfrm>
          <a:prstGeom prst="straightConnector1">
            <a:avLst/>
          </a:prstGeom>
          <a:ln w="317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038600" y="3429000"/>
            <a:ext cx="1825180" cy="36933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b="1" dirty="0" smtClean="0"/>
              <a:t>Seren: başarılı idi</a:t>
            </a:r>
            <a:endParaRPr lang="en-US" b="1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4876800" y="2819400"/>
            <a:ext cx="381000" cy="533400"/>
          </a:xfrm>
          <a:prstGeom prst="straightConnector1">
            <a:avLst/>
          </a:prstGeom>
          <a:ln w="317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Line Callout 2 16"/>
          <p:cNvSpPr/>
          <p:nvPr/>
        </p:nvSpPr>
        <p:spPr>
          <a:xfrm>
            <a:off x="152400" y="5867400"/>
            <a:ext cx="2133600" cy="533400"/>
          </a:xfrm>
          <a:prstGeom prst="borderCallout2">
            <a:avLst>
              <a:gd name="adj1" fmla="val 5957"/>
              <a:gd name="adj2" fmla="val 27630"/>
              <a:gd name="adj3" fmla="val -81036"/>
              <a:gd name="adj4" fmla="val 27724"/>
              <a:gd name="adj5" fmla="val -207010"/>
              <a:gd name="adj6" fmla="val 5918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chemeClr val="tx1"/>
                </a:solidFill>
              </a:rPr>
              <a:t>Adayın başarılı olduğu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MyDocuments\Professional\Courses\Artificial Intelligence and Machine Learning\lec2ill2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286000"/>
            <a:ext cx="5334000" cy="4000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Sınıflandırma problemi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İş tecrübesi - Adayın uygun olabilmesi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24600" y="2667000"/>
            <a:ext cx="877163" cy="36933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b="1" dirty="0" smtClean="0"/>
              <a:t>başarılı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324600" y="5345668"/>
            <a:ext cx="1003801" cy="36933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b="1" dirty="0" smtClean="0"/>
              <a:t>başarısız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581400" y="4572000"/>
            <a:ext cx="2004716" cy="36933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b="1" dirty="0" smtClean="0"/>
              <a:t>Kemal: başarısız idi</a:t>
            </a:r>
            <a:endParaRPr lang="en-US" b="1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3581400" y="4953000"/>
            <a:ext cx="228600" cy="533400"/>
          </a:xfrm>
          <a:prstGeom prst="straightConnector1">
            <a:avLst/>
          </a:prstGeom>
          <a:ln w="317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038600" y="3429000"/>
            <a:ext cx="1825180" cy="36933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b="1" dirty="0" smtClean="0"/>
              <a:t>Seren: başarılı idi</a:t>
            </a:r>
            <a:endParaRPr lang="en-US" b="1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4876800" y="2819400"/>
            <a:ext cx="381000" cy="533400"/>
          </a:xfrm>
          <a:prstGeom prst="straightConnector1">
            <a:avLst/>
          </a:prstGeom>
          <a:ln w="317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572000" y="5562600"/>
            <a:ext cx="0" cy="914400"/>
          </a:xfrm>
          <a:prstGeom prst="straightConnector1">
            <a:avLst/>
          </a:prstGeom>
          <a:ln w="317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648200" y="6336268"/>
            <a:ext cx="4211089" cy="36933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b="1" dirty="0" smtClean="0"/>
              <a:t>Yeni işçi: başarılı olacak olasılığı ne acaba?</a:t>
            </a:r>
            <a:endParaRPr lang="en-US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MyDocuments\Professional\Courses\Artificial Intelligence and Machine Learning\lec2ill2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286000"/>
            <a:ext cx="5334000" cy="4000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Sınıflandırma problemi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İş tecrübesi - Adayın uygun olabilmesi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24600" y="2667000"/>
            <a:ext cx="877163" cy="36933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b="1" dirty="0" smtClean="0"/>
              <a:t>başarılı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324600" y="5345668"/>
            <a:ext cx="1003801" cy="36933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b="1" dirty="0" smtClean="0"/>
              <a:t>başarısız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362200" y="3352800"/>
            <a:ext cx="3810001" cy="156966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İşçinin tecrübe süresini kullanarak işçinin başarılı olabileceğini tahmin etmek isteriz (</a:t>
            </a:r>
            <a:r>
              <a:rPr lang="tr-TR" sz="2400" b="1" i="1" dirty="0" smtClean="0"/>
              <a:t>bu veri kullanarak</a:t>
            </a:r>
            <a:r>
              <a:rPr lang="tr-TR" sz="2400" b="1" dirty="0" smtClean="0"/>
              <a:t>)</a:t>
            </a:r>
            <a:endParaRPr lang="en-US" sz="2400" b="1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4572000" y="5562600"/>
            <a:ext cx="0" cy="914400"/>
          </a:xfrm>
          <a:prstGeom prst="straightConnector1">
            <a:avLst/>
          </a:prstGeom>
          <a:ln w="317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648200" y="6336268"/>
            <a:ext cx="4211089" cy="36933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b="1" dirty="0" smtClean="0"/>
              <a:t>Yeni işçi: başarılı olacak olasılığı ne acaba?</a:t>
            </a:r>
            <a:endParaRPr lang="en-US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Sonuç olarak...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Beli bir iş tecrübesi için, sadece iki değerde olabilir adayın başarılı yada başarısız olabileceğini modellemek gerekiyor</a:t>
            </a:r>
          </a:p>
          <a:p>
            <a:r>
              <a:rPr lang="tr-TR" dirty="0" smtClean="0"/>
              <a:t>Bunun gibi sorunlara “</a:t>
            </a:r>
            <a:r>
              <a:rPr lang="tr-TR" dirty="0" smtClean="0">
                <a:solidFill>
                  <a:srgbClr val="FF0000"/>
                </a:solidFill>
              </a:rPr>
              <a:t>sınıflandırma</a:t>
            </a:r>
            <a:r>
              <a:rPr lang="tr-TR" dirty="0" smtClean="0"/>
              <a:t>” diyoruz</a:t>
            </a:r>
          </a:p>
          <a:p>
            <a:pPr lvl="1"/>
            <a:r>
              <a:rPr lang="tr-TR" dirty="0" smtClean="0"/>
              <a:t>Var olan verileri kullanarak bir yeni durum için uygun model oluşturmak gerekiyor</a:t>
            </a:r>
          </a:p>
          <a:p>
            <a:pPr lvl="1"/>
            <a:r>
              <a:rPr lang="tr-TR" dirty="0" smtClean="0"/>
              <a:t>Modellenecek değişkenin </a:t>
            </a:r>
            <a:r>
              <a:rPr lang="tr-TR" dirty="0" smtClean="0">
                <a:solidFill>
                  <a:srgbClr val="FF0000"/>
                </a:solidFill>
              </a:rPr>
              <a:t>ayrık </a:t>
            </a:r>
            <a:r>
              <a:rPr lang="tr-TR" dirty="0" smtClean="0"/>
              <a:t>olması gerekir</a:t>
            </a:r>
          </a:p>
          <a:p>
            <a:pPr lvl="1"/>
            <a:r>
              <a:rPr lang="tr-TR" i="1" dirty="0" smtClean="0"/>
              <a:t>Örneğin, işçinin başarılı olabileceği</a:t>
            </a:r>
            <a:r>
              <a:rPr lang="tr-TR" dirty="0" smtClean="0"/>
              <a:t>, sonuç, </a:t>
            </a:r>
            <a:r>
              <a:rPr lang="tr-TR" i="1" dirty="0" smtClean="0"/>
              <a:t>başarılı olabilir olamaz sadece iki değerde bulunabilir (ayrık)</a:t>
            </a:r>
          </a:p>
          <a:p>
            <a:pPr lvl="1"/>
            <a:endParaRPr lang="tr-TR" i="1" dirty="0" smtClean="0"/>
          </a:p>
          <a:p>
            <a:pPr lvl="1"/>
            <a:endParaRPr lang="tr-TR" dirty="0" smtClean="0"/>
          </a:p>
          <a:p>
            <a:pPr lvl="1"/>
            <a:endParaRPr lang="tr-TR" dirty="0" smtClean="0"/>
          </a:p>
          <a:p>
            <a:pPr lvl="1"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Sınıflandırma problemi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dirty="0" smtClean="0">
                <a:solidFill>
                  <a:srgbClr val="FF0000"/>
                </a:solidFill>
              </a:rPr>
              <a:t>Diğer sınıflandırma örneği, spam mesajlar bulup silmedir</a:t>
            </a:r>
          </a:p>
          <a:p>
            <a:pPr lvl="1"/>
            <a:endParaRPr lang="tr-TR" dirty="0" smtClean="0">
              <a:solidFill>
                <a:srgbClr val="FF0000"/>
              </a:solidFill>
            </a:endParaRP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Neden ?</a:t>
            </a:r>
          </a:p>
          <a:p>
            <a:pPr lvl="1"/>
            <a:endParaRPr lang="tr-TR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Öğrenme süreci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Bunun gibi karar verme modelleri nasıl oluşturulabilir ?</a:t>
            </a:r>
          </a:p>
          <a:p>
            <a:r>
              <a:rPr lang="tr-TR" dirty="0" smtClean="0"/>
              <a:t>Makine öğrenme için, böyle karar modeli oluşturma sürecine öğrenme diyoruz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Öğrenme süreci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Karar modellerinin öğrenilmesi için birkaç olasılık vardır</a:t>
            </a:r>
          </a:p>
          <a:p>
            <a:r>
              <a:rPr lang="tr-TR" dirty="0" smtClean="0"/>
              <a:t>İki en önemli öğrenme yöntemi, </a:t>
            </a:r>
            <a:r>
              <a:rPr lang="tr-TR" dirty="0" smtClean="0">
                <a:solidFill>
                  <a:srgbClr val="FF0000"/>
                </a:solidFill>
              </a:rPr>
              <a:t>denetimli ve denetimsiz öğrenme</a:t>
            </a:r>
          </a:p>
          <a:p>
            <a:pPr lvl="1"/>
            <a:endParaRPr lang="tr-T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Makine öğrenme problemi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Son derste yapay zeka tarihi vardı</a:t>
            </a:r>
          </a:p>
          <a:p>
            <a:pPr lvl="1"/>
            <a:r>
              <a:rPr lang="tr-TR" dirty="0" smtClean="0"/>
              <a:t>Bugün, yapay zeka </a:t>
            </a:r>
            <a:r>
              <a:rPr lang="tr-TR" dirty="0" smtClean="0">
                <a:solidFill>
                  <a:srgbClr val="FF0000"/>
                </a:solidFill>
              </a:rPr>
              <a:t>tek bilim alanı </a:t>
            </a:r>
            <a:r>
              <a:rPr lang="tr-TR" dirty="0" smtClean="0"/>
              <a:t>artık değil</a:t>
            </a:r>
          </a:p>
          <a:p>
            <a:pPr lvl="1"/>
            <a:r>
              <a:rPr lang="tr-TR" dirty="0" smtClean="0"/>
              <a:t>Birçok, daha odaklanmış alan var (örneğin, makine görme, konuşma anlama, robotik ayarlama, vb)</a:t>
            </a:r>
          </a:p>
          <a:p>
            <a:pPr lvl="1"/>
            <a:r>
              <a:rPr lang="tr-TR" dirty="0" smtClean="0"/>
              <a:t>Hala bu bütün alanlar </a:t>
            </a:r>
            <a:r>
              <a:rPr lang="tr-TR" dirty="0" smtClean="0">
                <a:solidFill>
                  <a:srgbClr val="FF0000"/>
                </a:solidFill>
              </a:rPr>
              <a:t>benzer yaklaşımı kullanmakta:</a:t>
            </a:r>
          </a:p>
          <a:p>
            <a:pPr lvl="2"/>
            <a:r>
              <a:rPr lang="tr-TR" i="1" dirty="0" smtClean="0"/>
              <a:t>Kendi kendine öğrenebilen sistemi kullanarak, bu sistemin problemler kendi kendine inceleyip çözümleri kendi kendine bulması istenmektedir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Denetimli öğrenme</a:t>
            </a:r>
            <a:endParaRPr lang="en-US" dirty="0"/>
          </a:p>
        </p:txBody>
      </p:sp>
      <p:pic>
        <p:nvPicPr>
          <p:cNvPr id="5" name="Content Placeholder 4" descr="lec2ill3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5000" y="1862931"/>
            <a:ext cx="5334000" cy="4000500"/>
          </a:xfrm>
        </p:spPr>
      </p:pic>
      <p:sp>
        <p:nvSpPr>
          <p:cNvPr id="6" name="Rectangle 5"/>
          <p:cNvSpPr/>
          <p:nvPr/>
        </p:nvSpPr>
        <p:spPr>
          <a:xfrm>
            <a:off x="6858001" y="4648200"/>
            <a:ext cx="22859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>
                <a:solidFill>
                  <a:srgbClr val="FF0000"/>
                </a:solidFill>
              </a:rPr>
              <a:t>Olayların örnekleri var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flipH="1" flipV="1">
            <a:off x="5715001" y="3657600"/>
            <a:ext cx="1143000" cy="1467654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1"/>
          </p:cNvCxnSpPr>
          <p:nvPr/>
        </p:nvCxnSpPr>
        <p:spPr>
          <a:xfrm flipH="1" flipV="1">
            <a:off x="4114801" y="4648200"/>
            <a:ext cx="2743200" cy="477054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Denetimli öğrenme</a:t>
            </a:r>
            <a:endParaRPr lang="en-US" dirty="0"/>
          </a:p>
        </p:txBody>
      </p:sp>
      <p:pic>
        <p:nvPicPr>
          <p:cNvPr id="5" name="Content Placeholder 4" descr="lec2ill3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5000" y="1862931"/>
            <a:ext cx="5334000" cy="4000500"/>
          </a:xfrm>
        </p:spPr>
      </p:pic>
      <p:sp>
        <p:nvSpPr>
          <p:cNvPr id="7" name="Rectangle 6"/>
          <p:cNvSpPr/>
          <p:nvPr/>
        </p:nvSpPr>
        <p:spPr>
          <a:xfrm>
            <a:off x="228600" y="2438400"/>
            <a:ext cx="21018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smtClean="0">
                <a:solidFill>
                  <a:srgbClr val="FF0000"/>
                </a:solidFill>
              </a:rPr>
              <a:t>Sınıflar bilinir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>
            <a:stCxn id="7" idx="3"/>
          </p:cNvCxnSpPr>
          <p:nvPr/>
        </p:nvCxnSpPr>
        <p:spPr>
          <a:xfrm>
            <a:off x="2330457" y="2700010"/>
            <a:ext cx="2546343" cy="50039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3"/>
          </p:cNvCxnSpPr>
          <p:nvPr/>
        </p:nvCxnSpPr>
        <p:spPr>
          <a:xfrm>
            <a:off x="2330457" y="2700010"/>
            <a:ext cx="946143" cy="133859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858001" y="4648200"/>
            <a:ext cx="22859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/>
              <a:t>Olayların örnekleri var</a:t>
            </a:r>
            <a:endParaRPr lang="en-US" sz="2800" dirty="0"/>
          </a:p>
        </p:txBody>
      </p:sp>
      <p:cxnSp>
        <p:nvCxnSpPr>
          <p:cNvPr id="14" name="Straight Arrow Connector 13"/>
          <p:cNvCxnSpPr>
            <a:stCxn id="13" idx="1"/>
          </p:cNvCxnSpPr>
          <p:nvPr/>
        </p:nvCxnSpPr>
        <p:spPr>
          <a:xfrm flipH="1" flipV="1">
            <a:off x="5715001" y="3657600"/>
            <a:ext cx="1143000" cy="1467654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1"/>
          </p:cNvCxnSpPr>
          <p:nvPr/>
        </p:nvCxnSpPr>
        <p:spPr>
          <a:xfrm flipH="1" flipV="1">
            <a:off x="4114801" y="4648200"/>
            <a:ext cx="2743200" cy="477054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Denetimli öğrenme</a:t>
            </a:r>
            <a:endParaRPr lang="en-US" dirty="0"/>
          </a:p>
        </p:txBody>
      </p:sp>
      <p:pic>
        <p:nvPicPr>
          <p:cNvPr id="5" name="Content Placeholder 4" descr="lec2ill3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5000" y="1862931"/>
            <a:ext cx="5334000" cy="4000500"/>
          </a:xfrm>
        </p:spPr>
      </p:pic>
      <p:sp>
        <p:nvSpPr>
          <p:cNvPr id="7" name="Rectangle 6"/>
          <p:cNvSpPr/>
          <p:nvPr/>
        </p:nvSpPr>
        <p:spPr>
          <a:xfrm>
            <a:off x="228601" y="2438400"/>
            <a:ext cx="220979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>
                <a:solidFill>
                  <a:srgbClr val="FF0000"/>
                </a:solidFill>
              </a:rPr>
              <a:t>Bir mümkün karar modeli – bu çizgi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200400" y="2590800"/>
            <a:ext cx="3124200" cy="2590800"/>
          </a:xfrm>
          <a:prstGeom prst="straightConnector1">
            <a:avLst/>
          </a:prstGeom>
          <a:ln w="3175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7" idx="3"/>
          </p:cNvCxnSpPr>
          <p:nvPr/>
        </p:nvCxnSpPr>
        <p:spPr>
          <a:xfrm>
            <a:off x="2438400" y="3130898"/>
            <a:ext cx="1295400" cy="1457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Denetimli öğrenme</a:t>
            </a:r>
            <a:endParaRPr lang="en-US" dirty="0"/>
          </a:p>
        </p:txBody>
      </p:sp>
      <p:pic>
        <p:nvPicPr>
          <p:cNvPr id="5" name="Content Placeholder 4" descr="lec2ill3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5000" y="1862931"/>
            <a:ext cx="5334000" cy="4000500"/>
          </a:xfrm>
        </p:spPr>
      </p:pic>
      <p:sp>
        <p:nvSpPr>
          <p:cNvPr id="7" name="Rectangle 6"/>
          <p:cNvSpPr/>
          <p:nvPr/>
        </p:nvSpPr>
        <p:spPr>
          <a:xfrm>
            <a:off x="228601" y="2438400"/>
            <a:ext cx="220979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>
                <a:solidFill>
                  <a:srgbClr val="FF0000"/>
                </a:solidFill>
              </a:rPr>
              <a:t>Bir mümkün karar modeli – bu çizgi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200400" y="2590800"/>
            <a:ext cx="3124200" cy="2590800"/>
          </a:xfrm>
          <a:prstGeom prst="straightConnector1">
            <a:avLst/>
          </a:prstGeom>
          <a:ln w="3175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7" idx="3"/>
          </p:cNvCxnSpPr>
          <p:nvPr/>
        </p:nvCxnSpPr>
        <p:spPr>
          <a:xfrm>
            <a:off x="2438400" y="3130898"/>
            <a:ext cx="1295400" cy="1457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810000" y="2286000"/>
            <a:ext cx="1371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kırmızı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0" y="4724400"/>
            <a:ext cx="1371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mavi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Denetimli öğrenme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Denetimli öğrenme en çok yaygın öğrenme durumudur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Olayların verileri</a:t>
            </a:r>
            <a:r>
              <a:rPr lang="tr-TR" dirty="0" smtClean="0"/>
              <a:t> ve bu verilere </a:t>
            </a:r>
            <a:r>
              <a:rPr lang="tr-TR" dirty="0" smtClean="0">
                <a:solidFill>
                  <a:srgbClr val="FF0000"/>
                </a:solidFill>
              </a:rPr>
              <a:t>karşılık gelen çıktılar, sonuçlar, yada kararlar</a:t>
            </a:r>
            <a:r>
              <a:rPr lang="tr-TR" dirty="0" smtClean="0"/>
              <a:t> örnekleri bulunmaktadır</a:t>
            </a:r>
          </a:p>
          <a:p>
            <a:pPr lvl="1"/>
            <a:r>
              <a:rPr lang="tr-TR" dirty="0" smtClean="0"/>
              <a:t>Var olan olayların örnekleri kullanarak makine öğrenme sistemi </a:t>
            </a:r>
            <a:r>
              <a:rPr lang="tr-TR" dirty="0" smtClean="0">
                <a:solidFill>
                  <a:srgbClr val="FF0000"/>
                </a:solidFill>
              </a:rPr>
              <a:t>genellemeye çalışmaktadır</a:t>
            </a:r>
            <a:endParaRPr lang="tr-TR" dirty="0" smtClean="0"/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Önceden görülen olayın örnekleri</a:t>
            </a:r>
            <a:r>
              <a:rPr lang="tr-TR" dirty="0" smtClean="0"/>
              <a:t> kullanarak </a:t>
            </a:r>
            <a:r>
              <a:rPr lang="tr-TR" dirty="0" smtClean="0">
                <a:solidFill>
                  <a:srgbClr val="FF0000"/>
                </a:solidFill>
              </a:rPr>
              <a:t>gelecek durumlar </a:t>
            </a:r>
            <a:r>
              <a:rPr lang="tr-TR" dirty="0" smtClean="0"/>
              <a:t>için sonuçlarını tahmin etmeye çalışmaktadır</a:t>
            </a:r>
          </a:p>
          <a:p>
            <a:pPr lvl="1"/>
            <a:endParaRPr lang="tr-TR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Denetimsiz öğrenme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Denetimli öğrenme</a:t>
            </a:r>
            <a:endParaRPr lang="en-US" dirty="0"/>
          </a:p>
        </p:txBody>
      </p:sp>
      <p:pic>
        <p:nvPicPr>
          <p:cNvPr id="8" name="Content Placeholder 7" descr="lec2ill3.t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2635448"/>
            <a:ext cx="4040188" cy="3030141"/>
          </a:xfrm>
        </p:spPr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Denetimsiz öğrenme</a:t>
            </a:r>
            <a:endParaRPr lang="en-US" dirty="0"/>
          </a:p>
        </p:txBody>
      </p:sp>
      <p:pic>
        <p:nvPicPr>
          <p:cNvPr id="9" name="Content Placeholder 8" descr="lec2ill4.tif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5025" y="2634853"/>
            <a:ext cx="4041775" cy="3031331"/>
          </a:xfrm>
        </p:spPr>
      </p:pic>
      <p:sp>
        <p:nvSpPr>
          <p:cNvPr id="10" name="Rectangle 9"/>
          <p:cNvSpPr/>
          <p:nvPr/>
        </p:nvSpPr>
        <p:spPr>
          <a:xfrm>
            <a:off x="685800" y="2286000"/>
            <a:ext cx="21018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smtClean="0">
                <a:solidFill>
                  <a:srgbClr val="FF0000"/>
                </a:solidFill>
              </a:rPr>
              <a:t>Sınıflar bilinir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24400" y="2286000"/>
            <a:ext cx="24974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smtClean="0"/>
              <a:t>Sınıflar bilinmez</a:t>
            </a:r>
            <a:endParaRPr lang="en-US" sz="28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Denetimsiz öğrenme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Denetimli öğrenme</a:t>
            </a:r>
            <a:endParaRPr lang="en-US" dirty="0"/>
          </a:p>
        </p:txBody>
      </p:sp>
      <p:pic>
        <p:nvPicPr>
          <p:cNvPr id="8" name="Content Placeholder 7" descr="lec2ill3.t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2635448"/>
            <a:ext cx="4040188" cy="3030141"/>
          </a:xfrm>
        </p:spPr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Denetimsiz öğrenme</a:t>
            </a:r>
            <a:endParaRPr lang="en-US" dirty="0"/>
          </a:p>
        </p:txBody>
      </p:sp>
      <p:pic>
        <p:nvPicPr>
          <p:cNvPr id="9" name="Content Placeholder 8" descr="lec2ill4.tif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5025" y="2634853"/>
            <a:ext cx="4041775" cy="3031331"/>
          </a:xfrm>
        </p:spPr>
      </p:pic>
      <p:sp>
        <p:nvSpPr>
          <p:cNvPr id="10" name="Rectangle 9"/>
          <p:cNvSpPr/>
          <p:nvPr/>
        </p:nvSpPr>
        <p:spPr>
          <a:xfrm>
            <a:off x="685800" y="2286000"/>
            <a:ext cx="21018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smtClean="0"/>
              <a:t>Sınıflar bilinir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4724400" y="2286000"/>
            <a:ext cx="24974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smtClean="0">
                <a:solidFill>
                  <a:srgbClr val="FF0000"/>
                </a:solidFill>
              </a:rPr>
              <a:t>Sınıflar bilinmez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lec2ill4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5000" y="1862931"/>
            <a:ext cx="5334000" cy="40005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Denetimsiz öğrenme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" y="1305580"/>
            <a:ext cx="7772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>
                <a:solidFill>
                  <a:srgbClr val="FF0000"/>
                </a:solidFill>
              </a:rPr>
              <a:t>Olayların örnekler bilinir, ama onlara karşı gelen sonuçları bilinmez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lec2ill4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5000" y="1862931"/>
            <a:ext cx="5334000" cy="40005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Denetimsiz öğrenme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1179493"/>
            <a:ext cx="7696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/>
              <a:t>Makine kendi kendine çalışarak verilerin var olan yapısını bulmasını gerekiyor</a:t>
            </a:r>
            <a:endParaRPr lang="en-US" sz="28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lec2ill4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5000" y="2552700"/>
            <a:ext cx="5334000" cy="40005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Denetimsiz öğrenme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419600" y="2975769"/>
            <a:ext cx="2286000" cy="1676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743200" y="4271169"/>
            <a:ext cx="2286000" cy="1676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8000" y="3280569"/>
            <a:ext cx="114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smtClean="0">
                <a:solidFill>
                  <a:srgbClr val="FF0000"/>
                </a:solidFill>
              </a:rPr>
              <a:t>1. sınıf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19200" y="5033169"/>
            <a:ext cx="114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smtClean="0">
                <a:solidFill>
                  <a:srgbClr val="0070C0"/>
                </a:solidFill>
              </a:rPr>
              <a:t>2. sınıf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1000" y="1179493"/>
            <a:ext cx="838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/>
              <a:t>Bu sorunlara bazen “kümeleme” yada “clustring” denir, yani var olan olayların birkaç uygun küme/sınıfa konulması gerekiyor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Makine öğrenme problemi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Tanımlama</a:t>
            </a:r>
          </a:p>
          <a:p>
            <a:pPr lvl="1"/>
            <a:r>
              <a:rPr lang="tr-TR" dirty="0" smtClean="0"/>
              <a:t>Makine öğrenme sistemi, bir problem özel bir şekilde programlan</a:t>
            </a:r>
            <a:r>
              <a:rPr lang="tr-TR" u="sng" dirty="0" smtClean="0">
                <a:solidFill>
                  <a:srgbClr val="FF0000"/>
                </a:solidFill>
              </a:rPr>
              <a:t>ma</a:t>
            </a:r>
            <a:r>
              <a:rPr lang="tr-TR" dirty="0" smtClean="0"/>
              <a:t>yan, bu problemin çözümlerini kendi kendine </a:t>
            </a:r>
            <a:r>
              <a:rPr lang="tr-TR" u="sng" dirty="0" smtClean="0">
                <a:solidFill>
                  <a:srgbClr val="FF0000"/>
                </a:solidFill>
              </a:rPr>
              <a:t>öğrenebilen</a:t>
            </a:r>
            <a:r>
              <a:rPr lang="tr-TR" dirty="0" smtClean="0"/>
              <a:t> bilgisayar sistemidir</a:t>
            </a:r>
          </a:p>
          <a:p>
            <a:pPr lvl="1"/>
            <a:r>
              <a:rPr lang="tr-TR" dirty="0" smtClean="0"/>
              <a:t>Makine öğrenme ana problemi, bu anlamdaki kendi kendine öğrenebilen bilgisayar sistemlerine yaklaşımları incelemek, öyle sistemleri geliştirmek, ve öyle sistemleri uygulamaktır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lec2ill4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5000" y="2552700"/>
            <a:ext cx="5334000" cy="40005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Denetimsiz öğrenme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419600" y="2975769"/>
            <a:ext cx="2286000" cy="1676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743200" y="4271169"/>
            <a:ext cx="2286000" cy="1676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8000" y="3280569"/>
            <a:ext cx="114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smtClean="0">
                <a:solidFill>
                  <a:srgbClr val="FF0000"/>
                </a:solidFill>
              </a:rPr>
              <a:t>1. sınıf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19200" y="5033169"/>
            <a:ext cx="114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smtClean="0">
                <a:solidFill>
                  <a:srgbClr val="0070C0"/>
                </a:solidFill>
              </a:rPr>
              <a:t>2. sınıf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1000" y="1179493"/>
            <a:ext cx="838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/>
              <a:t>AYNI ZAMANDA uygun olabilir kümeler/sınıfları kendi kendimiz bulmamız gerekiyor</a:t>
            </a:r>
            <a:endParaRPr lang="en-US" sz="28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Denetimsiz öğrenme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dirty="0" smtClean="0"/>
              <a:t>Var olan verilerde karşılık gelen çıktılar </a:t>
            </a:r>
            <a:r>
              <a:rPr lang="tr-TR" dirty="0" smtClean="0">
                <a:solidFill>
                  <a:srgbClr val="FF0000"/>
                </a:solidFill>
              </a:rPr>
              <a:t>yok</a:t>
            </a:r>
          </a:p>
          <a:p>
            <a:pPr lvl="1"/>
            <a:r>
              <a:rPr lang="tr-TR" dirty="0" smtClean="0"/>
              <a:t>Algoritmanın kendi kendine </a:t>
            </a:r>
            <a:r>
              <a:rPr lang="tr-TR" dirty="0" smtClean="0">
                <a:solidFill>
                  <a:srgbClr val="FF0000"/>
                </a:solidFill>
              </a:rPr>
              <a:t>verilerde var olan yapısını </a:t>
            </a:r>
            <a:r>
              <a:rPr lang="tr-TR" dirty="0" smtClean="0"/>
              <a:t>bulmasını gerekiyor</a:t>
            </a:r>
          </a:p>
          <a:p>
            <a:pPr lvl="1"/>
            <a:r>
              <a:rPr lang="tr-TR" dirty="0" smtClean="0"/>
              <a:t>“Verilerde yapı bulma” == </a:t>
            </a:r>
            <a:br>
              <a:rPr lang="tr-TR" dirty="0" smtClean="0"/>
            </a:br>
            <a:r>
              <a:rPr lang="tr-TR" dirty="0" smtClean="0"/>
              <a:t>“Kümeleme sorunu” (“</a:t>
            </a:r>
            <a:r>
              <a:rPr lang="tr-TR" i="1" dirty="0" smtClean="0"/>
              <a:t>clustering problemi</a:t>
            </a:r>
            <a:r>
              <a:rPr lang="tr-TR" dirty="0" smtClean="0"/>
              <a:t>”)</a:t>
            </a:r>
          </a:p>
          <a:p>
            <a:pPr lvl="2"/>
            <a:r>
              <a:rPr lang="tr-TR" dirty="0" smtClean="0"/>
              <a:t>Örnekleri ne gibi uygun kümelere bölünebilir, veriler bu kümelere nasıl konulabilir, vb</a:t>
            </a:r>
          </a:p>
          <a:p>
            <a:pPr lvl="1">
              <a:buNone/>
            </a:pPr>
            <a:endParaRPr lang="tr-TR" dirty="0" smtClean="0"/>
          </a:p>
          <a:p>
            <a:pPr lvl="1"/>
            <a:endParaRPr lang="tr-TR" dirty="0" smtClean="0"/>
          </a:p>
          <a:p>
            <a:pPr lvl="1"/>
            <a:endParaRPr lang="tr-TR" dirty="0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Denetimsiz öğrenme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sz="3600" dirty="0" smtClean="0"/>
              <a:t>Uygulamalar,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otomatik olarak haber sınıflandırma (örneğin news.google.com)</a:t>
            </a:r>
          </a:p>
          <a:p>
            <a:pPr lvl="1"/>
            <a:r>
              <a:rPr lang="tr-TR" dirty="0" smtClean="0"/>
              <a:t>benzer haberleri aynı kümelere koyup aynı başlanğıçtan kullanıcılara sunmak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Sosyal ağlar analizi</a:t>
            </a:r>
            <a:r>
              <a:rPr lang="tr-TR" dirty="0" smtClean="0"/>
              <a:t>; facebookta ilişki grafikler vb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Pazar analizi</a:t>
            </a:r>
            <a:r>
              <a:rPr lang="tr-TR" dirty="0" smtClean="0"/>
              <a:t>; müşterilerin tercihleri açıklama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Doğal veriler anlama</a:t>
            </a:r>
            <a:r>
              <a:rPr lang="tr-TR" dirty="0" smtClean="0"/>
              <a:t>; ekonomi, bioloji, vb</a:t>
            </a:r>
          </a:p>
          <a:p>
            <a:pPr lvl="1">
              <a:buNone/>
            </a:pPr>
            <a:endParaRPr lang="tr-TR" dirty="0" smtClean="0"/>
          </a:p>
          <a:p>
            <a:pPr lvl="1"/>
            <a:endParaRPr lang="tr-TR" dirty="0" smtClean="0"/>
          </a:p>
          <a:p>
            <a:pPr lvl="1"/>
            <a:endParaRPr lang="tr-TR" dirty="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Lineer Regresyonu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Bütün makine öğrenme uygulamaları aynı genel yöntemi takip eder:</a:t>
            </a:r>
          </a:p>
          <a:p>
            <a:pPr lvl="1"/>
            <a:r>
              <a:rPr lang="tr-TR" dirty="0" smtClean="0"/>
              <a:t>Bir olayın modeli için ve bir başarı ölçümü için, önceden var olan verilerden olayın uygun modeli bulmak, ve gelecekteki kararlar için bu modeli kullanmak</a:t>
            </a:r>
          </a:p>
          <a:p>
            <a:r>
              <a:rPr lang="tr-TR" dirty="0" smtClean="0"/>
              <a:t>Farklı makine öğrenme yöntemleri, farklı olay modelleri kullanabilmektedir</a:t>
            </a:r>
          </a:p>
          <a:p>
            <a:r>
              <a:rPr lang="tr-TR" dirty="0" smtClean="0"/>
              <a:t>Bunlardan, </a:t>
            </a:r>
            <a:r>
              <a:rPr lang="tr-TR" dirty="0" smtClean="0">
                <a:solidFill>
                  <a:srgbClr val="FF0000"/>
                </a:solidFill>
              </a:rPr>
              <a:t>lineer regresyon modeli </a:t>
            </a:r>
            <a:r>
              <a:rPr lang="tr-TR" dirty="0" smtClean="0"/>
              <a:t>en basit makine öğrenme modelidir</a:t>
            </a:r>
          </a:p>
          <a:p>
            <a:pPr lvl="1"/>
            <a:endParaRPr lang="tr-TR" dirty="0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Lineer Regresyonu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regresyon modelinde, neden ve sonuç arasında lineer ilişki varsayılmaktadır</a:t>
            </a:r>
          </a:p>
          <a:p>
            <a:pPr lvl="1"/>
            <a:endParaRPr lang="tr-TR" dirty="0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MyDocuments\Professional\Courses\Artificial Intelligence and Machine Learning\lec2ill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3200400"/>
            <a:ext cx="4724400" cy="35433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Lineer Regresyonu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Reklam harcamalarına bağlı gelecek öğrenci sayısı</a:t>
            </a:r>
          </a:p>
          <a:p>
            <a:pPr lvl="1"/>
            <a:endParaRPr lang="tr-TR" dirty="0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MyDocuments\Professional\Courses\Artificial Intelligence and Machine Learning\lec2ill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3200400"/>
            <a:ext cx="4724400" cy="35433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Regresyonu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Reklam harcamalarına bağlı gelecek öğrenci sayısı</a:t>
            </a:r>
          </a:p>
          <a:p>
            <a:pPr lvl="1"/>
            <a:endParaRPr lang="tr-TR" dirty="0" smtClean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590800" y="3657600"/>
            <a:ext cx="4724400" cy="28956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943600" y="2667000"/>
            <a:ext cx="18582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Lineer ilişki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Regresyonu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7639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tr-TR" dirty="0" smtClean="0"/>
              <a:t>Bu model için mümkün makine öğrenme amaçları:</a:t>
            </a:r>
          </a:p>
          <a:p>
            <a:r>
              <a:rPr lang="tr-TR" dirty="0" smtClean="0"/>
              <a:t>Gelecek öğrenci sayısını tahmin etmek</a:t>
            </a:r>
          </a:p>
          <a:p>
            <a:r>
              <a:rPr lang="tr-TR" dirty="0" smtClean="0"/>
              <a:t>Gereken reklam harcamasını belirtmek</a:t>
            </a:r>
          </a:p>
          <a:p>
            <a:pPr lvl="1"/>
            <a:endParaRPr lang="tr-TR" dirty="0" smtClean="0"/>
          </a:p>
        </p:txBody>
      </p:sp>
      <p:pic>
        <p:nvPicPr>
          <p:cNvPr id="5" name="Picture 2" descr="E:\MyDocuments\Professional\Courses\Artificial Intelligence and Machine Learning\lec2ill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3200400"/>
            <a:ext cx="4724400" cy="3543300"/>
          </a:xfrm>
          <a:prstGeom prst="rect">
            <a:avLst/>
          </a:prstGeom>
          <a:noFill/>
        </p:spPr>
      </p:pic>
      <p:cxnSp>
        <p:nvCxnSpPr>
          <p:cNvPr id="7" name="Straight Connector 6"/>
          <p:cNvCxnSpPr/>
          <p:nvPr/>
        </p:nvCxnSpPr>
        <p:spPr>
          <a:xfrm flipV="1">
            <a:off x="990600" y="4343400"/>
            <a:ext cx="6781800" cy="7620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172200" y="4343400"/>
            <a:ext cx="0" cy="19812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590800" y="3657600"/>
            <a:ext cx="4724400" cy="28956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:\MyDocuments\Professional\Courses\Artificial Intelligence and Machine Learning\lec2ill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3200400"/>
            <a:ext cx="4724400" cy="35433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Regresyonu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3999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Geçen senelerden yada benzer kurumlardan veriler var, yani hem de reklam harcamaları hem de sonuç olarak geldiği öğrenci sayısı var;</a:t>
            </a:r>
          </a:p>
          <a:p>
            <a:r>
              <a:rPr lang="tr-TR" dirty="0" smtClean="0"/>
              <a:t>Bu karar modeli, denetimli öğrenme kullanarak öğrenebilir</a:t>
            </a:r>
          </a:p>
          <a:p>
            <a:pPr lvl="1"/>
            <a:endParaRPr lang="tr-TR" dirty="0" smtClean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590800" y="3657600"/>
            <a:ext cx="4724400" cy="28956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Regresyonu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Notasyon (burada ve daha sonra sürekli kullanılır olacak)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“m”,</a:t>
            </a:r>
            <a:r>
              <a:rPr lang="tr-TR" dirty="0" smtClean="0"/>
              <a:t> önceden var olan örneklerin sayısı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Önceden bütün var olan örneklere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“eğitim kümesi” diyoruz</a:t>
            </a:r>
            <a:endParaRPr lang="tr-TR" dirty="0" smtClean="0"/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“x”</a:t>
            </a:r>
            <a:r>
              <a:rPr lang="tr-TR" dirty="0" smtClean="0"/>
              <a:t>, girdi değişkeni, bağımsız değişken, açıklayıcı değişken, yada neden faktörü, örneğin – reklam harcamaları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“y”</a:t>
            </a:r>
            <a:r>
              <a:rPr lang="tr-TR" dirty="0" smtClean="0"/>
              <a:t>, çıktı değişkeni, bağımlı değişken, yada sonuç, örneğin – geldiği öğrenci sayısı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(x,y)</a:t>
            </a:r>
            <a:r>
              <a:rPr lang="tr-TR" dirty="0" smtClean="0"/>
              <a:t> – bir örnek, yani “x” ve “y” çifti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(x</a:t>
            </a:r>
            <a:r>
              <a:rPr lang="tr-TR" baseline="30000" dirty="0" smtClean="0">
                <a:solidFill>
                  <a:srgbClr val="FF0000"/>
                </a:solidFill>
              </a:rPr>
              <a:t>i</a:t>
            </a:r>
            <a:r>
              <a:rPr lang="tr-TR" dirty="0" smtClean="0">
                <a:solidFill>
                  <a:srgbClr val="FF0000"/>
                </a:solidFill>
              </a:rPr>
              <a:t>,y</a:t>
            </a:r>
            <a:r>
              <a:rPr lang="tr-TR" baseline="30000" dirty="0" smtClean="0">
                <a:solidFill>
                  <a:srgbClr val="FF0000"/>
                </a:solidFill>
              </a:rPr>
              <a:t>i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  <a:r>
              <a:rPr lang="tr-TR" dirty="0" smtClean="0"/>
              <a:t> – eğitim kümesindeki “</a:t>
            </a:r>
            <a:r>
              <a:rPr lang="tr-TR" i="1" dirty="0" smtClean="0"/>
              <a:t>i</a:t>
            </a:r>
            <a:r>
              <a:rPr lang="tr-TR" dirty="0" smtClean="0"/>
              <a:t>” numaralı bir tane örnek</a:t>
            </a:r>
          </a:p>
          <a:p>
            <a:pPr lvl="1"/>
            <a:endParaRPr lang="tr-T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Makine öğrenme problemi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“Problem özel bir şekilde programlanmayan, problemin çözümlerini kendi kendine öğrenebilen” ne  demektir?</a:t>
            </a:r>
          </a:p>
          <a:p>
            <a:r>
              <a:rPr lang="tr-TR" dirty="0" smtClean="0"/>
              <a:t>Örnek: spam filtresi (yanı email)</a:t>
            </a:r>
          </a:p>
          <a:p>
            <a:pPr lvl="1"/>
            <a:r>
              <a:rPr lang="tr-TR" dirty="0" smtClean="0"/>
              <a:t>Amaç: gelen kutusundan spam mesajlarını bulup silmek </a:t>
            </a:r>
          </a:p>
          <a:p>
            <a:pPr lvl="1"/>
            <a:r>
              <a:rPr lang="tr-TR" dirty="0" smtClean="0"/>
              <a:t>Böyle bilgisayar sistemlerine “spam filtresi” denir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Makine öğrenme sorunu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95600" y="1371600"/>
            <a:ext cx="3657600" cy="106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 smtClean="0"/>
              <a:t>Eğitim kümesi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2895600" y="2895600"/>
            <a:ext cx="3657600" cy="106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 smtClean="0"/>
              <a:t>Öğrenme süreci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2895600" y="4419600"/>
            <a:ext cx="3657600" cy="106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 smtClean="0"/>
              <a:t>Olay modeli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4267200" y="5638800"/>
            <a:ext cx="126829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/>
              <a:t>h(x)</a:t>
            </a:r>
            <a:endParaRPr lang="en-US" sz="5400" dirty="0"/>
          </a:p>
        </p:txBody>
      </p:sp>
      <p:sp>
        <p:nvSpPr>
          <p:cNvPr id="9" name="Down Arrow 8"/>
          <p:cNvSpPr/>
          <p:nvPr/>
        </p:nvSpPr>
        <p:spPr>
          <a:xfrm>
            <a:off x="4495800" y="2438400"/>
            <a:ext cx="381000" cy="45720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4572000" y="3962400"/>
            <a:ext cx="381000" cy="45720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6858000" y="1295400"/>
            <a:ext cx="1905000" cy="1638300"/>
            <a:chOff x="2362200" y="3200400"/>
            <a:chExt cx="4953000" cy="3543300"/>
          </a:xfrm>
        </p:grpSpPr>
        <p:pic>
          <p:nvPicPr>
            <p:cNvPr id="11" name="Picture 2" descr="E:\MyDocuments\Professional\Courses\Artificial Intelligence and Machine Learning\lec2ill1.t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62200" y="3200400"/>
              <a:ext cx="4724400" cy="3543300"/>
            </a:xfrm>
            <a:prstGeom prst="rect">
              <a:avLst/>
            </a:prstGeom>
            <a:noFill/>
          </p:spPr>
        </p:pic>
        <p:cxnSp>
          <p:nvCxnSpPr>
            <p:cNvPr id="12" name="Straight Connector 11"/>
            <p:cNvCxnSpPr/>
            <p:nvPr/>
          </p:nvCxnSpPr>
          <p:spPr>
            <a:xfrm flipV="1">
              <a:off x="2590800" y="3657600"/>
              <a:ext cx="4724400" cy="289560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Regresyonu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95600" y="1371600"/>
            <a:ext cx="3657600" cy="106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 smtClean="0"/>
              <a:t>Eğitim kümesi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2895600" y="2895600"/>
            <a:ext cx="3657600" cy="106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 smtClean="0"/>
              <a:t>Öğrenme süreci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2895600" y="4419600"/>
            <a:ext cx="3657600" cy="106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 smtClean="0"/>
              <a:t>Olay modeli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3864069" y="5638800"/>
            <a:ext cx="192713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5400" dirty="0" smtClean="0"/>
              <a:t>y=</a:t>
            </a:r>
            <a:r>
              <a:rPr lang="en-US" sz="5400" dirty="0" smtClean="0"/>
              <a:t>h(x)</a:t>
            </a:r>
            <a:endParaRPr lang="en-US" sz="5400" dirty="0"/>
          </a:p>
        </p:txBody>
      </p:sp>
      <p:sp>
        <p:nvSpPr>
          <p:cNvPr id="9" name="Down Arrow 8"/>
          <p:cNvSpPr/>
          <p:nvPr/>
        </p:nvSpPr>
        <p:spPr>
          <a:xfrm>
            <a:off x="4495800" y="2438400"/>
            <a:ext cx="381000" cy="45720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4572000" y="3962400"/>
            <a:ext cx="381000" cy="45720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16200000">
            <a:off x="2324100" y="47625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09600" y="4648200"/>
            <a:ext cx="1447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smtClean="0">
                <a:solidFill>
                  <a:schemeClr val="tx1"/>
                </a:solidFill>
              </a:rPr>
              <a:t>Durum, x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239000" y="4648200"/>
            <a:ext cx="1828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smtClean="0">
                <a:solidFill>
                  <a:schemeClr val="tx1"/>
                </a:solidFill>
              </a:rPr>
              <a:t>Tahmin, y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4" name="Down Arrow 13"/>
          <p:cNvSpPr/>
          <p:nvPr/>
        </p:nvSpPr>
        <p:spPr>
          <a:xfrm rot="16200000">
            <a:off x="6716404" y="47625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6858000" y="1295400"/>
            <a:ext cx="1905000" cy="1638300"/>
            <a:chOff x="2362200" y="3200400"/>
            <a:chExt cx="4953000" cy="3543300"/>
          </a:xfrm>
        </p:grpSpPr>
        <p:pic>
          <p:nvPicPr>
            <p:cNvPr id="16" name="Picture 2" descr="E:\MyDocuments\Professional\Courses\Artificial Intelligence and Machine Learning\lec2ill1.t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62200" y="3200400"/>
              <a:ext cx="4724400" cy="3543300"/>
            </a:xfrm>
            <a:prstGeom prst="rect">
              <a:avLst/>
            </a:prstGeom>
            <a:noFill/>
          </p:spPr>
        </p:pic>
        <p:cxnSp>
          <p:nvCxnSpPr>
            <p:cNvPr id="17" name="Straight Connector 16"/>
            <p:cNvCxnSpPr/>
            <p:nvPr/>
          </p:nvCxnSpPr>
          <p:spPr>
            <a:xfrm flipV="1">
              <a:off x="2590800" y="3657600"/>
              <a:ext cx="4724400" cy="289560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Rectangle 17"/>
          <p:cNvSpPr/>
          <p:nvPr/>
        </p:nvSpPr>
        <p:spPr>
          <a:xfrm>
            <a:off x="6096000" y="6172200"/>
            <a:ext cx="22371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400" b="1" dirty="0" smtClean="0"/>
              <a:t>ilişki fonksiyonu</a:t>
            </a:r>
            <a:endParaRPr lang="en-US" sz="2400" b="1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Regresyonu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“</a:t>
            </a:r>
            <a:r>
              <a:rPr lang="tr-TR" dirty="0" smtClean="0">
                <a:solidFill>
                  <a:srgbClr val="FF0000"/>
                </a:solidFill>
              </a:rPr>
              <a:t>h(x)</a:t>
            </a:r>
            <a:r>
              <a:rPr lang="tr-TR" dirty="0" smtClean="0"/>
              <a:t>” fonksiyonuna </a:t>
            </a:r>
            <a:r>
              <a:rPr lang="tr-TR" dirty="0" smtClean="0">
                <a:solidFill>
                  <a:srgbClr val="FF0000"/>
                </a:solidFill>
              </a:rPr>
              <a:t>hipotez </a:t>
            </a:r>
            <a:r>
              <a:rPr lang="tr-TR" dirty="0" smtClean="0"/>
              <a:t>denir</a:t>
            </a:r>
          </a:p>
          <a:p>
            <a:r>
              <a:rPr lang="tr-TR" dirty="0" smtClean="0"/>
              <a:t>Demek ki, olayın modeli yada x ve y arasında olabilir ilişki fonksiyonu için beli bir  şekili hipotez olarak varsayıyoruz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Regresyonu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Örneğin, en basit model/hipotezi,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(bu model/hipoteze </a:t>
            </a:r>
            <a:r>
              <a:rPr lang="tr-TR" dirty="0" smtClean="0">
                <a:solidFill>
                  <a:srgbClr val="FF0000"/>
                </a:solidFill>
              </a:rPr>
              <a:t>lineer model/hipotezi </a:t>
            </a:r>
            <a:r>
              <a:rPr lang="tr-TR" dirty="0" smtClean="0"/>
              <a:t>denir)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09800" y="2971800"/>
          <a:ext cx="4849586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55" name="Equation" r:id="rId3" imgW="1028520" imgH="177480" progId="Equation.3">
                  <p:embed/>
                </p:oleObj>
              </mc:Choice>
              <mc:Fallback>
                <p:oleObj name="Equation" r:id="rId3" imgW="102852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971800"/>
                        <a:ext cx="4849586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Regresyonu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Hipotez fonksiyonu </a:t>
            </a:r>
            <a:r>
              <a:rPr lang="tr-TR" dirty="0" smtClean="0"/>
              <a:t>birkaç ya da birçok </a:t>
            </a:r>
            <a:r>
              <a:rPr lang="tr-TR" dirty="0" smtClean="0">
                <a:solidFill>
                  <a:srgbClr val="FF0000"/>
                </a:solidFill>
              </a:rPr>
              <a:t>parametreye</a:t>
            </a:r>
            <a:r>
              <a:rPr lang="tr-TR" dirty="0" smtClean="0"/>
              <a:t> bağlı olmalıdır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828800" y="3682425"/>
          <a:ext cx="4849586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95" name="Equation" r:id="rId3" imgW="1028520" imgH="177480" progId="Equation.3">
                  <p:embed/>
                </p:oleObj>
              </mc:Choice>
              <mc:Fallback>
                <p:oleObj name="Equation" r:id="rId3" imgW="102852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682425"/>
                        <a:ext cx="4849586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 flipV="1">
            <a:off x="4953000" y="4444425"/>
            <a:ext cx="990600" cy="11430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5715000" y="4292025"/>
            <a:ext cx="228600" cy="12954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257800" y="5587425"/>
            <a:ext cx="2438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parametreler</a:t>
            </a:r>
            <a:endParaRPr lang="en-US" sz="3200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Regresyonu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Öğrenme sürecinin uygun modeli oluşturması, eğitim kümesini kullanarak hipotez fonksiyonunun uygun parametrelerini seçmek demektir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828800" y="3682425"/>
          <a:ext cx="4849586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03" name="Equation" r:id="rId3" imgW="1028520" imgH="177480" progId="Equation.3">
                  <p:embed/>
                </p:oleObj>
              </mc:Choice>
              <mc:Fallback>
                <p:oleObj name="Equation" r:id="rId3" imgW="102852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682425"/>
                        <a:ext cx="4849586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Arrow Connector 4"/>
          <p:cNvCxnSpPr/>
          <p:nvPr/>
        </p:nvCxnSpPr>
        <p:spPr>
          <a:xfrm flipH="1" flipV="1">
            <a:off x="4953000" y="4444425"/>
            <a:ext cx="990600" cy="11430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 flipV="1">
            <a:off x="5715000" y="4292025"/>
            <a:ext cx="228600" cy="12954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257800" y="5587425"/>
            <a:ext cx="2438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parametreler</a:t>
            </a:r>
            <a:endParaRPr lang="en-US" sz="320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Lineer Regresyonu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Önceden var olan verilere göre hipotezdeki uygun parametreleri seçince, olayın modeli belirli olup gelecekte farklı kararlar için sonuçlarının tahmin edileceği için kullanılabilir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828800" y="3682425"/>
          <a:ext cx="4849586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0" name="Equation" r:id="rId3" imgW="1028520" imgH="177480" progId="Equation.3">
                  <p:embed/>
                </p:oleObj>
              </mc:Choice>
              <mc:Fallback>
                <p:oleObj name="Equation" r:id="rId3" imgW="1028520" imgH="1774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682425"/>
                        <a:ext cx="4849586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Arrow Connector 4"/>
          <p:cNvCxnSpPr/>
          <p:nvPr/>
        </p:nvCxnSpPr>
        <p:spPr>
          <a:xfrm flipH="1" flipV="1">
            <a:off x="2133600" y="4267200"/>
            <a:ext cx="990600" cy="11430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 flipV="1">
            <a:off x="6400800" y="4267200"/>
            <a:ext cx="228600" cy="12954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057400" y="5435025"/>
            <a:ext cx="2819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Kararın sonucu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5867400" y="5486400"/>
            <a:ext cx="2819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Mümkün karar</a:t>
            </a:r>
            <a:endParaRPr lang="en-US" sz="32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Maliyet fonksiyonu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Hipotez parametreleri iyi şekilde nasıl seçilebilir?</a:t>
            </a:r>
          </a:p>
          <a:p>
            <a:r>
              <a:rPr lang="tr-TR" dirty="0" smtClean="0"/>
              <a:t>Öncelikle, “iyi parametre seçilmesi” ne demektir???</a:t>
            </a:r>
          </a:p>
          <a:p>
            <a:r>
              <a:rPr lang="tr-TR" dirty="0" smtClean="0"/>
              <a:t>Bunun için bir </a:t>
            </a:r>
            <a:r>
              <a:rPr lang="tr-TR" dirty="0" smtClean="0">
                <a:solidFill>
                  <a:srgbClr val="FF0000"/>
                </a:solidFill>
              </a:rPr>
              <a:t>maliyet fonksiyonu </a:t>
            </a:r>
            <a:r>
              <a:rPr lang="tr-TR" dirty="0" smtClean="0"/>
              <a:t>kullanılır</a:t>
            </a:r>
          </a:p>
          <a:p>
            <a:r>
              <a:rPr lang="tr-TR" dirty="0" smtClean="0"/>
              <a:t>Bizim sorunumuza tekrar bakalım</a:t>
            </a:r>
            <a:endParaRPr lang="en-US" dirty="0" smtClean="0"/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Maliyet fonksiyonu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Farklı modellerin uygunluğu kesinleştirmek için, </a:t>
            </a:r>
            <a:r>
              <a:rPr lang="tr-TR" dirty="0" smtClean="0">
                <a:solidFill>
                  <a:srgbClr val="FF0000"/>
                </a:solidFill>
              </a:rPr>
              <a:t>maliyet fonksiyonu </a:t>
            </a:r>
            <a:r>
              <a:rPr lang="tr-TR" dirty="0" smtClean="0"/>
              <a:t>kullanılmaktadır</a:t>
            </a:r>
          </a:p>
          <a:p>
            <a:r>
              <a:rPr lang="tr-TR" dirty="0" smtClean="0"/>
              <a:t>Maliyet fonksiyonu, bir modelin var olan verilere uygunluğu yada iyiliği belirtir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Maliyet fonksiyonu</a:t>
            </a:r>
            <a:endParaRPr lang="en-US" dirty="0"/>
          </a:p>
        </p:txBody>
      </p:sp>
      <p:pic>
        <p:nvPicPr>
          <p:cNvPr id="5" name="Picture 2" descr="E:\MyDocuments\Professional\Courses\Artificial Intelligence and Machine Learning\lec2ill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52800"/>
            <a:ext cx="3200400" cy="24003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28600" y="1411069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 smtClean="0"/>
              <a:t>Aynı eğitim kümesi için birkaç hipotez denilebilir: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838200" y="2209800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i="1" dirty="0" smtClean="0">
                <a:solidFill>
                  <a:srgbClr val="FF0000"/>
                </a:solidFill>
                <a:sym typeface="Symbol"/>
              </a:rPr>
              <a:t></a:t>
            </a:r>
            <a:r>
              <a:rPr lang="tr-TR" sz="2400" i="1" baseline="-25000" dirty="0" smtClean="0">
                <a:solidFill>
                  <a:srgbClr val="FF0000"/>
                </a:solidFill>
                <a:sym typeface="Symbol"/>
              </a:rPr>
              <a:t>0</a:t>
            </a:r>
            <a:r>
              <a:rPr lang="tr-TR" sz="2400" dirty="0" smtClean="0">
                <a:solidFill>
                  <a:srgbClr val="FF0000"/>
                </a:solidFill>
                <a:sym typeface="Symbol"/>
              </a:rPr>
              <a:t>=10 </a:t>
            </a:r>
            <a:r>
              <a:rPr lang="tr-TR" sz="2400" i="1" dirty="0" smtClean="0">
                <a:solidFill>
                  <a:srgbClr val="FF0000"/>
                </a:solidFill>
                <a:sym typeface="Symbol"/>
              </a:rPr>
              <a:t></a:t>
            </a:r>
            <a:r>
              <a:rPr lang="tr-TR" sz="2400" i="1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tr-TR" sz="2400" dirty="0" smtClean="0">
                <a:solidFill>
                  <a:srgbClr val="FF0000"/>
                </a:solidFill>
                <a:sym typeface="Symbol"/>
              </a:rPr>
              <a:t>=0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10" name="Picture 2" descr="E:\MyDocuments\Professional\Courses\Artificial Intelligence and Machine Learning\lec2ill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95304" y="3352800"/>
            <a:ext cx="3200400" cy="2400300"/>
          </a:xfrm>
          <a:prstGeom prst="rect">
            <a:avLst/>
          </a:prstGeom>
          <a:noFill/>
        </p:spPr>
      </p:pic>
      <p:pic>
        <p:nvPicPr>
          <p:cNvPr id="8" name="Picture 2" descr="E:\MyDocuments\Professional\Courses\Artificial Intelligence and Machine Learning\lec2ill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3352800"/>
            <a:ext cx="3200400" cy="240030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914400" y="2743200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i="1" dirty="0" smtClean="0">
                <a:sym typeface="Symbol"/>
              </a:rPr>
              <a:t>y=h(x)=10</a:t>
            </a:r>
            <a:r>
              <a:rPr lang="tr-TR" sz="2400" i="1" baseline="-25000" dirty="0" smtClean="0">
                <a:sym typeface="Symbol"/>
              </a:rPr>
              <a:t> </a:t>
            </a:r>
            <a:endParaRPr lang="en-US" sz="24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416256" y="5312392"/>
            <a:ext cx="2590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0" y="5867400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sym typeface="Symbol"/>
              </a:rPr>
              <a:t>model</a:t>
            </a:r>
            <a:endParaRPr lang="en-US" sz="2400" dirty="0"/>
          </a:p>
        </p:txBody>
      </p:sp>
      <p:cxnSp>
        <p:nvCxnSpPr>
          <p:cNvPr id="16" name="Straight Arrow Connector 15"/>
          <p:cNvCxnSpPr>
            <a:stCxn id="14" idx="0"/>
          </p:cNvCxnSpPr>
          <p:nvPr/>
        </p:nvCxnSpPr>
        <p:spPr>
          <a:xfrm flipV="1">
            <a:off x="952500" y="5334000"/>
            <a:ext cx="571500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657600" y="2209800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i="1" dirty="0" smtClean="0">
                <a:solidFill>
                  <a:srgbClr val="FF0000"/>
                </a:solidFill>
                <a:sym typeface="Symbol"/>
              </a:rPr>
              <a:t></a:t>
            </a:r>
            <a:r>
              <a:rPr lang="tr-TR" sz="2400" i="1" baseline="-25000" dirty="0" smtClean="0">
                <a:solidFill>
                  <a:srgbClr val="FF0000"/>
                </a:solidFill>
                <a:sym typeface="Symbol"/>
              </a:rPr>
              <a:t>0</a:t>
            </a:r>
            <a:r>
              <a:rPr lang="tr-TR" sz="2400" dirty="0" smtClean="0">
                <a:solidFill>
                  <a:srgbClr val="FF0000"/>
                </a:solidFill>
                <a:sym typeface="Symbol"/>
              </a:rPr>
              <a:t>=0 </a:t>
            </a:r>
            <a:r>
              <a:rPr lang="tr-TR" sz="2400" i="1" dirty="0" smtClean="0">
                <a:solidFill>
                  <a:srgbClr val="FF0000"/>
                </a:solidFill>
                <a:sym typeface="Symbol"/>
              </a:rPr>
              <a:t></a:t>
            </a:r>
            <a:r>
              <a:rPr lang="tr-TR" sz="2400" i="1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tr-TR" sz="2400" dirty="0" smtClean="0">
                <a:solidFill>
                  <a:srgbClr val="FF0000"/>
                </a:solidFill>
                <a:sym typeface="Symbol"/>
              </a:rPr>
              <a:t>=10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33800" y="2743200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i="1" dirty="0" smtClean="0">
                <a:sym typeface="Symbol"/>
              </a:rPr>
              <a:t>y=h(x)=10*x</a:t>
            </a:r>
            <a:r>
              <a:rPr lang="tr-TR" sz="2400" i="1" baseline="-25000" dirty="0" smtClean="0">
                <a:sym typeface="Symbol"/>
              </a:rPr>
              <a:t> </a:t>
            </a:r>
            <a:endParaRPr lang="en-US" sz="2400" dirty="0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3429000" y="3581400"/>
            <a:ext cx="228600" cy="1905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505200" y="5943600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sym typeface="Symbol"/>
              </a:rPr>
              <a:t>model</a:t>
            </a:r>
            <a:endParaRPr lang="en-US" sz="2400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3505200" y="5181600"/>
            <a:ext cx="5334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553200" y="2240591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i="1" dirty="0" smtClean="0">
                <a:solidFill>
                  <a:srgbClr val="FF0000"/>
                </a:solidFill>
                <a:sym typeface="Symbol"/>
              </a:rPr>
              <a:t></a:t>
            </a:r>
            <a:r>
              <a:rPr lang="tr-TR" sz="2400" i="1" baseline="-25000" dirty="0" smtClean="0">
                <a:solidFill>
                  <a:srgbClr val="FF0000"/>
                </a:solidFill>
                <a:sym typeface="Symbol"/>
              </a:rPr>
              <a:t>0</a:t>
            </a:r>
            <a:r>
              <a:rPr lang="tr-TR" sz="2400" dirty="0" smtClean="0">
                <a:solidFill>
                  <a:srgbClr val="FF0000"/>
                </a:solidFill>
                <a:sym typeface="Symbol"/>
              </a:rPr>
              <a:t>=0 </a:t>
            </a:r>
            <a:r>
              <a:rPr lang="tr-TR" sz="2400" i="1" dirty="0" smtClean="0">
                <a:solidFill>
                  <a:srgbClr val="FF0000"/>
                </a:solidFill>
                <a:sym typeface="Symbol"/>
              </a:rPr>
              <a:t></a:t>
            </a:r>
            <a:r>
              <a:rPr lang="tr-TR" sz="2400" i="1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tr-TR" sz="2400" dirty="0" smtClean="0">
                <a:solidFill>
                  <a:srgbClr val="FF0000"/>
                </a:solidFill>
                <a:sym typeface="Symbol"/>
              </a:rPr>
              <a:t>=1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629400" y="2760343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i="1" dirty="0" smtClean="0">
                <a:sym typeface="Symbol"/>
              </a:rPr>
              <a:t>y=h(x)=1*x</a:t>
            </a:r>
            <a:r>
              <a:rPr lang="tr-TR" sz="2400" i="1" baseline="-25000" dirty="0" smtClean="0">
                <a:sym typeface="Symbol"/>
              </a:rPr>
              <a:t> </a:t>
            </a:r>
            <a:endParaRPr lang="en-US" sz="2400" dirty="0"/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6324600" y="3886200"/>
            <a:ext cx="2514600" cy="16002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781800" y="5943600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sym typeface="Symbol"/>
              </a:rPr>
              <a:t>model</a:t>
            </a:r>
            <a:endParaRPr lang="en-US" sz="2400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 flipV="1">
            <a:off x="6781800" y="5181600"/>
            <a:ext cx="5334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Makine öğrenme problemi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Bugünkü spam filreleri nasıl çalışır ?</a:t>
            </a:r>
          </a:p>
          <a:p>
            <a:pPr lvl="1"/>
            <a:r>
              <a:rPr lang="tr-TR" dirty="0" smtClean="0"/>
              <a:t>Spam filtresi, önceden spam mesajlarını belirtmenizi gözleyerek, spam mesajlarının nasıl sınıflandırılabilmesini öğreniyor </a:t>
            </a:r>
          </a:p>
          <a:p>
            <a:pPr lvl="1"/>
            <a:r>
              <a:rPr lang="tr-TR" dirty="0" smtClean="0"/>
              <a:t>Sonunda spam mesajlarını bulup silmeyi otomatik olarak başarılı yapabilir</a:t>
            </a:r>
          </a:p>
          <a:p>
            <a:pPr lvl="1"/>
            <a:r>
              <a:rPr lang="tr-TR" dirty="0" smtClean="0"/>
              <a:t>En ileri spam fitre sistemi bugün Gmail’da bulunmaktadır</a:t>
            </a:r>
          </a:p>
          <a:p>
            <a:pPr lvl="1"/>
            <a:endParaRPr lang="tr-TR" dirty="0" smtClean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Maliyet fonksiyonu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İyi hipotez için, model olan y’ler eğitim kümedeki y’lere </a:t>
            </a:r>
            <a:r>
              <a:rPr lang="tr-TR" dirty="0" smtClean="0">
                <a:solidFill>
                  <a:srgbClr val="FF0000"/>
                </a:solidFill>
              </a:rPr>
              <a:t>yakın olacağını</a:t>
            </a:r>
            <a:r>
              <a:rPr lang="tr-TR" dirty="0" smtClean="0"/>
              <a:t> istemekteyiz</a:t>
            </a:r>
          </a:p>
          <a:p>
            <a:r>
              <a:rPr lang="tr-TR" dirty="0" smtClean="0">
                <a:sym typeface="Symbol"/>
              </a:rPr>
              <a:t>Bu ölçüde, (</a:t>
            </a:r>
            <a:r>
              <a:rPr lang="tr-TR" i="1" dirty="0" smtClean="0">
                <a:sym typeface="Symbol"/>
              </a:rPr>
              <a:t></a:t>
            </a:r>
            <a:r>
              <a:rPr lang="tr-TR" i="1" baseline="-25000" dirty="0" smtClean="0">
                <a:sym typeface="Symbol"/>
              </a:rPr>
              <a:t>0</a:t>
            </a:r>
            <a:r>
              <a:rPr lang="tr-TR" dirty="0" smtClean="0">
                <a:sym typeface="Symbol"/>
              </a:rPr>
              <a:t>,</a:t>
            </a:r>
            <a:r>
              <a:rPr lang="tr-TR" i="1" dirty="0" smtClean="0">
                <a:sym typeface="Symbol"/>
              </a:rPr>
              <a:t></a:t>
            </a:r>
            <a:r>
              <a:rPr lang="tr-TR" i="1" baseline="-25000" dirty="0" smtClean="0">
                <a:sym typeface="Symbol"/>
              </a:rPr>
              <a:t>1</a:t>
            </a:r>
            <a:r>
              <a:rPr lang="tr-TR" dirty="0" smtClean="0">
                <a:sym typeface="Symbol"/>
              </a:rPr>
              <a:t>) model</a:t>
            </a:r>
            <a:r>
              <a:rPr lang="tr-TR" dirty="0" smtClean="0"/>
              <a:t> parametreleri, model y’lerinin gerçek var olan verilere en yakın olacağını sağlamak zorundadır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Maliyet fonksiyonu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ym typeface="Symbol"/>
              </a:rPr>
              <a:t>Model</a:t>
            </a:r>
            <a:r>
              <a:rPr lang="tr-TR" dirty="0" smtClean="0"/>
              <a:t> y’lerinin gerçek verilerden uzaklığı ölçmek için, şu fonksiyon kullanılabilir</a:t>
            </a:r>
            <a:endParaRPr lang="tr-TR" dirty="0" smtClean="0">
              <a:sym typeface="Symbol"/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2436813" y="3352800"/>
          <a:ext cx="4119562" cy="123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3" imgW="1358640" imgH="406080" progId="Equation.3">
                  <p:embed/>
                </p:oleObj>
              </mc:Choice>
              <mc:Fallback>
                <p:oleObj name="Equation" r:id="rId3" imgW="1358640" imgH="406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6813" y="3352800"/>
                        <a:ext cx="4119562" cy="123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Maliyet fonksiyonu</a:t>
            </a:r>
            <a:endParaRPr lang="en-US" dirty="0"/>
          </a:p>
        </p:txBody>
      </p:sp>
      <p:pic>
        <p:nvPicPr>
          <p:cNvPr id="9218" name="Picture 2" descr="E:\MyDocuments\Professional\Courses\Artificial Intelligence and Machine Learning\lec2ill5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67000"/>
            <a:ext cx="5181600" cy="3886200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 flipV="1">
            <a:off x="685800" y="4738048"/>
            <a:ext cx="3962400" cy="1371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676400" y="5334000"/>
            <a:ext cx="0" cy="457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694296" y="4495800"/>
            <a:ext cx="0" cy="914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684896" y="3733800"/>
            <a:ext cx="0" cy="1371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5257800" y="1956392"/>
          <a:ext cx="1990162" cy="786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4" imgW="545760" imgH="215640" progId="Equation.3">
                  <p:embed/>
                </p:oleObj>
              </mc:Choice>
              <mc:Fallback>
                <p:oleObj name="Equation" r:id="rId4" imgW="54576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956392"/>
                        <a:ext cx="1990162" cy="7868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Arrow Connector 15"/>
          <p:cNvCxnSpPr/>
          <p:nvPr/>
        </p:nvCxnSpPr>
        <p:spPr>
          <a:xfrm flipH="1">
            <a:off x="3810000" y="2743200"/>
            <a:ext cx="1905000" cy="152400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257800" y="3886200"/>
            <a:ext cx="3276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>
                <a:sym typeface="Symbol"/>
              </a:rPr>
              <a:t>Aralıklar büyük ise, model kötü demektir, ve </a:t>
            </a:r>
            <a:r>
              <a:rPr lang="tr-TR" sz="2800" i="1" dirty="0" smtClean="0">
                <a:sym typeface="Symbol"/>
              </a:rPr>
              <a:t>J</a:t>
            </a:r>
            <a:r>
              <a:rPr lang="tr-TR" sz="2800" dirty="0" smtClean="0">
                <a:sym typeface="Symbol"/>
              </a:rPr>
              <a:t> maliyeti de çok büyük olacaktır</a:t>
            </a:r>
            <a:endParaRPr lang="en-US" sz="2800" dirty="0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636896" y="2971800"/>
            <a:ext cx="1039504" cy="31514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85800" y="2971800"/>
            <a:ext cx="3962400" cy="3124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5181600" y="1600200"/>
            <a:ext cx="31524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smtClean="0">
                <a:sym typeface="Symbol"/>
              </a:rPr>
              <a:t>Bir örnek için aralığı:</a:t>
            </a:r>
            <a:endParaRPr lang="en-US" sz="28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5334000" y="2667000"/>
            <a:ext cx="1752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Maliyet fonksiyonu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 smtClean="0">
                <a:sym typeface="Symbol"/>
              </a:rPr>
              <a:t>Bu durumda, </a:t>
            </a:r>
            <a:r>
              <a:rPr lang="tr-TR" i="1" dirty="0" smtClean="0">
                <a:sym typeface="Symbol"/>
              </a:rPr>
              <a:t>J </a:t>
            </a:r>
            <a:r>
              <a:rPr lang="tr-TR" dirty="0" smtClean="0">
                <a:sym typeface="Symbol"/>
              </a:rPr>
              <a:t>fonksiyonuna “</a:t>
            </a:r>
            <a:r>
              <a:rPr lang="tr-TR" dirty="0" smtClean="0">
                <a:solidFill>
                  <a:srgbClr val="FF0000"/>
                </a:solidFill>
                <a:sym typeface="Symbol"/>
              </a:rPr>
              <a:t>maliyet fonksiyonu</a:t>
            </a:r>
            <a:r>
              <a:rPr lang="tr-TR" dirty="0" smtClean="0">
                <a:sym typeface="Symbol"/>
              </a:rPr>
              <a:t>” diyoruz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Maliyet fonksiyonu, farklı modellerin gerçek verilere ne kadar yakın olduğunu tanımlıyor</a:t>
            </a:r>
          </a:p>
          <a:p>
            <a:pPr>
              <a:lnSpc>
                <a:spcPct val="150000"/>
              </a:lnSpc>
            </a:pPr>
            <a:r>
              <a:rPr lang="tr-TR" dirty="0" smtClean="0">
                <a:solidFill>
                  <a:srgbClr val="FF0000"/>
                </a:solidFill>
              </a:rPr>
              <a:t>Büyük </a:t>
            </a:r>
            <a:r>
              <a:rPr lang="tr-TR" i="1" dirty="0" smtClean="0">
                <a:solidFill>
                  <a:srgbClr val="FF0000"/>
                </a:solidFill>
              </a:rPr>
              <a:t>J</a:t>
            </a:r>
            <a:r>
              <a:rPr lang="tr-TR" dirty="0" smtClean="0">
                <a:solidFill>
                  <a:srgbClr val="FF0000"/>
                </a:solidFill>
              </a:rPr>
              <a:t>’nin değerleri, </a:t>
            </a:r>
            <a:r>
              <a:rPr lang="tr-TR" dirty="0" smtClean="0"/>
              <a:t>h</a:t>
            </a:r>
            <a:r>
              <a:rPr lang="tr-TR" i="1" baseline="-25000" dirty="0" smtClean="0">
                <a:sym typeface="Symbol"/>
              </a:rPr>
              <a:t></a:t>
            </a:r>
            <a:r>
              <a:rPr lang="tr-TR" dirty="0" smtClean="0"/>
              <a:t>(x) değerlerinin gerçek verilerden </a:t>
            </a:r>
            <a:r>
              <a:rPr lang="tr-TR" dirty="0" smtClean="0">
                <a:solidFill>
                  <a:srgbClr val="FF0000"/>
                </a:solidFill>
              </a:rPr>
              <a:t>çok uzak olduğunu </a:t>
            </a:r>
            <a:r>
              <a:rPr lang="tr-TR" dirty="0" smtClean="0"/>
              <a:t>demektetir</a:t>
            </a:r>
            <a:endParaRPr lang="en-US" dirty="0" smtClean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Maliyet fonksiyonu</a:t>
            </a:r>
            <a:endParaRPr lang="en-US" dirty="0"/>
          </a:p>
        </p:txBody>
      </p:sp>
      <p:pic>
        <p:nvPicPr>
          <p:cNvPr id="9218" name="Picture 2" descr="E:\MyDocuments\Professional\Courses\Artificial Intelligence and Machine Learning\lec2ill5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67000"/>
            <a:ext cx="5181600" cy="3886200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 flipV="1">
            <a:off x="685800" y="4738048"/>
            <a:ext cx="3962400" cy="1371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676400" y="5334000"/>
            <a:ext cx="0" cy="457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694296" y="4495800"/>
            <a:ext cx="0" cy="914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684896" y="3733800"/>
            <a:ext cx="0" cy="1371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36896" y="2971800"/>
            <a:ext cx="1039504" cy="31514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85800" y="2971800"/>
            <a:ext cx="3962400" cy="3124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1295400" y="1524000"/>
            <a:ext cx="7239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>
                <a:sym typeface="Symbol"/>
              </a:rPr>
              <a:t>En iyi model, gerçek verilere en yakın model, böylece en küçük </a:t>
            </a:r>
            <a:r>
              <a:rPr lang="tr-TR" sz="2800" i="1" dirty="0" smtClean="0">
                <a:sym typeface="Symbol"/>
              </a:rPr>
              <a:t>J</a:t>
            </a:r>
            <a:r>
              <a:rPr lang="tr-TR" sz="2800" dirty="0" smtClean="0">
                <a:sym typeface="Symbol"/>
              </a:rPr>
              <a:t> değeri demektir</a:t>
            </a:r>
            <a:endParaRPr lang="en-US" sz="28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5029200" y="3314700"/>
            <a:ext cx="3911600" cy="3200400"/>
            <a:chOff x="5029200" y="3314700"/>
            <a:chExt cx="3911600" cy="3200400"/>
          </a:xfrm>
        </p:grpSpPr>
        <p:pic>
          <p:nvPicPr>
            <p:cNvPr id="10244" name="Picture 4" descr="E:\MyDocuments\Professional\Courses\Artificial Intelligence and Machine Learning\lec2ill6.t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29200" y="3581400"/>
              <a:ext cx="3911600" cy="2933700"/>
            </a:xfrm>
            <a:prstGeom prst="rect">
              <a:avLst/>
            </a:prstGeom>
            <a:noFill/>
          </p:spPr>
        </p:pic>
        <p:cxnSp>
          <p:nvCxnSpPr>
            <p:cNvPr id="19" name="Straight Connector 18"/>
            <p:cNvCxnSpPr/>
            <p:nvPr/>
          </p:nvCxnSpPr>
          <p:spPr>
            <a:xfrm flipH="1">
              <a:off x="7058024" y="4267200"/>
              <a:ext cx="28576" cy="1866900"/>
            </a:xfrm>
            <a:prstGeom prst="line">
              <a:avLst/>
            </a:prstGeom>
            <a:ln w="127000">
              <a:solidFill>
                <a:srgbClr val="FF0000"/>
              </a:solidFill>
              <a:prstDash val="dash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6705600" y="3314700"/>
              <a:ext cx="8382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tr-TR" sz="2400" i="1" dirty="0" smtClean="0">
                  <a:sym typeface="Symbol"/>
                </a:rPr>
                <a:t>J</a:t>
              </a:r>
              <a:r>
                <a:rPr lang="tr-TR" sz="2400" dirty="0" smtClean="0">
                  <a:sym typeface="Symbol"/>
                </a:rPr>
                <a:t>(</a:t>
              </a:r>
              <a:r>
                <a:rPr lang="tr-TR" sz="2400" i="1" dirty="0" smtClean="0">
                  <a:sym typeface="Symbol"/>
                </a:rPr>
                <a:t></a:t>
              </a:r>
              <a:r>
                <a:rPr lang="tr-TR" sz="2400" i="1" baseline="-25000" dirty="0" smtClean="0">
                  <a:sym typeface="Symbol"/>
                </a:rPr>
                <a:t>1</a:t>
              </a:r>
              <a:r>
                <a:rPr lang="tr-TR" sz="2400" dirty="0" smtClean="0">
                  <a:sym typeface="Symbol"/>
                </a:rPr>
                <a:t>)</a:t>
              </a:r>
              <a:endParaRPr lang="en-US" sz="24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253160" y="5532120"/>
            <a:ext cx="182880" cy="182880"/>
            <a:chOff x="6324600" y="5486400"/>
            <a:chExt cx="228600" cy="304800"/>
          </a:xfrm>
        </p:grpSpPr>
        <p:cxnSp>
          <p:nvCxnSpPr>
            <p:cNvPr id="25" name="Straight Connector 24"/>
            <p:cNvCxnSpPr/>
            <p:nvPr/>
          </p:nvCxnSpPr>
          <p:spPr>
            <a:xfrm flipH="1">
              <a:off x="6324600" y="5486400"/>
              <a:ext cx="228600" cy="3048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6324600" y="5486400"/>
              <a:ext cx="228600" cy="3048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7665720" y="5517832"/>
            <a:ext cx="182880" cy="182880"/>
            <a:chOff x="6324600" y="5486400"/>
            <a:chExt cx="228600" cy="304800"/>
          </a:xfrm>
        </p:grpSpPr>
        <p:cxnSp>
          <p:nvCxnSpPr>
            <p:cNvPr id="32" name="Straight Connector 31"/>
            <p:cNvCxnSpPr/>
            <p:nvPr/>
          </p:nvCxnSpPr>
          <p:spPr>
            <a:xfrm flipH="1">
              <a:off x="6324600" y="5486400"/>
              <a:ext cx="228600" cy="3048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324600" y="5486400"/>
              <a:ext cx="228600" cy="3048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6977064" y="6048376"/>
            <a:ext cx="182880" cy="182880"/>
            <a:chOff x="6324600" y="5486400"/>
            <a:chExt cx="228600" cy="304800"/>
          </a:xfrm>
        </p:grpSpPr>
        <p:cxnSp>
          <p:nvCxnSpPr>
            <p:cNvPr id="35" name="Straight Connector 34"/>
            <p:cNvCxnSpPr/>
            <p:nvPr/>
          </p:nvCxnSpPr>
          <p:spPr>
            <a:xfrm flipH="1">
              <a:off x="6324600" y="5486400"/>
              <a:ext cx="228600" cy="3048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6324600" y="5486400"/>
              <a:ext cx="228600" cy="3048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Connector 27"/>
          <p:cNvCxnSpPr/>
          <p:nvPr/>
        </p:nvCxnSpPr>
        <p:spPr>
          <a:xfrm>
            <a:off x="7772400" y="4495800"/>
            <a:ext cx="0" cy="1028700"/>
          </a:xfrm>
          <a:prstGeom prst="line">
            <a:avLst/>
          </a:prstGeom>
          <a:ln w="5715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324600" y="4495800"/>
            <a:ext cx="0" cy="1028700"/>
          </a:xfrm>
          <a:prstGeom prst="line">
            <a:avLst/>
          </a:prstGeom>
          <a:ln w="5715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Maliyet fonksiyonu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ym typeface="Symbol"/>
              </a:rPr>
              <a:t>Modelin</a:t>
            </a:r>
            <a:r>
              <a:rPr lang="tr-TR" dirty="0" smtClean="0"/>
              <a:t> gerçek verilere en yakın olacağını sağlamak, </a:t>
            </a:r>
            <a:r>
              <a:rPr lang="tr-TR" dirty="0" smtClean="0">
                <a:sym typeface="Symbol"/>
              </a:rPr>
              <a:t>(</a:t>
            </a:r>
            <a:r>
              <a:rPr lang="tr-TR" i="1" dirty="0" smtClean="0">
                <a:sym typeface="Symbol"/>
              </a:rPr>
              <a:t></a:t>
            </a:r>
            <a:r>
              <a:rPr lang="tr-TR" i="1" baseline="-25000" dirty="0" smtClean="0">
                <a:sym typeface="Symbol"/>
              </a:rPr>
              <a:t>0</a:t>
            </a:r>
            <a:r>
              <a:rPr lang="tr-TR" dirty="0" smtClean="0">
                <a:sym typeface="Symbol"/>
              </a:rPr>
              <a:t>,</a:t>
            </a:r>
            <a:r>
              <a:rPr lang="tr-TR" i="1" dirty="0" smtClean="0">
                <a:sym typeface="Symbol"/>
              </a:rPr>
              <a:t></a:t>
            </a:r>
            <a:r>
              <a:rPr lang="tr-TR" i="1" baseline="-25000" dirty="0" smtClean="0">
                <a:sym typeface="Symbol"/>
              </a:rPr>
              <a:t>1</a:t>
            </a:r>
            <a:r>
              <a:rPr lang="tr-TR" dirty="0" smtClean="0">
                <a:sym typeface="Symbol"/>
              </a:rPr>
              <a:t>)  için bu optimizasyon problemi demektedir</a:t>
            </a:r>
          </a:p>
          <a:p>
            <a:endParaRPr lang="tr-TR" dirty="0" smtClean="0">
              <a:sym typeface="Symbol"/>
            </a:endParaRPr>
          </a:p>
          <a:p>
            <a:endParaRPr lang="tr-TR" dirty="0" smtClean="0">
              <a:sym typeface="Symbol"/>
            </a:endParaRPr>
          </a:p>
          <a:p>
            <a:endParaRPr lang="tr-TR" dirty="0" smtClean="0">
              <a:sym typeface="Symbol"/>
            </a:endParaRPr>
          </a:p>
          <a:p>
            <a:endParaRPr lang="tr-TR" dirty="0" smtClean="0">
              <a:sym typeface="Symbol"/>
            </a:endParaRPr>
          </a:p>
          <a:p>
            <a:endParaRPr lang="tr-TR" dirty="0" smtClean="0">
              <a:sym typeface="Symbol"/>
            </a:endParaRPr>
          </a:p>
          <a:p>
            <a:pPr>
              <a:buNone/>
            </a:pPr>
            <a:endParaRPr lang="tr-TR" dirty="0" smtClean="0">
              <a:sym typeface="Symbol"/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612900" y="3371850"/>
          <a:ext cx="5313363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27" name="Equation" r:id="rId3" imgW="1752480" imgH="406080" progId="Equation.3">
                  <p:embed/>
                </p:oleObj>
              </mc:Choice>
              <mc:Fallback>
                <p:oleObj name="Equation" r:id="rId3" imgW="1752480" imgH="406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2900" y="3371850"/>
                        <a:ext cx="5313363" cy="1231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4267200" y="5341203"/>
            <a:ext cx="4267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Modeldeki sonuçların gerçek verilerden ortalama </a:t>
            </a:r>
            <a:r>
              <a:rPr lang="tr-TR" sz="2400" u="sng" dirty="0" smtClean="0"/>
              <a:t>mesafesi</a:t>
            </a:r>
            <a:endParaRPr lang="en-US" sz="2400" u="sng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5410200" y="5036403"/>
            <a:ext cx="304800" cy="3048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eft Brace 7"/>
          <p:cNvSpPr/>
          <p:nvPr/>
        </p:nvSpPr>
        <p:spPr>
          <a:xfrm rot="16200000">
            <a:off x="5027676" y="3351276"/>
            <a:ext cx="536448" cy="26670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Maliyet fonksiyonu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457200" y="1600201"/>
            <a:ext cx="7772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>
                <a:sym typeface="Symbol"/>
              </a:rPr>
              <a:t>Gerçek lineer regresyon maliyet iki parametreye bağlı, yani 2 boyutlu fonksiyondur</a:t>
            </a:r>
            <a:endParaRPr lang="en-US" sz="2800" dirty="0"/>
          </a:p>
        </p:txBody>
      </p:sp>
      <p:pic>
        <p:nvPicPr>
          <p:cNvPr id="11267" name="Picture 3" descr="E:\MyDocuments\Professional\Courses\Artificial Intelligence and Machine Learning\lec2ill7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590800"/>
            <a:ext cx="5334000" cy="4000500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4800600" y="3886200"/>
            <a:ext cx="0" cy="1028700"/>
          </a:xfrm>
          <a:prstGeom prst="line">
            <a:avLst/>
          </a:prstGeom>
          <a:ln w="5715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Dereceli azaltma metodu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 iyi olay modeli, en iyi model parametreleri, en düşük maliyet değeri demektedir</a:t>
            </a:r>
          </a:p>
          <a:p>
            <a:r>
              <a:rPr lang="tr-TR" dirty="0" smtClean="0"/>
              <a:t>Maliyetin </a:t>
            </a:r>
            <a:r>
              <a:rPr lang="tr-TR" dirty="0" smtClean="0">
                <a:solidFill>
                  <a:srgbClr val="FF0000"/>
                </a:solidFill>
              </a:rPr>
              <a:t>minimumunu </a:t>
            </a:r>
            <a:r>
              <a:rPr lang="tr-TR" dirty="0" smtClean="0"/>
              <a:t>nasıl buluyoruz?</a:t>
            </a:r>
            <a:endParaRPr lang="en-US" dirty="0" smtClean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Dereceli azaltma metodu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Dereceli azaltma </a:t>
            </a:r>
            <a:r>
              <a:rPr lang="tr-TR" dirty="0" smtClean="0"/>
              <a:t>(gradient descent) metodu, çok güclü ve çok genel </a:t>
            </a:r>
            <a:r>
              <a:rPr lang="tr-TR" dirty="0" smtClean="0">
                <a:solidFill>
                  <a:srgbClr val="FF0000"/>
                </a:solidFill>
              </a:rPr>
              <a:t>optimizasyon metodudur</a:t>
            </a:r>
          </a:p>
          <a:p>
            <a:pPr lvl="1"/>
            <a:r>
              <a:rPr lang="tr-TR" dirty="0" smtClean="0"/>
              <a:t>Bir </a:t>
            </a:r>
            <a:r>
              <a:rPr lang="tr-TR" dirty="0" smtClean="0">
                <a:sym typeface="Symbol"/>
              </a:rPr>
              <a:t>(</a:t>
            </a:r>
            <a:r>
              <a:rPr lang="tr-TR" i="1" dirty="0" smtClean="0">
                <a:sym typeface="Symbol"/>
              </a:rPr>
              <a:t></a:t>
            </a:r>
            <a:r>
              <a:rPr lang="tr-TR" i="1" baseline="-25000" dirty="0" smtClean="0">
                <a:sym typeface="Symbol"/>
              </a:rPr>
              <a:t>0</a:t>
            </a:r>
            <a:r>
              <a:rPr lang="tr-TR" dirty="0" smtClean="0">
                <a:sym typeface="Symbol"/>
              </a:rPr>
              <a:t>,</a:t>
            </a:r>
            <a:r>
              <a:rPr lang="tr-TR" i="1" dirty="0" smtClean="0">
                <a:sym typeface="Symbol"/>
              </a:rPr>
              <a:t></a:t>
            </a:r>
            <a:r>
              <a:rPr lang="tr-TR" i="1" baseline="-25000" dirty="0" smtClean="0">
                <a:sym typeface="Symbol"/>
              </a:rPr>
              <a:t>1</a:t>
            </a:r>
            <a:r>
              <a:rPr lang="tr-TR" dirty="0" smtClean="0">
                <a:sym typeface="Symbol"/>
              </a:rPr>
              <a:t>)  noktasında</a:t>
            </a:r>
            <a:r>
              <a:rPr lang="tr-TR" dirty="0" smtClean="0"/>
              <a:t> başlıyoruz</a:t>
            </a:r>
            <a:endParaRPr lang="en-US" dirty="0" smtClean="0"/>
          </a:p>
          <a:p>
            <a:pPr lvl="1"/>
            <a:r>
              <a:rPr lang="tr-TR" dirty="0" smtClean="0"/>
              <a:t>Devamlı, </a:t>
            </a:r>
            <a:r>
              <a:rPr lang="tr-TR" i="1" dirty="0" smtClean="0"/>
              <a:t>J</a:t>
            </a:r>
            <a:r>
              <a:rPr lang="tr-TR" dirty="0" smtClean="0"/>
              <a:t>’nin değerlerini azaltmak için </a:t>
            </a:r>
            <a:r>
              <a:rPr lang="tr-TR" dirty="0" smtClean="0">
                <a:sym typeface="Symbol"/>
              </a:rPr>
              <a:t>(</a:t>
            </a:r>
            <a:r>
              <a:rPr lang="tr-TR" i="1" dirty="0" smtClean="0">
                <a:sym typeface="Symbol"/>
              </a:rPr>
              <a:t></a:t>
            </a:r>
            <a:r>
              <a:rPr lang="tr-TR" i="1" baseline="-25000" dirty="0" smtClean="0">
                <a:sym typeface="Symbol"/>
              </a:rPr>
              <a:t>0</a:t>
            </a:r>
            <a:r>
              <a:rPr lang="tr-TR" dirty="0" smtClean="0">
                <a:sym typeface="Symbol"/>
              </a:rPr>
              <a:t>,</a:t>
            </a:r>
            <a:r>
              <a:rPr lang="tr-TR" i="1" dirty="0" smtClean="0">
                <a:sym typeface="Symbol"/>
              </a:rPr>
              <a:t></a:t>
            </a:r>
            <a:r>
              <a:rPr lang="tr-TR" i="1" baseline="-25000" dirty="0" smtClean="0">
                <a:sym typeface="Symbol"/>
              </a:rPr>
              <a:t>1</a:t>
            </a:r>
            <a:r>
              <a:rPr lang="tr-TR" dirty="0" smtClean="0">
                <a:sym typeface="Symbol"/>
              </a:rPr>
              <a:t>) uzayda </a:t>
            </a:r>
            <a:r>
              <a:rPr lang="tr-TR" dirty="0" smtClean="0"/>
              <a:t>küçük adımlarını yapıyoruz</a:t>
            </a:r>
          </a:p>
          <a:p>
            <a:pPr lvl="1"/>
            <a:r>
              <a:rPr lang="tr-TR" i="1" dirty="0" smtClean="0"/>
              <a:t>J</a:t>
            </a:r>
            <a:r>
              <a:rPr lang="tr-TR" dirty="0" smtClean="0"/>
              <a:t>’nin değerleri sürekli düşmek zorunda</a:t>
            </a:r>
          </a:p>
          <a:p>
            <a:pPr lvl="1" algn="just"/>
            <a:r>
              <a:rPr lang="tr-TR" dirty="0" smtClean="0"/>
              <a:t>Çünkü </a:t>
            </a:r>
            <a:r>
              <a:rPr lang="tr-TR" i="1" dirty="0" smtClean="0"/>
              <a:t>J </a:t>
            </a:r>
            <a:r>
              <a:rPr lang="tr-TR" dirty="0" smtClean="0">
                <a:sym typeface="Symbol"/>
              </a:rPr>
              <a:t> 0, bu süreç s</a:t>
            </a:r>
            <a:r>
              <a:rPr lang="tr-TR" dirty="0" smtClean="0"/>
              <a:t>onunda bir noktaya gelmek zorundadır (sonsuz devam edemez yani)</a:t>
            </a:r>
            <a:endParaRPr lang="en-US" dirty="0" smtClean="0"/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Dereceli azaltma metodu</a:t>
            </a:r>
            <a:endParaRPr lang="en-US" dirty="0"/>
          </a:p>
        </p:txBody>
      </p:sp>
      <p:pic>
        <p:nvPicPr>
          <p:cNvPr id="5" name="Content Placeholder 4" descr="lec2ill8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5000" y="1862931"/>
            <a:ext cx="5334000" cy="4000500"/>
          </a:xfrm>
        </p:spPr>
      </p:pic>
      <p:sp>
        <p:nvSpPr>
          <p:cNvPr id="4" name="Rectangle 3"/>
          <p:cNvSpPr/>
          <p:nvPr/>
        </p:nvSpPr>
        <p:spPr>
          <a:xfrm>
            <a:off x="228600" y="1676400"/>
            <a:ext cx="320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/>
            <a:r>
              <a:rPr lang="tr-TR" sz="2400" b="1" dirty="0" smtClean="0"/>
              <a:t>A</a:t>
            </a:r>
            <a:r>
              <a:rPr lang="tr-TR" sz="2400" b="1" dirty="0" smtClean="0">
                <a:sym typeface="Symbol"/>
              </a:rPr>
              <a:t>zaltılacak fonksiyon</a:t>
            </a:r>
            <a:endParaRPr lang="en-US" sz="2400" b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Makine öğrenme problemi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Makine öğrenme genel temel </a:t>
            </a:r>
            <a:r>
              <a:rPr lang="tr-TR" dirty="0" smtClean="0">
                <a:solidFill>
                  <a:srgbClr val="FF0000"/>
                </a:solidFill>
              </a:rPr>
              <a:t>aşamaları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:Problem tanımı: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gelen kutusundan spam mesajlarını bulup silmek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:Başarı Ölçüsü: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gerçek silenen spam mesajlarının üzdesi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:Öğrenme Süreci: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spam mesajlarını bulup belirtmenizi gözleyerek, başarı ölçüsü artmaya çalışmak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Dereceli azaltma metodu</a:t>
            </a:r>
            <a:endParaRPr lang="en-US" dirty="0"/>
          </a:p>
        </p:txBody>
      </p:sp>
      <p:pic>
        <p:nvPicPr>
          <p:cNvPr id="5" name="Content Placeholder 4" descr="lec2ill8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5000" y="1862931"/>
            <a:ext cx="5334000" cy="4000500"/>
          </a:xfrm>
        </p:spPr>
      </p:pic>
      <p:cxnSp>
        <p:nvCxnSpPr>
          <p:cNvPr id="6" name="Straight Arrow Connector 5"/>
          <p:cNvCxnSpPr/>
          <p:nvPr/>
        </p:nvCxnSpPr>
        <p:spPr>
          <a:xfrm>
            <a:off x="4191000" y="3352800"/>
            <a:ext cx="152400" cy="30480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343400" y="3657600"/>
            <a:ext cx="76200" cy="38100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101152" y="3989696"/>
            <a:ext cx="304800" cy="30480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3810000" y="4267200"/>
            <a:ext cx="304800" cy="22860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3581400" y="4495800"/>
            <a:ext cx="228600" cy="15240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28600" y="1676400"/>
            <a:ext cx="320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/>
            <a:r>
              <a:rPr lang="tr-TR" dirty="0" smtClean="0"/>
              <a:t>Bir </a:t>
            </a:r>
            <a:r>
              <a:rPr lang="tr-TR" dirty="0" smtClean="0">
                <a:sym typeface="Symbol"/>
              </a:rPr>
              <a:t>noktada </a:t>
            </a:r>
            <a:r>
              <a:rPr lang="tr-TR" dirty="0" smtClean="0"/>
              <a:t>başladık ...</a:t>
            </a:r>
            <a:endParaRPr lang="en-US" dirty="0" smtClean="0"/>
          </a:p>
        </p:txBody>
      </p:sp>
      <p:sp>
        <p:nvSpPr>
          <p:cNvPr id="19" name="Rectangle 18"/>
          <p:cNvSpPr/>
          <p:nvPr/>
        </p:nvSpPr>
        <p:spPr>
          <a:xfrm>
            <a:off x="228600" y="2667000"/>
            <a:ext cx="274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/>
            <a:r>
              <a:rPr lang="tr-TR" i="1" dirty="0" smtClean="0"/>
              <a:t>... J</a:t>
            </a:r>
            <a:r>
              <a:rPr lang="tr-TR" dirty="0" smtClean="0"/>
              <a:t> değerini azaltan </a:t>
            </a:r>
            <a:r>
              <a:rPr lang="tr-TR" dirty="0" smtClean="0">
                <a:sym typeface="Symbol"/>
              </a:rPr>
              <a:t>küçük </a:t>
            </a:r>
            <a:r>
              <a:rPr lang="tr-TR" dirty="0" smtClean="0"/>
              <a:t>adımları yapıyoruz ...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81000" y="5602069"/>
            <a:ext cx="312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tr-TR" dirty="0" smtClean="0"/>
              <a:t>... minimum noktasına gelmek zorundayız</a:t>
            </a:r>
            <a:endParaRPr lang="en-US" dirty="0" smtClean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581400" y="3581400"/>
            <a:ext cx="0" cy="1028700"/>
          </a:xfrm>
          <a:prstGeom prst="line">
            <a:avLst/>
          </a:prstGeom>
          <a:ln w="5715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Dereceli azaltma metodu</a:t>
            </a:r>
            <a:endParaRPr lang="en-US" dirty="0"/>
          </a:p>
        </p:txBody>
      </p:sp>
      <p:pic>
        <p:nvPicPr>
          <p:cNvPr id="5" name="Content Placeholder 4" descr="lec2ill8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5000" y="1862931"/>
            <a:ext cx="5334000" cy="4000500"/>
          </a:xfrm>
        </p:spPr>
      </p:pic>
      <p:cxnSp>
        <p:nvCxnSpPr>
          <p:cNvPr id="6" name="Straight Arrow Connector 5"/>
          <p:cNvCxnSpPr/>
          <p:nvPr/>
        </p:nvCxnSpPr>
        <p:spPr>
          <a:xfrm>
            <a:off x="4343400" y="3200400"/>
            <a:ext cx="228600" cy="15240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572000" y="3352800"/>
            <a:ext cx="228600" cy="15240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800600" y="3505200"/>
            <a:ext cx="304800" cy="7620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105400" y="3581400"/>
            <a:ext cx="228600" cy="7620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133600" y="1219200"/>
            <a:ext cx="6934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/>
            <a:r>
              <a:rPr lang="tr-TR" sz="2400" dirty="0" smtClean="0"/>
              <a:t>Sadece </a:t>
            </a:r>
            <a:r>
              <a:rPr lang="tr-TR" sz="2400" dirty="0" smtClean="0">
                <a:solidFill>
                  <a:srgbClr val="FF0000"/>
                </a:solidFill>
              </a:rPr>
              <a:t>lokal olarak bir minimumdur</a:t>
            </a:r>
            <a:r>
              <a:rPr lang="tr-TR" sz="2400" dirty="0" smtClean="0"/>
              <a:t>: başka noktadan başlayınca başka noktaya gelmek mümkündür</a:t>
            </a:r>
            <a:endParaRPr lang="en-US" sz="2400" dirty="0" smtClean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191000" y="3352800"/>
            <a:ext cx="152400" cy="30480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343400" y="3657600"/>
            <a:ext cx="76200" cy="38100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101152" y="3989696"/>
            <a:ext cx="304800" cy="30480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810000" y="4267200"/>
            <a:ext cx="304800" cy="22860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3581400" y="4495800"/>
            <a:ext cx="228600" cy="15240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581400" y="3581400"/>
            <a:ext cx="0" cy="1028700"/>
          </a:xfrm>
          <a:prstGeom prst="line">
            <a:avLst/>
          </a:prstGeom>
          <a:ln w="5715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34000" y="2590800"/>
            <a:ext cx="0" cy="1028700"/>
          </a:xfrm>
          <a:prstGeom prst="line">
            <a:avLst/>
          </a:prstGeom>
          <a:ln w="5715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Dereceli azaltma metodu</a:t>
            </a:r>
            <a:endParaRPr lang="en-US" dirty="0"/>
          </a:p>
        </p:txBody>
      </p:sp>
      <p:pic>
        <p:nvPicPr>
          <p:cNvPr id="5" name="Content Placeholder 4" descr="lec2ill8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5000" y="1862931"/>
            <a:ext cx="5334000" cy="4000500"/>
          </a:xfrm>
        </p:spPr>
      </p:pic>
      <p:cxnSp>
        <p:nvCxnSpPr>
          <p:cNvPr id="6" name="Straight Arrow Connector 5"/>
          <p:cNvCxnSpPr/>
          <p:nvPr/>
        </p:nvCxnSpPr>
        <p:spPr>
          <a:xfrm>
            <a:off x="4343400" y="3200400"/>
            <a:ext cx="228600" cy="15240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572000" y="3352800"/>
            <a:ext cx="228600" cy="15240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800600" y="3505200"/>
            <a:ext cx="304800" cy="7620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105400" y="3581400"/>
            <a:ext cx="228600" cy="7620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133600" y="1219200"/>
            <a:ext cx="6934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/>
            <a:r>
              <a:rPr lang="tr-TR" sz="2400" dirty="0" smtClean="0"/>
              <a:t>Genellikle, bu metot birkaç rastgele başlangıç nokta ile çalıştırılmalı, ve en iyi minimum seçilmeli</a:t>
            </a:r>
            <a:endParaRPr lang="en-US" sz="2400" dirty="0" smtClean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191000" y="3352800"/>
            <a:ext cx="152400" cy="30480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343400" y="3657600"/>
            <a:ext cx="76200" cy="38100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101152" y="3989696"/>
            <a:ext cx="304800" cy="30480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810000" y="4267200"/>
            <a:ext cx="304800" cy="22860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3581400" y="4495800"/>
            <a:ext cx="228600" cy="15240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581400" y="3581400"/>
            <a:ext cx="0" cy="1028700"/>
          </a:xfrm>
          <a:prstGeom prst="line">
            <a:avLst/>
          </a:prstGeom>
          <a:ln w="5715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34000" y="2590800"/>
            <a:ext cx="0" cy="1028700"/>
          </a:xfrm>
          <a:prstGeom prst="line">
            <a:avLst/>
          </a:prstGeom>
          <a:ln w="5715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Dereceli azaltma metodu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Ortadaki adımları, </a:t>
            </a:r>
            <a:r>
              <a:rPr lang="tr-TR" i="1" dirty="0" smtClean="0"/>
              <a:t>J </a:t>
            </a:r>
            <a:r>
              <a:rPr lang="tr-TR" dirty="0" smtClean="0"/>
              <a:t>değerini en çok azaltması isteriz</a:t>
            </a:r>
            <a:endParaRPr lang="tr-TR" i="1" dirty="0" smtClean="0"/>
          </a:p>
          <a:p>
            <a:r>
              <a:rPr lang="tr-TR" dirty="0" smtClean="0"/>
              <a:t>Bunun için, adımları “</a:t>
            </a:r>
            <a:r>
              <a:rPr lang="tr-TR" dirty="0" smtClean="0">
                <a:solidFill>
                  <a:srgbClr val="FF0000"/>
                </a:solidFill>
              </a:rPr>
              <a:t>gradient</a:t>
            </a:r>
            <a:r>
              <a:rPr lang="tr-TR" dirty="0" smtClean="0"/>
              <a:t>” (yani eğim) yönünde yapılmaktadır</a:t>
            </a:r>
          </a:p>
          <a:p>
            <a:r>
              <a:rPr lang="tr-TR" dirty="0" smtClean="0">
                <a:sym typeface="Symbol"/>
              </a:rPr>
              <a:t>Dereceli azaltma algoritması:</a:t>
            </a:r>
          </a:p>
          <a:p>
            <a:pPr lvl="1">
              <a:lnSpc>
                <a:spcPct val="150000"/>
              </a:lnSpc>
            </a:pPr>
            <a:r>
              <a:rPr lang="tr-TR" dirty="0" smtClean="0">
                <a:solidFill>
                  <a:srgbClr val="FF0000"/>
                </a:solidFill>
                <a:sym typeface="Symbol"/>
              </a:rPr>
              <a:t>Yakınsamaya kadar </a:t>
            </a:r>
            <a:r>
              <a:rPr lang="tr-TR" dirty="0" smtClean="0">
                <a:sym typeface="Symbol"/>
              </a:rPr>
              <a:t>tekrarlama </a:t>
            </a:r>
            <a:r>
              <a:rPr lang="en-US" dirty="0" smtClean="0">
                <a:sym typeface="Symbol"/>
              </a:rPr>
              <a:t>{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          </a:t>
            </a:r>
            <a:r>
              <a:rPr lang="tr-TR" i="1" dirty="0" smtClean="0"/>
              <a:t>j</a:t>
            </a:r>
            <a:r>
              <a:rPr lang="tr-TR" dirty="0" smtClean="0"/>
              <a:t>=1,2 için;</a:t>
            </a:r>
            <a:endParaRPr lang="en-US" dirty="0" smtClean="0"/>
          </a:p>
          <a:p>
            <a:pPr marL="1023938">
              <a:buNone/>
            </a:pPr>
            <a:r>
              <a:rPr lang="en-US" dirty="0" smtClean="0"/>
              <a:t>}</a:t>
            </a:r>
            <a:endParaRPr lang="tr-TR" dirty="0" smtClean="0"/>
          </a:p>
        </p:txBody>
      </p:sp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1752600" y="4495800"/>
          <a:ext cx="3912099" cy="139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87" name="Equation" r:id="rId3" imgW="888840" imgH="317160" progId="Equation.3">
                  <p:embed/>
                </p:oleObj>
              </mc:Choice>
              <mc:Fallback>
                <p:oleObj name="Equation" r:id="rId3" imgW="888840" imgH="3171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495800"/>
                        <a:ext cx="3912099" cy="1398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Dereceli azaltma metodu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>
                <a:sym typeface="Symbol"/>
              </a:rPr>
              <a:t>Yakınsamaya kadar tekrarlayın </a:t>
            </a:r>
            <a:r>
              <a:rPr lang="en-US" dirty="0" smtClean="0">
                <a:sym typeface="Symbol"/>
              </a:rPr>
              <a:t>{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          </a:t>
            </a:r>
            <a:r>
              <a:rPr lang="tr-TR" i="1" dirty="0" smtClean="0"/>
              <a:t>j</a:t>
            </a:r>
            <a:r>
              <a:rPr lang="tr-TR" dirty="0" smtClean="0"/>
              <a:t>=1,2 için;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}</a:t>
            </a:r>
            <a:endParaRPr lang="tr-TR" dirty="0" smtClean="0"/>
          </a:p>
        </p:txBody>
      </p:sp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1676400" y="2182504"/>
          <a:ext cx="3912099" cy="139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1" name="Equation" r:id="rId3" imgW="888840" imgH="317160" progId="Equation.3">
                  <p:embed/>
                </p:oleObj>
              </mc:Choice>
              <mc:Fallback>
                <p:oleObj name="Equation" r:id="rId3" imgW="888840" imgH="3171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182504"/>
                        <a:ext cx="3912099" cy="1398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Dereceli azaltma metodu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>
                <a:sym typeface="Symbol"/>
              </a:rPr>
              <a:t>Bu formülde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          </a:t>
            </a:r>
          </a:p>
        </p:txBody>
      </p:sp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1676400" y="2182504"/>
          <a:ext cx="3912099" cy="139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55" name="Equation" r:id="rId3" imgW="888840" imgH="317160" progId="Equation.3">
                  <p:embed/>
                </p:oleObj>
              </mc:Choice>
              <mc:Fallback>
                <p:oleObj name="Equation" r:id="rId3" imgW="888840" imgH="3171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182504"/>
                        <a:ext cx="3912099" cy="1398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1676400" y="2895600"/>
            <a:ext cx="685800" cy="11430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09600" y="4038600"/>
            <a:ext cx="2742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solidFill>
                  <a:srgbClr val="FF0000"/>
                </a:solidFill>
              </a:rPr>
              <a:t>Değer güncelleştirilmesi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3962400" y="3352800"/>
            <a:ext cx="685800" cy="10668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343400" y="4419600"/>
            <a:ext cx="34517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solidFill>
                  <a:srgbClr val="FF0000"/>
                </a:solidFill>
              </a:rPr>
              <a:t>Maliyet fonksiyonununtürevleri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>
            <a:stCxn id="14" idx="0"/>
          </p:cNvCxnSpPr>
          <p:nvPr/>
        </p:nvCxnSpPr>
        <p:spPr>
          <a:xfrm flipH="1" flipV="1">
            <a:off x="3276607" y="3124200"/>
            <a:ext cx="794174" cy="17526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00200" y="4876800"/>
            <a:ext cx="49411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i="1" dirty="0" smtClean="0">
                <a:solidFill>
                  <a:srgbClr val="FF0000"/>
                </a:solidFill>
              </a:rPr>
              <a:t>Özel bir parametre (öğrenme hız parametresi)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Dereceli azaltma metodu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>
                <a:sym typeface="Symbol"/>
              </a:rPr>
              <a:t>Yakınsamaya kadar tekrarlayın </a:t>
            </a:r>
            <a:r>
              <a:rPr lang="en-US" dirty="0" smtClean="0">
                <a:sym typeface="Symbol"/>
              </a:rPr>
              <a:t>{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         </a:t>
            </a:r>
            <a:r>
              <a:rPr lang="tr-TR" i="1" dirty="0" smtClean="0"/>
              <a:t>j</a:t>
            </a:r>
            <a:r>
              <a:rPr lang="tr-TR" dirty="0" smtClean="0"/>
              <a:t>=1,2 için;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}</a:t>
            </a:r>
            <a:endParaRPr lang="tr-TR" dirty="0" smtClean="0"/>
          </a:p>
        </p:txBody>
      </p:sp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1676400" y="2182504"/>
          <a:ext cx="3912099" cy="139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35" name="Equation" r:id="rId3" imgW="888840" imgH="317160" progId="Equation.3">
                  <p:embed/>
                </p:oleObj>
              </mc:Choice>
              <mc:Fallback>
                <p:oleObj name="Equation" r:id="rId3" imgW="888840" imgH="3171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182504"/>
                        <a:ext cx="3912099" cy="1398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81000" y="3886200"/>
            <a:ext cx="80772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</a:rPr>
              <a:t>Önemli Not:</a:t>
            </a:r>
          </a:p>
          <a:p>
            <a:pPr marL="109538"/>
            <a:r>
              <a:rPr lang="tr-TR" sz="2000" dirty="0" smtClean="0">
                <a:sym typeface="Symbol"/>
              </a:rPr>
              <a:t>Türevler, </a:t>
            </a:r>
            <a:r>
              <a:rPr lang="tr-TR" sz="2000" dirty="0" smtClean="0"/>
              <a:t>şu andaki </a:t>
            </a:r>
            <a:r>
              <a:rPr lang="tr-TR" sz="2000" dirty="0" smtClean="0">
                <a:sym typeface="Symbol"/>
              </a:rPr>
              <a:t>(</a:t>
            </a:r>
            <a:r>
              <a:rPr lang="tr-TR" sz="2000" i="1" dirty="0" smtClean="0">
                <a:sym typeface="Symbol"/>
              </a:rPr>
              <a:t></a:t>
            </a:r>
            <a:r>
              <a:rPr lang="tr-TR" sz="2000" i="1" baseline="-25000" dirty="0" smtClean="0">
                <a:sym typeface="Symbol"/>
              </a:rPr>
              <a:t>0</a:t>
            </a:r>
            <a:r>
              <a:rPr lang="tr-TR" sz="2000" dirty="0" smtClean="0">
                <a:sym typeface="Symbol"/>
              </a:rPr>
              <a:t>,</a:t>
            </a:r>
            <a:r>
              <a:rPr lang="tr-TR" sz="2000" i="1" dirty="0" smtClean="0">
                <a:sym typeface="Symbol"/>
              </a:rPr>
              <a:t></a:t>
            </a:r>
            <a:r>
              <a:rPr lang="tr-TR" sz="2000" i="1" baseline="-25000" dirty="0" smtClean="0">
                <a:sym typeface="Symbol"/>
              </a:rPr>
              <a:t>1</a:t>
            </a:r>
            <a:r>
              <a:rPr lang="tr-TR" sz="2000" dirty="0" smtClean="0">
                <a:sym typeface="Symbol"/>
              </a:rPr>
              <a:t>) noktası için hepsi döngüden önce hesaplanmalı. Sonra, </a:t>
            </a:r>
            <a:r>
              <a:rPr lang="tr-TR" sz="2000" i="1" dirty="0" smtClean="0">
                <a:sym typeface="Symbol"/>
              </a:rPr>
              <a:t></a:t>
            </a:r>
            <a:r>
              <a:rPr lang="tr-TR" sz="2000" i="1" baseline="-25000" dirty="0" smtClean="0">
                <a:sym typeface="Symbol"/>
              </a:rPr>
              <a:t>0</a:t>
            </a:r>
            <a:r>
              <a:rPr lang="tr-TR" sz="2000" dirty="0" smtClean="0">
                <a:sym typeface="Symbol"/>
              </a:rPr>
              <a:t> ve </a:t>
            </a:r>
            <a:r>
              <a:rPr lang="tr-TR" sz="2000" i="1" dirty="0" smtClean="0">
                <a:sym typeface="Symbol"/>
              </a:rPr>
              <a:t></a:t>
            </a:r>
            <a:r>
              <a:rPr lang="tr-TR" sz="2000" i="1" baseline="-25000" dirty="0" smtClean="0">
                <a:sym typeface="Symbol"/>
              </a:rPr>
              <a:t>1</a:t>
            </a:r>
            <a:r>
              <a:rPr lang="tr-TR" sz="2000" dirty="0" smtClean="0">
                <a:sym typeface="Symbol"/>
              </a:rPr>
              <a:t> değerleri güncelleştirilmesi gerekiyor. </a:t>
            </a:r>
            <a:br>
              <a:rPr lang="tr-TR" sz="2000" dirty="0" smtClean="0">
                <a:sym typeface="Symbol"/>
              </a:rPr>
            </a:br>
            <a:r>
              <a:rPr lang="tr-TR" sz="2000" dirty="0" smtClean="0">
                <a:sym typeface="Symbol"/>
              </a:rPr>
              <a:t/>
            </a:r>
            <a:br>
              <a:rPr lang="tr-TR" sz="2000" dirty="0" smtClean="0">
                <a:sym typeface="Symbol"/>
              </a:rPr>
            </a:br>
            <a:r>
              <a:rPr lang="tr-TR" sz="2000" i="1" dirty="0" smtClean="0">
                <a:sym typeface="Symbol"/>
              </a:rPr>
              <a:t></a:t>
            </a:r>
            <a:r>
              <a:rPr lang="tr-TR" sz="2000" i="1" baseline="-25000" dirty="0" smtClean="0">
                <a:sym typeface="Symbol"/>
              </a:rPr>
              <a:t>0</a:t>
            </a:r>
            <a:r>
              <a:rPr lang="tr-TR" sz="2000" dirty="0" smtClean="0">
                <a:sym typeface="Symbol"/>
              </a:rPr>
              <a:t>,</a:t>
            </a:r>
            <a:r>
              <a:rPr lang="tr-TR" sz="2000" i="1" dirty="0" smtClean="0">
                <a:sym typeface="Symbol"/>
              </a:rPr>
              <a:t></a:t>
            </a:r>
            <a:r>
              <a:rPr lang="tr-TR" sz="2000" i="1" baseline="-25000" dirty="0" smtClean="0">
                <a:sym typeface="Symbol"/>
              </a:rPr>
              <a:t>1</a:t>
            </a:r>
            <a:r>
              <a:rPr lang="tr-TR" sz="2000" dirty="0" smtClean="0">
                <a:sym typeface="Symbol"/>
              </a:rPr>
              <a:t>’nin güncelleştirilmesi türevler hesaplanmasıyla aynı zamanda yapılmaz</a:t>
            </a:r>
            <a:r>
              <a:rPr lang="tr-TR" sz="2000" dirty="0" smtClean="0"/>
              <a:t> ! yani, </a:t>
            </a:r>
            <a:r>
              <a:rPr lang="tr-TR" sz="2000" dirty="0" smtClean="0">
                <a:sym typeface="Symbol"/>
              </a:rPr>
              <a:t>(</a:t>
            </a:r>
            <a:r>
              <a:rPr lang="tr-TR" sz="2000" i="1" dirty="0" smtClean="0">
                <a:sym typeface="Symbol"/>
              </a:rPr>
              <a:t></a:t>
            </a:r>
            <a:r>
              <a:rPr lang="tr-TR" sz="2000" i="1" baseline="-25000" dirty="0" smtClean="0">
                <a:sym typeface="Symbol"/>
              </a:rPr>
              <a:t>0</a:t>
            </a:r>
            <a:r>
              <a:rPr lang="tr-TR" sz="2000" dirty="0" smtClean="0">
                <a:sym typeface="Symbol"/>
              </a:rPr>
              <a:t>,</a:t>
            </a:r>
            <a:r>
              <a:rPr lang="tr-TR" sz="2000" i="1" dirty="0" smtClean="0">
                <a:sym typeface="Symbol"/>
              </a:rPr>
              <a:t></a:t>
            </a:r>
            <a:r>
              <a:rPr lang="tr-TR" sz="2000" i="1" baseline="-25000" dirty="0" smtClean="0">
                <a:sym typeface="Symbol"/>
              </a:rPr>
              <a:t>1</a:t>
            </a:r>
            <a:r>
              <a:rPr lang="tr-TR" sz="2000" dirty="0" smtClean="0">
                <a:sym typeface="Symbol"/>
              </a:rPr>
              <a:t>)  </a:t>
            </a:r>
            <a:r>
              <a:rPr lang="tr-TR" sz="2000" dirty="0" smtClean="0"/>
              <a:t>parça-parça  şekilde güncelleştirilmez!</a:t>
            </a:r>
            <a:endParaRPr lang="en-US" sz="2000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Dereceli azaltma metodu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>
                <a:sym typeface="Symbol"/>
              </a:rPr>
              <a:t>Yakınsamaya kadar tekrarlayın </a:t>
            </a:r>
            <a:r>
              <a:rPr lang="en-US" dirty="0" smtClean="0">
                <a:sym typeface="Symbol"/>
              </a:rPr>
              <a:t>{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         </a:t>
            </a:r>
            <a:r>
              <a:rPr lang="tr-TR" i="1" dirty="0" smtClean="0"/>
              <a:t>j</a:t>
            </a:r>
            <a:r>
              <a:rPr lang="tr-TR" dirty="0" smtClean="0"/>
              <a:t>=1,2 için;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}</a:t>
            </a:r>
            <a:endParaRPr lang="tr-TR" dirty="0" smtClean="0"/>
          </a:p>
        </p:txBody>
      </p:sp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1676400" y="2182504"/>
          <a:ext cx="3912099" cy="139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1" name="Equation" r:id="rId3" imgW="888840" imgH="317160" progId="Equation.3">
                  <p:embed/>
                </p:oleObj>
              </mc:Choice>
              <mc:Fallback>
                <p:oleObj name="Equation" r:id="rId3" imgW="888840" imgH="3171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182504"/>
                        <a:ext cx="3912099" cy="1398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59" name="Object 3"/>
          <p:cNvGraphicFramePr>
            <a:graphicFrameLocks noChangeAspect="1"/>
          </p:cNvGraphicFramePr>
          <p:nvPr/>
        </p:nvGraphicFramePr>
        <p:xfrm>
          <a:off x="762000" y="4343400"/>
          <a:ext cx="3124200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2" name="Equation" r:id="rId5" imgW="888840" imgH="304560" progId="Equation.3">
                  <p:embed/>
                </p:oleObj>
              </mc:Choice>
              <mc:Fallback>
                <p:oleObj name="Equation" r:id="rId5" imgW="888840" imgH="3045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343400"/>
                        <a:ext cx="3124200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0" name="Object 4"/>
          <p:cNvGraphicFramePr>
            <a:graphicFrameLocks noChangeAspect="1"/>
          </p:cNvGraphicFramePr>
          <p:nvPr/>
        </p:nvGraphicFramePr>
        <p:xfrm>
          <a:off x="822280" y="5071754"/>
          <a:ext cx="2990850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3" name="Equation" r:id="rId7" imgW="850680" imgH="304560" progId="Equation.3">
                  <p:embed/>
                </p:oleObj>
              </mc:Choice>
              <mc:Fallback>
                <p:oleObj name="Equation" r:id="rId7" imgW="850680" imgH="3045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280" y="5071754"/>
                        <a:ext cx="2990850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228600" y="3886200"/>
            <a:ext cx="4105804" cy="589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rgbClr val="FF0000"/>
                </a:solidFill>
                <a:sym typeface="Symbol"/>
              </a:rPr>
              <a:t>Yakınsamaya kadar tekrarlayın 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{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" y="5862935"/>
            <a:ext cx="2808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}</a:t>
            </a:r>
            <a:endParaRPr lang="tr-TR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Dereceli azaltma metodu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>
                <a:sym typeface="Symbol"/>
              </a:rPr>
              <a:t>Yakınsamaya kadar tekrarlayın </a:t>
            </a:r>
            <a:r>
              <a:rPr lang="en-US" dirty="0" smtClean="0">
                <a:sym typeface="Symbol"/>
              </a:rPr>
              <a:t>{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         </a:t>
            </a:r>
            <a:r>
              <a:rPr lang="tr-TR" i="1" dirty="0" smtClean="0"/>
              <a:t>j</a:t>
            </a:r>
            <a:r>
              <a:rPr lang="tr-TR" dirty="0" smtClean="0"/>
              <a:t>=1,2 için;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}</a:t>
            </a:r>
            <a:endParaRPr lang="tr-TR" dirty="0" smtClean="0"/>
          </a:p>
        </p:txBody>
      </p:sp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1676400" y="2182504"/>
          <a:ext cx="3912099" cy="139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5" name="Equation" r:id="rId3" imgW="888840" imgH="317160" progId="Equation.3">
                  <p:embed/>
                </p:oleObj>
              </mc:Choice>
              <mc:Fallback>
                <p:oleObj name="Equation" r:id="rId3" imgW="888840" imgH="3171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182504"/>
                        <a:ext cx="3912099" cy="1398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59" name="Object 3"/>
          <p:cNvGraphicFramePr>
            <a:graphicFrameLocks noChangeAspect="1"/>
          </p:cNvGraphicFramePr>
          <p:nvPr/>
        </p:nvGraphicFramePr>
        <p:xfrm>
          <a:off x="762000" y="4343400"/>
          <a:ext cx="3124200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6" name="Equation" r:id="rId5" imgW="888840" imgH="304560" progId="Equation.3">
                  <p:embed/>
                </p:oleObj>
              </mc:Choice>
              <mc:Fallback>
                <p:oleObj name="Equation" r:id="rId5" imgW="888840" imgH="3045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343400"/>
                        <a:ext cx="3124200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0" name="Object 4"/>
          <p:cNvGraphicFramePr>
            <a:graphicFrameLocks noChangeAspect="1"/>
          </p:cNvGraphicFramePr>
          <p:nvPr/>
        </p:nvGraphicFramePr>
        <p:xfrm>
          <a:off x="822280" y="5071754"/>
          <a:ext cx="2990850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7" name="Equation" r:id="rId7" imgW="850680" imgH="304560" progId="Equation.3">
                  <p:embed/>
                </p:oleObj>
              </mc:Choice>
              <mc:Fallback>
                <p:oleObj name="Equation" r:id="rId7" imgW="850680" imgH="3045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280" y="5071754"/>
                        <a:ext cx="2990850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228600" y="3886200"/>
            <a:ext cx="4105804" cy="589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sym typeface="Symbol"/>
              </a:rPr>
              <a:t>Yakınsamaya kadar tekrarlayın </a:t>
            </a:r>
            <a:r>
              <a:rPr lang="en-US" sz="2400" dirty="0" smtClean="0">
                <a:sym typeface="Symbol"/>
              </a:rPr>
              <a:t>{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381000" y="5862935"/>
            <a:ext cx="2808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smtClean="0"/>
              <a:t>}</a:t>
            </a:r>
            <a:endParaRPr lang="tr-TR" sz="2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4343400" y="4724400"/>
            <a:ext cx="1521442" cy="118872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4400" b="1" dirty="0" smtClean="0">
                <a:solidFill>
                  <a:srgbClr val="FF0000"/>
                </a:solidFill>
                <a:sym typeface="Symbol"/>
              </a:rPr>
              <a:t>Yanlış</a:t>
            </a:r>
            <a:endParaRPr lang="en-US" sz="4400" b="1" dirty="0" smtClean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3124200" y="5791200"/>
            <a:ext cx="228600" cy="6096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352800" y="6096000"/>
            <a:ext cx="36471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rgbClr val="FF0000"/>
                </a:solidFill>
                <a:sym typeface="Symbol"/>
              </a:rPr>
              <a:t>İlk adımda değişmiş oldu !!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Gradient descent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>
                <a:sym typeface="Symbol"/>
              </a:rPr>
              <a:t>Yakınsamaya kadar tekrarlayın </a:t>
            </a:r>
            <a:r>
              <a:rPr lang="en-US" dirty="0" smtClean="0">
                <a:sym typeface="Symbol"/>
              </a:rPr>
              <a:t>{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         </a:t>
            </a:r>
            <a:r>
              <a:rPr lang="tr-TR" i="1" dirty="0" smtClean="0"/>
              <a:t>j</a:t>
            </a:r>
            <a:r>
              <a:rPr lang="tr-TR" dirty="0" smtClean="0"/>
              <a:t>=1,2 için;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}</a:t>
            </a:r>
            <a:endParaRPr lang="tr-TR" dirty="0" smtClean="0"/>
          </a:p>
        </p:txBody>
      </p:sp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1676400" y="2182504"/>
          <a:ext cx="3912099" cy="139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3" name="Equation" r:id="rId3" imgW="888840" imgH="317160" progId="Equation.3">
                  <p:embed/>
                </p:oleObj>
              </mc:Choice>
              <mc:Fallback>
                <p:oleObj name="Equation" r:id="rId3" imgW="888840" imgH="3171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182504"/>
                        <a:ext cx="3912099" cy="1398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59" name="Object 3"/>
          <p:cNvGraphicFramePr>
            <a:graphicFrameLocks noChangeAspect="1"/>
          </p:cNvGraphicFramePr>
          <p:nvPr/>
        </p:nvGraphicFramePr>
        <p:xfrm>
          <a:off x="762000" y="4343400"/>
          <a:ext cx="3124200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4" name="Equation" r:id="rId5" imgW="888840" imgH="304560" progId="Equation.3">
                  <p:embed/>
                </p:oleObj>
              </mc:Choice>
              <mc:Fallback>
                <p:oleObj name="Equation" r:id="rId5" imgW="888840" imgH="3045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343400"/>
                        <a:ext cx="3124200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0" name="Object 4"/>
          <p:cNvGraphicFramePr>
            <a:graphicFrameLocks noChangeAspect="1"/>
          </p:cNvGraphicFramePr>
          <p:nvPr/>
        </p:nvGraphicFramePr>
        <p:xfrm>
          <a:off x="822280" y="5071754"/>
          <a:ext cx="2990850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5" name="Equation" r:id="rId7" imgW="850680" imgH="304560" progId="Equation.3">
                  <p:embed/>
                </p:oleObj>
              </mc:Choice>
              <mc:Fallback>
                <p:oleObj name="Equation" r:id="rId7" imgW="850680" imgH="3045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280" y="5071754"/>
                        <a:ext cx="2990850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228600" y="3886200"/>
            <a:ext cx="4105804" cy="589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sym typeface="Symbol"/>
              </a:rPr>
              <a:t>Yakınsamaya kadar tekrarlayın </a:t>
            </a:r>
            <a:r>
              <a:rPr lang="en-US" sz="2400" dirty="0" smtClean="0">
                <a:sym typeface="Symbol"/>
              </a:rPr>
              <a:t>{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381000" y="5862935"/>
            <a:ext cx="2808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smtClean="0"/>
              <a:t>}</a:t>
            </a:r>
            <a:endParaRPr lang="tr-TR" sz="2400" dirty="0" smtClean="0"/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5285758" y="4038600"/>
          <a:ext cx="3570288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6" name="Equation" r:id="rId9" imgW="1015920" imgH="304560" progId="Equation.3">
                  <p:embed/>
                </p:oleObj>
              </mc:Choice>
              <mc:Fallback>
                <p:oleObj name="Equation" r:id="rId9" imgW="1015920" imgH="3045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5758" y="4038600"/>
                        <a:ext cx="3570288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"/>
          <p:cNvGraphicFramePr>
            <a:graphicFrameLocks noChangeAspect="1"/>
          </p:cNvGraphicFramePr>
          <p:nvPr/>
        </p:nvGraphicFramePr>
        <p:xfrm>
          <a:off x="5257800" y="4697104"/>
          <a:ext cx="3436938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7" name="Equation" r:id="rId11" imgW="977760" imgH="304560" progId="Equation.3">
                  <p:embed/>
                </p:oleObj>
              </mc:Choice>
              <mc:Fallback>
                <p:oleObj name="Equation" r:id="rId11" imgW="977760" imgH="30456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697104"/>
                        <a:ext cx="3436938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/>
        </p:nvSpPr>
        <p:spPr>
          <a:xfrm>
            <a:off x="4724400" y="3581400"/>
            <a:ext cx="4105804" cy="589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sym typeface="Symbol"/>
              </a:rPr>
              <a:t>Yakınsamaya kadar tekrarlayın </a:t>
            </a:r>
            <a:r>
              <a:rPr lang="en-US" sz="2400" dirty="0" smtClean="0">
                <a:sym typeface="Symbol"/>
              </a:rPr>
              <a:t>{</a:t>
            </a:r>
            <a:endParaRPr lang="en-US" sz="2400" dirty="0" smtClean="0"/>
          </a:p>
        </p:txBody>
      </p:sp>
      <p:sp>
        <p:nvSpPr>
          <p:cNvPr id="17" name="Rectangle 16"/>
          <p:cNvSpPr/>
          <p:nvPr/>
        </p:nvSpPr>
        <p:spPr>
          <a:xfrm>
            <a:off x="4876800" y="6320135"/>
            <a:ext cx="2808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smtClean="0"/>
              <a:t>}</a:t>
            </a:r>
            <a:endParaRPr lang="tr-TR" sz="2400" dirty="0" smtClean="0"/>
          </a:p>
        </p:txBody>
      </p:sp>
      <p:graphicFrame>
        <p:nvGraphicFramePr>
          <p:cNvPr id="72711" name="Object 7"/>
          <p:cNvGraphicFramePr>
            <a:graphicFrameLocks noChangeAspect="1"/>
          </p:cNvGraphicFramePr>
          <p:nvPr/>
        </p:nvGraphicFramePr>
        <p:xfrm>
          <a:off x="5257800" y="5410200"/>
          <a:ext cx="1473200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8" name="Equation" r:id="rId13" imgW="419040" imgH="177480" progId="Equation.3">
                  <p:embed/>
                </p:oleObj>
              </mc:Choice>
              <mc:Fallback>
                <p:oleObj name="Equation" r:id="rId13" imgW="41904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5410200"/>
                        <a:ext cx="1473200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2" name="Object 8"/>
          <p:cNvGraphicFramePr>
            <a:graphicFrameLocks noChangeAspect="1"/>
          </p:cNvGraphicFramePr>
          <p:nvPr/>
        </p:nvGraphicFramePr>
        <p:xfrm>
          <a:off x="5280025" y="5881048"/>
          <a:ext cx="1428750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9" name="Equation" r:id="rId15" imgW="406080" imgH="177480" progId="Equation.3">
                  <p:embed/>
                </p:oleObj>
              </mc:Choice>
              <mc:Fallback>
                <p:oleObj name="Equation" r:id="rId15" imgW="40608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0025" y="5881048"/>
                        <a:ext cx="1428750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Connector 25"/>
          <p:cNvCxnSpPr/>
          <p:nvPr/>
        </p:nvCxnSpPr>
        <p:spPr>
          <a:xfrm flipH="1">
            <a:off x="1371600" y="3657600"/>
            <a:ext cx="2209800" cy="297180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09600" y="3810000"/>
            <a:ext cx="3276600" cy="274320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Makine öğrenme problemi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Makine öğrenme sistemleri, bu program gerçekleştirmek için genellikle öğrenecek problemin bir bilgisayar modeli kullanmaktadır</a:t>
            </a:r>
          </a:p>
          <a:p>
            <a:pPr lvl="1"/>
            <a:r>
              <a:rPr lang="tr-TR" dirty="0" smtClean="0"/>
              <a:t>Örneğin, spam mesajının modeli, içeren kelimeler, ifadeler, gönderen adresi, vb. temsil edebiliyor</a:t>
            </a:r>
          </a:p>
          <a:p>
            <a:r>
              <a:rPr lang="tr-TR" dirty="0" smtClean="0"/>
              <a:t>Bu bilgisayar modeli kullanarak, ilişkili kararlar verilebilir</a:t>
            </a:r>
          </a:p>
          <a:p>
            <a:pPr lvl="1"/>
            <a:r>
              <a:rPr lang="tr-TR" dirty="0" smtClean="0"/>
              <a:t>Örnegin, gelen kutusundan mesajı silmek yada silmemek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Dereceli azaltma metodu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>
                <a:sym typeface="Symbol"/>
              </a:rPr>
              <a:t>Yakınsamaya kadar tekrarlayın </a:t>
            </a:r>
            <a:r>
              <a:rPr lang="en-US" dirty="0" smtClean="0">
                <a:sym typeface="Symbol"/>
              </a:rPr>
              <a:t>{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         </a:t>
            </a:r>
            <a:r>
              <a:rPr lang="tr-TR" i="1" dirty="0" smtClean="0"/>
              <a:t>j</a:t>
            </a:r>
            <a:r>
              <a:rPr lang="tr-TR" dirty="0" smtClean="0"/>
              <a:t>=1,2 için;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}</a:t>
            </a:r>
            <a:endParaRPr lang="tr-TR" dirty="0" smtClean="0"/>
          </a:p>
        </p:txBody>
      </p:sp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1676400" y="2182504"/>
          <a:ext cx="3912099" cy="139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7" name="Equation" r:id="rId3" imgW="888840" imgH="317160" progId="Equation.3">
                  <p:embed/>
                </p:oleObj>
              </mc:Choice>
              <mc:Fallback>
                <p:oleObj name="Equation" r:id="rId3" imgW="888840" imgH="3171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182504"/>
                        <a:ext cx="3912099" cy="1398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59" name="Object 3"/>
          <p:cNvGraphicFramePr>
            <a:graphicFrameLocks noChangeAspect="1"/>
          </p:cNvGraphicFramePr>
          <p:nvPr/>
        </p:nvGraphicFramePr>
        <p:xfrm>
          <a:off x="762000" y="4343400"/>
          <a:ext cx="3124200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8" name="Equation" r:id="rId5" imgW="888840" imgH="304560" progId="Equation.3">
                  <p:embed/>
                </p:oleObj>
              </mc:Choice>
              <mc:Fallback>
                <p:oleObj name="Equation" r:id="rId5" imgW="888840" imgH="3045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343400"/>
                        <a:ext cx="3124200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0" name="Object 4"/>
          <p:cNvGraphicFramePr>
            <a:graphicFrameLocks noChangeAspect="1"/>
          </p:cNvGraphicFramePr>
          <p:nvPr/>
        </p:nvGraphicFramePr>
        <p:xfrm>
          <a:off x="822280" y="5071754"/>
          <a:ext cx="2990850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9" name="Equation" r:id="rId7" imgW="850680" imgH="304560" progId="Equation.3">
                  <p:embed/>
                </p:oleObj>
              </mc:Choice>
              <mc:Fallback>
                <p:oleObj name="Equation" r:id="rId7" imgW="850680" imgH="3045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280" y="5071754"/>
                        <a:ext cx="2990850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228600" y="3886200"/>
            <a:ext cx="4105804" cy="589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sym typeface="Symbol"/>
              </a:rPr>
              <a:t>Yakınsamaya kadar tekrarlayın </a:t>
            </a:r>
            <a:r>
              <a:rPr lang="en-US" sz="2400" dirty="0" smtClean="0">
                <a:sym typeface="Symbol"/>
              </a:rPr>
              <a:t>{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381000" y="5862935"/>
            <a:ext cx="2808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smtClean="0"/>
              <a:t>}</a:t>
            </a:r>
            <a:endParaRPr lang="tr-TR" sz="2400" dirty="0" smtClean="0"/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5285758" y="4038600"/>
          <a:ext cx="3570288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0" name="Equation" r:id="rId9" imgW="1015920" imgH="304560" progId="Equation.3">
                  <p:embed/>
                </p:oleObj>
              </mc:Choice>
              <mc:Fallback>
                <p:oleObj name="Equation" r:id="rId9" imgW="1015920" imgH="3045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5758" y="4038600"/>
                        <a:ext cx="3570288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"/>
          <p:cNvGraphicFramePr>
            <a:graphicFrameLocks noChangeAspect="1"/>
          </p:cNvGraphicFramePr>
          <p:nvPr/>
        </p:nvGraphicFramePr>
        <p:xfrm>
          <a:off x="5257800" y="4697104"/>
          <a:ext cx="3436938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1" name="Equation" r:id="rId11" imgW="977760" imgH="304560" progId="Equation.3">
                  <p:embed/>
                </p:oleObj>
              </mc:Choice>
              <mc:Fallback>
                <p:oleObj name="Equation" r:id="rId11" imgW="977760" imgH="30456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697104"/>
                        <a:ext cx="3436938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/>
        </p:nvSpPr>
        <p:spPr>
          <a:xfrm>
            <a:off x="4724400" y="3581400"/>
            <a:ext cx="4105804" cy="589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sym typeface="Symbol"/>
              </a:rPr>
              <a:t>Yakınsamaya kadar tekrarlayın </a:t>
            </a:r>
            <a:r>
              <a:rPr lang="en-US" sz="2400" dirty="0" smtClean="0">
                <a:sym typeface="Symbol"/>
              </a:rPr>
              <a:t>{</a:t>
            </a:r>
            <a:endParaRPr lang="en-US" sz="2400" dirty="0" smtClean="0"/>
          </a:p>
        </p:txBody>
      </p:sp>
      <p:sp>
        <p:nvSpPr>
          <p:cNvPr id="17" name="Rectangle 16"/>
          <p:cNvSpPr/>
          <p:nvPr/>
        </p:nvSpPr>
        <p:spPr>
          <a:xfrm>
            <a:off x="4876800" y="6320135"/>
            <a:ext cx="2808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smtClean="0"/>
              <a:t>}</a:t>
            </a:r>
            <a:endParaRPr lang="tr-TR" sz="2400" dirty="0" smtClean="0"/>
          </a:p>
        </p:txBody>
      </p:sp>
      <p:graphicFrame>
        <p:nvGraphicFramePr>
          <p:cNvPr id="72711" name="Object 7"/>
          <p:cNvGraphicFramePr>
            <a:graphicFrameLocks noChangeAspect="1"/>
          </p:cNvGraphicFramePr>
          <p:nvPr/>
        </p:nvGraphicFramePr>
        <p:xfrm>
          <a:off x="5257800" y="5410200"/>
          <a:ext cx="1473200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2" name="Equation" r:id="rId13" imgW="419040" imgH="177480" progId="Equation.3">
                  <p:embed/>
                </p:oleObj>
              </mc:Choice>
              <mc:Fallback>
                <p:oleObj name="Equation" r:id="rId13" imgW="41904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5410200"/>
                        <a:ext cx="1473200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2" name="Object 8"/>
          <p:cNvGraphicFramePr>
            <a:graphicFrameLocks noChangeAspect="1"/>
          </p:cNvGraphicFramePr>
          <p:nvPr/>
        </p:nvGraphicFramePr>
        <p:xfrm>
          <a:off x="5280025" y="5881048"/>
          <a:ext cx="1428750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3" name="Equation" r:id="rId15" imgW="406080" imgH="177480" progId="Equation.3">
                  <p:embed/>
                </p:oleObj>
              </mc:Choice>
              <mc:Fallback>
                <p:oleObj name="Equation" r:id="rId15" imgW="40608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0025" y="5881048"/>
                        <a:ext cx="1428750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Arrow Connector 17"/>
          <p:cNvCxnSpPr>
            <a:stCxn id="24" idx="2"/>
          </p:cNvCxnSpPr>
          <p:nvPr/>
        </p:nvCxnSpPr>
        <p:spPr>
          <a:xfrm flipH="1">
            <a:off x="8153400" y="3810000"/>
            <a:ext cx="381203" cy="5334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24" idx="2"/>
          </p:cNvCxnSpPr>
          <p:nvPr/>
        </p:nvCxnSpPr>
        <p:spPr>
          <a:xfrm flipH="1">
            <a:off x="8077200" y="3810000"/>
            <a:ext cx="457403" cy="12192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1371600" y="3657600"/>
            <a:ext cx="2209800" cy="297180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09600" y="3810000"/>
            <a:ext cx="3276600" cy="274320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7925205" y="3225225"/>
            <a:ext cx="12187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b="1" cap="all" dirty="0" smtClean="0">
                <a:solidFill>
                  <a:srgbClr val="FF0000"/>
                </a:solidFill>
                <a:sym typeface="Symbol"/>
              </a:rPr>
              <a:t>AynI </a:t>
            </a:r>
            <a:r>
              <a:rPr lang="tr-TR" sz="3200" b="1" dirty="0" smtClean="0">
                <a:solidFill>
                  <a:srgbClr val="FF0000"/>
                </a:solidFill>
                <a:sym typeface="Symbol"/>
              </a:rPr>
              <a:t>!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505200" y="4724400"/>
            <a:ext cx="1828800" cy="110799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4400" b="1" dirty="0" smtClean="0">
                <a:solidFill>
                  <a:srgbClr val="FF0000"/>
                </a:solidFill>
                <a:sym typeface="Symbol"/>
              </a:rPr>
              <a:t>Doğru</a:t>
            </a:r>
            <a:endParaRPr lang="en-US" sz="4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Dereceli azaltma metodu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Lineer regresyonu</a:t>
            </a:r>
          </a:p>
        </p:txBody>
      </p:sp>
      <p:graphicFrame>
        <p:nvGraphicFramePr>
          <p:cNvPr id="75778" name="Object 2"/>
          <p:cNvGraphicFramePr>
            <a:graphicFrameLocks noChangeAspect="1"/>
          </p:cNvGraphicFramePr>
          <p:nvPr/>
        </p:nvGraphicFramePr>
        <p:xfrm>
          <a:off x="1066800" y="2895600"/>
          <a:ext cx="4897437" cy="1506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1" name="Equation" r:id="rId3" imgW="1117440" imgH="342720" progId="Equation.3">
                  <p:embed/>
                </p:oleObj>
              </mc:Choice>
              <mc:Fallback>
                <p:oleObj name="Equation" r:id="rId3" imgW="1117440" imgH="3427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895600"/>
                        <a:ext cx="4897437" cy="15064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79" name="Object 3"/>
          <p:cNvGraphicFramePr>
            <a:graphicFrameLocks noChangeAspect="1"/>
          </p:cNvGraphicFramePr>
          <p:nvPr/>
        </p:nvGraphicFramePr>
        <p:xfrm>
          <a:off x="1074760" y="4343399"/>
          <a:ext cx="5334000" cy="1519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2" name="Equation" r:id="rId5" imgW="1206360" imgH="342720" progId="Equation.3">
                  <p:embed/>
                </p:oleObj>
              </mc:Choice>
              <mc:Fallback>
                <p:oleObj name="Equation" r:id="rId5" imgW="1206360" imgH="3427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60" y="4343399"/>
                        <a:ext cx="5334000" cy="15197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80" name="Object 4"/>
          <p:cNvGraphicFramePr>
            <a:graphicFrameLocks noChangeAspect="1"/>
          </p:cNvGraphicFramePr>
          <p:nvPr/>
        </p:nvGraphicFramePr>
        <p:xfrm>
          <a:off x="4724400" y="1752600"/>
          <a:ext cx="3613150" cy="10242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3" name="Equation" r:id="rId7" imgW="1434960" imgH="406080" progId="Equation.3">
                  <p:embed/>
                </p:oleObj>
              </mc:Choice>
              <mc:Fallback>
                <p:oleObj name="Equation" r:id="rId7" imgW="1434960" imgH="4060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752600"/>
                        <a:ext cx="3613150" cy="10242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Dereceli azaltma metodu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Alpha</a:t>
            </a:r>
            <a:r>
              <a:rPr lang="tr-TR" dirty="0" smtClean="0">
                <a:solidFill>
                  <a:srgbClr val="FF0000"/>
                </a:solidFill>
              </a:rPr>
              <a:t> seçme (biraz dikkat edilmeli)</a:t>
            </a:r>
          </a:p>
          <a:p>
            <a:pPr lvl="1"/>
            <a:r>
              <a:rPr lang="tr-TR" dirty="0" smtClean="0"/>
              <a:t>Küçük alpha – </a:t>
            </a:r>
            <a:r>
              <a:rPr lang="tr-TR" dirty="0" smtClean="0">
                <a:solidFill>
                  <a:srgbClr val="FF0000"/>
                </a:solidFill>
              </a:rPr>
              <a:t>yavaş yakınsama</a:t>
            </a:r>
          </a:p>
          <a:p>
            <a:pPr lvl="1"/>
            <a:r>
              <a:rPr lang="tr-TR" dirty="0" smtClean="0"/>
              <a:t>Büyük alpha –</a:t>
            </a:r>
            <a:r>
              <a:rPr lang="tr-TR" dirty="0" smtClean="0">
                <a:solidFill>
                  <a:srgbClr val="FF0000"/>
                </a:solidFill>
              </a:rPr>
              <a:t>ilerli geri </a:t>
            </a:r>
            <a:r>
              <a:rPr lang="tr-TR" dirty="0" smtClean="0"/>
              <a:t>yakınsama</a:t>
            </a:r>
            <a:endParaRPr lang="en-US" dirty="0" smtClean="0"/>
          </a:p>
          <a:p>
            <a:endParaRPr lang="tr-TR" dirty="0" smtClean="0"/>
          </a:p>
        </p:txBody>
      </p:sp>
      <p:pic>
        <p:nvPicPr>
          <p:cNvPr id="5" name="Picture 4" descr="E:\MyDocuments\Professional\Courses\Artificial Intelligence and Machine Learning\lec2ill6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3314700"/>
            <a:ext cx="3911600" cy="2933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Dereceli azaltma metodu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Alpha</a:t>
            </a:r>
            <a:r>
              <a:rPr lang="tr-TR" dirty="0" smtClean="0"/>
              <a:t> seçme</a:t>
            </a:r>
          </a:p>
          <a:p>
            <a:pPr lvl="1"/>
            <a:r>
              <a:rPr lang="tr-TR" u="sng" dirty="0" smtClean="0">
                <a:solidFill>
                  <a:srgbClr val="FF0000"/>
                </a:solidFill>
              </a:rPr>
              <a:t>Küçük alpha </a:t>
            </a:r>
            <a:r>
              <a:rPr lang="tr-TR" dirty="0" smtClean="0"/>
              <a:t>– yavaş yakınsama</a:t>
            </a:r>
          </a:p>
          <a:p>
            <a:pPr lvl="1"/>
            <a:r>
              <a:rPr lang="tr-TR" dirty="0" smtClean="0"/>
              <a:t>Büyük alpha –ilerli geri yakınsama</a:t>
            </a:r>
            <a:endParaRPr lang="en-US" dirty="0" smtClean="0"/>
          </a:p>
          <a:p>
            <a:endParaRPr lang="tr-TR" dirty="0" smtClean="0"/>
          </a:p>
        </p:txBody>
      </p:sp>
      <p:pic>
        <p:nvPicPr>
          <p:cNvPr id="5" name="Picture 4" descr="E:\MyDocuments\Professional\Courses\Artificial Intelligence and Machine Learning\lec2ill6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3314700"/>
            <a:ext cx="3911600" cy="2933700"/>
          </a:xfrm>
          <a:prstGeom prst="rect">
            <a:avLst/>
          </a:prstGeom>
          <a:noFill/>
        </p:spPr>
      </p:pic>
      <p:cxnSp>
        <p:nvCxnSpPr>
          <p:cNvPr id="9" name="Straight Arrow Connector 8"/>
          <p:cNvCxnSpPr/>
          <p:nvPr/>
        </p:nvCxnSpPr>
        <p:spPr>
          <a:xfrm flipH="1">
            <a:off x="6324600" y="3962400"/>
            <a:ext cx="76200" cy="228600"/>
          </a:xfrm>
          <a:prstGeom prst="straightConnector1">
            <a:avLst/>
          </a:prstGeom>
          <a:ln w="3492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6248400" y="4191000"/>
            <a:ext cx="76200" cy="228600"/>
          </a:xfrm>
          <a:prstGeom prst="straightConnector1">
            <a:avLst/>
          </a:prstGeom>
          <a:ln w="3492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6172200" y="4419600"/>
            <a:ext cx="76200" cy="228600"/>
          </a:xfrm>
          <a:prstGeom prst="straightConnector1">
            <a:avLst/>
          </a:prstGeom>
          <a:ln w="3492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6019800" y="4648200"/>
            <a:ext cx="138752" cy="228600"/>
          </a:xfrm>
          <a:prstGeom prst="straightConnector1">
            <a:avLst/>
          </a:prstGeom>
          <a:ln w="3492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5894696" y="4876800"/>
            <a:ext cx="138752" cy="228600"/>
          </a:xfrm>
          <a:prstGeom prst="straightConnector1">
            <a:avLst/>
          </a:prstGeom>
          <a:ln w="3492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5777552" y="5105400"/>
            <a:ext cx="138752" cy="228600"/>
          </a:xfrm>
          <a:prstGeom prst="straightConnector1">
            <a:avLst/>
          </a:prstGeom>
          <a:ln w="3492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625152" y="5334000"/>
            <a:ext cx="138752" cy="228600"/>
          </a:xfrm>
          <a:prstGeom prst="straightConnector1">
            <a:avLst/>
          </a:prstGeom>
          <a:ln w="3492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410200" y="5562600"/>
            <a:ext cx="228600" cy="152400"/>
          </a:xfrm>
          <a:prstGeom prst="straightConnector1">
            <a:avLst/>
          </a:prstGeom>
          <a:ln w="3492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181600" y="5715000"/>
            <a:ext cx="214952" cy="76200"/>
          </a:xfrm>
          <a:prstGeom prst="straightConnector1">
            <a:avLst/>
          </a:prstGeom>
          <a:ln w="3492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7086600" y="4419600"/>
            <a:ext cx="9918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</a:rPr>
              <a:t>yavaş!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Dereceli azaltma metodu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Alpha</a:t>
            </a:r>
            <a:r>
              <a:rPr lang="tr-TR" dirty="0" smtClean="0"/>
              <a:t> seçme</a:t>
            </a:r>
          </a:p>
          <a:p>
            <a:pPr lvl="1"/>
            <a:r>
              <a:rPr lang="tr-TR" dirty="0" smtClean="0"/>
              <a:t>Küçük alpha – yavaş yakınsama</a:t>
            </a:r>
          </a:p>
          <a:p>
            <a:pPr lvl="1"/>
            <a:r>
              <a:rPr lang="tr-TR" u="sng" dirty="0" smtClean="0">
                <a:solidFill>
                  <a:srgbClr val="FF0000"/>
                </a:solidFill>
              </a:rPr>
              <a:t>Büyük alpha</a:t>
            </a:r>
            <a:r>
              <a:rPr lang="tr-TR" dirty="0" smtClean="0"/>
              <a:t> –ilerli geri yakınsama</a:t>
            </a:r>
            <a:endParaRPr lang="en-US" dirty="0" smtClean="0"/>
          </a:p>
          <a:p>
            <a:endParaRPr lang="tr-TR" dirty="0" smtClean="0"/>
          </a:p>
        </p:txBody>
      </p:sp>
      <p:pic>
        <p:nvPicPr>
          <p:cNvPr id="5" name="Picture 4" descr="E:\MyDocuments\Professional\Courses\Artificial Intelligence and Machine Learning\lec2ill6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3314700"/>
            <a:ext cx="3911600" cy="2933700"/>
          </a:xfrm>
          <a:prstGeom prst="rect">
            <a:avLst/>
          </a:prstGeom>
          <a:noFill/>
        </p:spPr>
      </p:pic>
      <p:sp>
        <p:nvSpPr>
          <p:cNvPr id="18" name="Rectangle 17"/>
          <p:cNvSpPr/>
          <p:nvPr/>
        </p:nvSpPr>
        <p:spPr>
          <a:xfrm>
            <a:off x="304800" y="4191000"/>
            <a:ext cx="28312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</a:rPr>
              <a:t>İleri geri yakınsama !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733800" y="4038600"/>
            <a:ext cx="2590800" cy="304800"/>
          </a:xfrm>
          <a:prstGeom prst="straightConnector1">
            <a:avLst/>
          </a:prstGeom>
          <a:ln w="3492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038600" y="4343400"/>
            <a:ext cx="2209800" cy="457200"/>
          </a:xfrm>
          <a:prstGeom prst="straightConnector1">
            <a:avLst/>
          </a:prstGeom>
          <a:ln w="3492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114800" y="4800600"/>
            <a:ext cx="1828800" cy="304800"/>
          </a:xfrm>
          <a:prstGeom prst="straightConnector1">
            <a:avLst/>
          </a:prstGeom>
          <a:ln w="3492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4419600" y="5105400"/>
            <a:ext cx="1524000" cy="381000"/>
          </a:xfrm>
          <a:prstGeom prst="straightConnector1">
            <a:avLst/>
          </a:prstGeom>
          <a:ln w="3492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495800" y="5486400"/>
            <a:ext cx="990600" cy="152400"/>
          </a:xfrm>
          <a:prstGeom prst="straightConnector1">
            <a:avLst/>
          </a:prstGeom>
          <a:ln w="3492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4876800" y="5638800"/>
            <a:ext cx="609600" cy="152400"/>
          </a:xfrm>
          <a:prstGeom prst="straightConnector1">
            <a:avLst/>
          </a:prstGeom>
          <a:ln w="3492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Dereceli azaltma metodu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Alpha</a:t>
            </a:r>
            <a:r>
              <a:rPr lang="tr-TR" dirty="0" smtClean="0"/>
              <a:t> seçme</a:t>
            </a:r>
          </a:p>
          <a:p>
            <a:pPr lvl="1"/>
            <a:r>
              <a:rPr lang="tr-TR" dirty="0" smtClean="0"/>
              <a:t>Küçük alpha – yavaş yakınsama</a:t>
            </a:r>
          </a:p>
          <a:p>
            <a:pPr lvl="1"/>
            <a:r>
              <a:rPr lang="tr-TR" dirty="0" smtClean="0"/>
              <a:t>Büyük alpha –ilerli geri yakınsama</a:t>
            </a:r>
          </a:p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İyi bir alpha seçmek için, birkaç alpha değerini denemek lazım 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Bu değerler için, dereceli azaltma metodunu çalıştırıp performansını incelemek lazım</a:t>
            </a:r>
          </a:p>
          <a:p>
            <a:endParaRPr lang="tr-TR" dirty="0" smtClean="0"/>
          </a:p>
          <a:p>
            <a:pPr>
              <a:spcAft>
                <a:spcPts val="1200"/>
              </a:spcAft>
              <a:buNone/>
            </a:pPr>
            <a:r>
              <a:rPr lang="tr-TR" dirty="0" smtClean="0"/>
              <a:t>Tipik denenecek alpha değerleri:</a:t>
            </a:r>
          </a:p>
          <a:p>
            <a:pPr>
              <a:spcAft>
                <a:spcPts val="1200"/>
              </a:spcAft>
              <a:buNone/>
            </a:pPr>
            <a:endParaRPr lang="en-US" sz="3000" i="1" dirty="0" smtClean="0"/>
          </a:p>
          <a:p>
            <a:endParaRPr lang="tr-TR" dirty="0" smtClean="0"/>
          </a:p>
        </p:txBody>
      </p:sp>
      <p:sp>
        <p:nvSpPr>
          <p:cNvPr id="4" name="Rectangle 3"/>
          <p:cNvSpPr/>
          <p:nvPr/>
        </p:nvSpPr>
        <p:spPr>
          <a:xfrm>
            <a:off x="1828800" y="6172200"/>
            <a:ext cx="8644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u="sng" dirty="0" smtClean="0"/>
              <a:t>yavaş</a:t>
            </a:r>
            <a:endParaRPr lang="en-US" sz="2400" u="sng" dirty="0"/>
          </a:p>
        </p:txBody>
      </p:sp>
      <p:sp>
        <p:nvSpPr>
          <p:cNvPr id="5" name="Rectangle 4"/>
          <p:cNvSpPr/>
          <p:nvPr/>
        </p:nvSpPr>
        <p:spPr>
          <a:xfrm>
            <a:off x="2743200" y="6172200"/>
            <a:ext cx="8644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u="sng" dirty="0" smtClean="0"/>
              <a:t>yavaş</a:t>
            </a:r>
            <a:endParaRPr lang="en-US" sz="2400" u="sng" dirty="0"/>
          </a:p>
        </p:txBody>
      </p:sp>
      <p:sp>
        <p:nvSpPr>
          <p:cNvPr id="6" name="Rectangle 5"/>
          <p:cNvSpPr/>
          <p:nvPr/>
        </p:nvSpPr>
        <p:spPr>
          <a:xfrm>
            <a:off x="7315200" y="6172200"/>
            <a:ext cx="17419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u="sng" dirty="0" smtClean="0"/>
              <a:t>ilerli geri hkt</a:t>
            </a:r>
            <a:endParaRPr lang="en-US" sz="2400" u="sng" dirty="0"/>
          </a:p>
        </p:txBody>
      </p:sp>
      <p:sp>
        <p:nvSpPr>
          <p:cNvPr id="7" name="Rectangle 6"/>
          <p:cNvSpPr/>
          <p:nvPr/>
        </p:nvSpPr>
        <p:spPr>
          <a:xfrm>
            <a:off x="5638800" y="6172200"/>
            <a:ext cx="12705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u="sng" dirty="0" smtClean="0"/>
              <a:t>ilerli geri</a:t>
            </a:r>
            <a:endParaRPr lang="en-US" sz="2400" u="sng" dirty="0"/>
          </a:p>
        </p:txBody>
      </p:sp>
      <p:sp>
        <p:nvSpPr>
          <p:cNvPr id="8" name="Rectangle 7"/>
          <p:cNvSpPr/>
          <p:nvPr/>
        </p:nvSpPr>
        <p:spPr>
          <a:xfrm>
            <a:off x="4640208" y="6320135"/>
            <a:ext cx="4651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>
                <a:solidFill>
                  <a:srgbClr val="FF0000"/>
                </a:solidFill>
              </a:rPr>
              <a:t>iyi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800600" y="6019800"/>
            <a:ext cx="0" cy="36576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143000" y="5410200"/>
            <a:ext cx="762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i="1" dirty="0" smtClean="0"/>
              <a:t>alpha=0.001, 0.003, 0.01, 0.03, 0.1, 0.3, 1, 3, 10,...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Makine öğrenme problemi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Makine öğrenmenin ana amacı, o zaman, öğrenme süreç içinde, başarı ölçüleri artarak, karar verme için uygun problem modelini oluşturmak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1695</TotalTime>
  <Words>2136</Words>
  <Application>Microsoft Office PowerPoint</Application>
  <PresentationFormat>Ekran Gösterisi (4:3)</PresentationFormat>
  <Paragraphs>392</Paragraphs>
  <Slides>85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85</vt:i4>
      </vt:variant>
    </vt:vector>
  </HeadingPairs>
  <TitlesOfParts>
    <vt:vector size="91" baseType="lpstr">
      <vt:lpstr>Arial</vt:lpstr>
      <vt:lpstr>Calibri</vt:lpstr>
      <vt:lpstr>Symbol</vt:lpstr>
      <vt:lpstr>Wingdings</vt:lpstr>
      <vt:lpstr>Office Theme</vt:lpstr>
      <vt:lpstr>Equation</vt:lpstr>
      <vt:lpstr> Yapay Zeka ve Makine Öğrenmesi</vt:lpstr>
      <vt:lpstr>Ders planı</vt:lpstr>
      <vt:lpstr>Makine öğrenme problemi</vt:lpstr>
      <vt:lpstr>Makine öğrenme problemi</vt:lpstr>
      <vt:lpstr>Makine öğrenme problemi</vt:lpstr>
      <vt:lpstr>Makine öğrenme problemi</vt:lpstr>
      <vt:lpstr>Makine öğrenme problemi</vt:lpstr>
      <vt:lpstr>Makine öğrenme problemi</vt:lpstr>
      <vt:lpstr>Makine öğrenme problemi</vt:lpstr>
      <vt:lpstr>Regresyon problemi</vt:lpstr>
      <vt:lpstr>Regresyon problemi</vt:lpstr>
      <vt:lpstr>Regresyon problemi</vt:lpstr>
      <vt:lpstr>Regresyon problemi</vt:lpstr>
      <vt:lpstr>Regresyon problemi</vt:lpstr>
      <vt:lpstr>Regresyon problemi</vt:lpstr>
      <vt:lpstr>Regresyon problemi</vt:lpstr>
      <vt:lpstr>Sonuç olarak...</vt:lpstr>
      <vt:lpstr>Sınıflandırma problemi</vt:lpstr>
      <vt:lpstr>Sınıflandırma problemi</vt:lpstr>
      <vt:lpstr>Sınıflandırma problemi</vt:lpstr>
      <vt:lpstr>Sınıflandırma problemi</vt:lpstr>
      <vt:lpstr>Sınıflandırma problemi</vt:lpstr>
      <vt:lpstr>Sınıflandırma problemi</vt:lpstr>
      <vt:lpstr>Sınıflandırma problemi</vt:lpstr>
      <vt:lpstr>Sınıflandırma problemi</vt:lpstr>
      <vt:lpstr>Sonuç olarak...</vt:lpstr>
      <vt:lpstr>Sınıflandırma problemi</vt:lpstr>
      <vt:lpstr>Öğrenme süreci</vt:lpstr>
      <vt:lpstr>Öğrenme süreci</vt:lpstr>
      <vt:lpstr>Denetimli öğrenme</vt:lpstr>
      <vt:lpstr>Denetimli öğrenme</vt:lpstr>
      <vt:lpstr>Denetimli öğrenme</vt:lpstr>
      <vt:lpstr>Denetimli öğrenme</vt:lpstr>
      <vt:lpstr>Denetimli öğrenme</vt:lpstr>
      <vt:lpstr>Denetimsiz öğrenme</vt:lpstr>
      <vt:lpstr>Denetimsiz öğrenme</vt:lpstr>
      <vt:lpstr>Denetimsiz öğrenme</vt:lpstr>
      <vt:lpstr>Denetimsiz öğrenme</vt:lpstr>
      <vt:lpstr>Denetimsiz öğrenme</vt:lpstr>
      <vt:lpstr>Denetimsiz öğrenme</vt:lpstr>
      <vt:lpstr>Denetimsiz öğrenme</vt:lpstr>
      <vt:lpstr>Denetimsiz öğrenme</vt:lpstr>
      <vt:lpstr>Lineer Regresyonu</vt:lpstr>
      <vt:lpstr>Lineer Regresyonu</vt:lpstr>
      <vt:lpstr>Lineer Regresyonu</vt:lpstr>
      <vt:lpstr>Lineer Regresyonu</vt:lpstr>
      <vt:lpstr>Lineer Regresyonu</vt:lpstr>
      <vt:lpstr>Lineer Regresyonu</vt:lpstr>
      <vt:lpstr>Lineer Regresyonu</vt:lpstr>
      <vt:lpstr>Makine öğrenme sorunu</vt:lpstr>
      <vt:lpstr>Lineer Regresyonu</vt:lpstr>
      <vt:lpstr>Lineer Regresyonu</vt:lpstr>
      <vt:lpstr>Lineer Regresyonu</vt:lpstr>
      <vt:lpstr>Lineer Regresyonu</vt:lpstr>
      <vt:lpstr>Lineer Regresyonu</vt:lpstr>
      <vt:lpstr>Lineer Regresyonu</vt:lpstr>
      <vt:lpstr>Maliyet fonksiyonu</vt:lpstr>
      <vt:lpstr>Maliyet fonksiyonu</vt:lpstr>
      <vt:lpstr>Maliyet fonksiyonu</vt:lpstr>
      <vt:lpstr>Maliyet fonksiyonu</vt:lpstr>
      <vt:lpstr>Maliyet fonksiyonu</vt:lpstr>
      <vt:lpstr>Maliyet fonksiyonu</vt:lpstr>
      <vt:lpstr>Maliyet fonksiyonu</vt:lpstr>
      <vt:lpstr>Maliyet fonksiyonu</vt:lpstr>
      <vt:lpstr>Maliyet fonksiyonu</vt:lpstr>
      <vt:lpstr>Maliyet fonksiyonu</vt:lpstr>
      <vt:lpstr>Dereceli azaltma metodu</vt:lpstr>
      <vt:lpstr>Dereceli azaltma metodu</vt:lpstr>
      <vt:lpstr>Dereceli azaltma metodu</vt:lpstr>
      <vt:lpstr>Dereceli azaltma metodu</vt:lpstr>
      <vt:lpstr>Dereceli azaltma metodu</vt:lpstr>
      <vt:lpstr>Dereceli azaltma metodu</vt:lpstr>
      <vt:lpstr>Dereceli azaltma metodu</vt:lpstr>
      <vt:lpstr>Dereceli azaltma metodu</vt:lpstr>
      <vt:lpstr>Dereceli azaltma metodu</vt:lpstr>
      <vt:lpstr>Dereceli azaltma metodu</vt:lpstr>
      <vt:lpstr>Dereceli azaltma metodu</vt:lpstr>
      <vt:lpstr>Dereceli azaltma metodu</vt:lpstr>
      <vt:lpstr>Gradient descent method</vt:lpstr>
      <vt:lpstr>Dereceli azaltma metodu</vt:lpstr>
      <vt:lpstr>Dereceli azaltma metodu</vt:lpstr>
      <vt:lpstr>Dereceli azaltma metodu</vt:lpstr>
      <vt:lpstr>Dereceli azaltma metodu</vt:lpstr>
      <vt:lpstr>Dereceli azaltma metodu</vt:lpstr>
      <vt:lpstr>Dereceli azaltma metodu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MIT503 Veri Yapıları ve algoritmalar</dc:title>
  <dc:creator>gmyuriy</dc:creator>
  <cp:lastModifiedBy>Nisantasi</cp:lastModifiedBy>
  <cp:revision>1357</cp:revision>
  <dcterms:created xsi:type="dcterms:W3CDTF">2006-08-16T00:00:00Z</dcterms:created>
  <dcterms:modified xsi:type="dcterms:W3CDTF">2016-11-21T12:17:02Z</dcterms:modified>
</cp:coreProperties>
</file>