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7" r:id="rId4"/>
    <p:sldId id="298" r:id="rId5"/>
    <p:sldId id="258" r:id="rId6"/>
    <p:sldId id="259" r:id="rId7"/>
    <p:sldId id="260" r:id="rId8"/>
    <p:sldId id="261" r:id="rId9"/>
    <p:sldId id="287" r:id="rId10"/>
    <p:sldId id="262" r:id="rId11"/>
    <p:sldId id="288" r:id="rId12"/>
    <p:sldId id="289" r:id="rId13"/>
    <p:sldId id="290" r:id="rId14"/>
    <p:sldId id="292" r:id="rId15"/>
    <p:sldId id="291" r:id="rId16"/>
    <p:sldId id="263" r:id="rId17"/>
    <p:sldId id="293" r:id="rId18"/>
    <p:sldId id="294" r:id="rId19"/>
    <p:sldId id="295" r:id="rId20"/>
    <p:sldId id="264" r:id="rId21"/>
    <p:sldId id="265" r:id="rId22"/>
    <p:sldId id="296" r:id="rId23"/>
    <p:sldId id="302" r:id="rId24"/>
    <p:sldId id="318" r:id="rId25"/>
    <p:sldId id="303" r:id="rId26"/>
    <p:sldId id="266" r:id="rId27"/>
    <p:sldId id="305" r:id="rId28"/>
    <p:sldId id="304" r:id="rId29"/>
    <p:sldId id="268" r:id="rId30"/>
    <p:sldId id="306" r:id="rId31"/>
    <p:sldId id="307" r:id="rId32"/>
    <p:sldId id="308" r:id="rId33"/>
    <p:sldId id="269" r:id="rId34"/>
    <p:sldId id="270" r:id="rId35"/>
    <p:sldId id="309" r:id="rId36"/>
    <p:sldId id="310" r:id="rId37"/>
    <p:sldId id="271" r:id="rId38"/>
    <p:sldId id="272" r:id="rId39"/>
    <p:sldId id="273" r:id="rId40"/>
    <p:sldId id="274" r:id="rId41"/>
    <p:sldId id="311" r:id="rId42"/>
    <p:sldId id="276" r:id="rId43"/>
    <p:sldId id="313" r:id="rId44"/>
    <p:sldId id="319" r:id="rId45"/>
    <p:sldId id="277" r:id="rId46"/>
    <p:sldId id="278" r:id="rId47"/>
    <p:sldId id="315" r:id="rId48"/>
    <p:sldId id="314" r:id="rId49"/>
    <p:sldId id="279" r:id="rId50"/>
    <p:sldId id="282" r:id="rId51"/>
    <p:sldId id="316" r:id="rId52"/>
    <p:sldId id="281" r:id="rId53"/>
    <p:sldId id="283" r:id="rId54"/>
    <p:sldId id="284" r:id="rId55"/>
    <p:sldId id="299" r:id="rId56"/>
    <p:sldId id="285" r:id="rId57"/>
    <p:sldId id="317" r:id="rId58"/>
    <p:sldId id="300" r:id="rId59"/>
    <p:sldId id="286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0"/>
            <a:ext cx="8458200" cy="21526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sz="4000" dirty="0" smtClean="0"/>
              <a:t>Artificial Intelligence and Machine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(</a:t>
            </a:r>
            <a:r>
              <a:rPr lang="tr-TR" sz="4000" dirty="0" smtClean="0"/>
              <a:t>Yapay Zeka ve Makine Öğrenmesi</a:t>
            </a:r>
            <a:r>
              <a:rPr lang="en-US" sz="4000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/>
              <a:t>Yeni nörolojideki buluşlar</a:t>
            </a:r>
          </a:p>
          <a:p>
            <a:r>
              <a:rPr lang="tr-TR" dirty="0" smtClean="0"/>
              <a:t>Aynı dönemde, nörolojide beyin yapısı hakkında birkaç önemli yeni buluşlar oldu</a:t>
            </a:r>
          </a:p>
          <a:p>
            <a:r>
              <a:rPr lang="tr-TR" dirty="0" smtClean="0"/>
              <a:t>Beyin, bizim bilişsel işlevlerimizden sorumludur; görme, dil, soyut düşünme, hepsi beyinimizde bulunur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sz="3900" b="1" dirty="0" smtClean="0"/>
              <a:t>Yeni nörolojideki buluşlar</a:t>
            </a:r>
          </a:p>
          <a:p>
            <a:r>
              <a:rPr lang="tr-TR" dirty="0" smtClean="0"/>
              <a:t>Önceden beyinin birçok nörondan yapıldığı bilgi varmış, ama nöronların çeşitliliği dışında onların çalışması hakkında çok az biliniyormuş</a:t>
            </a:r>
          </a:p>
          <a:p>
            <a:r>
              <a:rPr lang="tr-TR" dirty="0" smtClean="0"/>
              <a:t>1940-1950 yıllarda, nöronların elektriksel özellikleri açıklanmaya başladı</a:t>
            </a:r>
          </a:p>
          <a:p>
            <a:r>
              <a:rPr lang="tr-TR" dirty="0" smtClean="0"/>
              <a:t>Rushton (1946) ve Davis ve Lorente de No (1947), nöronların elektriksel çalışmasını ilk kez gösterebildi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/>
              <a:t>Yeni nörolojideki buluşlar</a:t>
            </a:r>
          </a:p>
          <a:p>
            <a:r>
              <a:rPr lang="tr-TR" dirty="0" smtClean="0"/>
              <a:t>Bu buluşlara göre, beyin birçok nörondan oluşan dev bir ağ olması bulunmuştur</a:t>
            </a:r>
          </a:p>
          <a:p>
            <a:r>
              <a:rPr lang="tr-TR" dirty="0" smtClean="0"/>
              <a:t>Nöronlar, birbirlerine elektro-kimiyasal bağlantılar, “synapse”, kullanarak bağlanmıştır</a:t>
            </a:r>
          </a:p>
          <a:p>
            <a:r>
              <a:rPr lang="tr-TR" dirty="0" smtClean="0"/>
              <a:t>Nöronlar, normal elektriksel sinyaller kullanarak birbiriyle konuşup bütün ileri davranmaları oluşturmuştur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sz="3600" b="1" dirty="0" smtClean="0"/>
              <a:t>Yeni nörolojideki buluşlar</a:t>
            </a:r>
          </a:p>
          <a:p>
            <a:r>
              <a:rPr lang="tr-TR" dirty="0" smtClean="0"/>
              <a:t>Nöronlar, elektriksel olarak çok basit bir çihaz gibi görünmüştür:</a:t>
            </a:r>
          </a:p>
          <a:p>
            <a:pPr lvl="1"/>
            <a:r>
              <a:rPr lang="tr-TR" dirty="0" smtClean="0"/>
              <a:t>Nöronlar bütün giren sinyalleri toplamışlar </a:t>
            </a:r>
          </a:p>
          <a:p>
            <a:pPr lvl="1"/>
            <a:r>
              <a:rPr lang="tr-TR" dirty="0" smtClean="0"/>
              <a:t>Eğer giren toplam sinyal bir değerin üstüne çıkmışsa, nöron ikili elektriksel sinyal oluşturup onu diğer nöronlara göndermişler</a:t>
            </a:r>
          </a:p>
          <a:p>
            <a:pPr lvl="1"/>
            <a:r>
              <a:rPr lang="tr-TR" dirty="0" smtClean="0"/>
              <a:t>Yanı, çok basit Topla-ve-Ateşle (Sum-and-Fire) nöron modeli, nöronların gerçek davranışını iyi temsil edebilmiştir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95400" y="2743200"/>
            <a:ext cx="3352800" cy="1447800"/>
            <a:chOff x="2133600" y="2438400"/>
            <a:chExt cx="3657600" cy="1600200"/>
          </a:xfrm>
        </p:grpSpPr>
        <p:sp>
          <p:nvSpPr>
            <p:cNvPr id="4" name="Oval 3"/>
            <p:cNvSpPr/>
            <p:nvPr/>
          </p:nvSpPr>
          <p:spPr>
            <a:xfrm>
              <a:off x="3505200" y="281940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g(z)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endCxn id="4" idx="1"/>
            </p:cNvCxnSpPr>
            <p:nvPr/>
          </p:nvCxnSpPr>
          <p:spPr>
            <a:xfrm>
              <a:off x="2133600" y="2438400"/>
              <a:ext cx="1505511" cy="5149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endCxn id="4" idx="2"/>
            </p:cNvCxnSpPr>
            <p:nvPr/>
          </p:nvCxnSpPr>
          <p:spPr>
            <a:xfrm>
              <a:off x="2133600" y="3276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4" idx="3"/>
            </p:cNvCxnSpPr>
            <p:nvPr/>
          </p:nvCxnSpPr>
          <p:spPr>
            <a:xfrm flipV="1">
              <a:off x="2209800" y="3599889"/>
              <a:ext cx="1429311" cy="4387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6"/>
            </p:cNvCxnSpPr>
            <p:nvPr/>
          </p:nvCxnSpPr>
          <p:spPr>
            <a:xfrm>
              <a:off x="4419600" y="3276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 rot="16200000">
            <a:off x="161287" y="2962915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girişler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5029269" y="2819332"/>
            <a:ext cx="1071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çıkışlar</a:t>
            </a:r>
            <a:endParaRPr lang="en-US" sz="24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1447800" y="3352800"/>
            <a:ext cx="3352800" cy="1447800"/>
            <a:chOff x="2133600" y="2438400"/>
            <a:chExt cx="3657600" cy="1600200"/>
          </a:xfrm>
        </p:grpSpPr>
        <p:sp>
          <p:nvSpPr>
            <p:cNvPr id="20" name="Oval 19"/>
            <p:cNvSpPr/>
            <p:nvPr/>
          </p:nvSpPr>
          <p:spPr>
            <a:xfrm>
              <a:off x="3505200" y="281940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g(z)</a:t>
              </a:r>
              <a:endParaRPr lang="en-US" dirty="0"/>
            </a:p>
          </p:txBody>
        </p:sp>
        <p:cxnSp>
          <p:nvCxnSpPr>
            <p:cNvPr id="21" name="Straight Connector 20"/>
            <p:cNvCxnSpPr>
              <a:endCxn id="20" idx="1"/>
            </p:cNvCxnSpPr>
            <p:nvPr/>
          </p:nvCxnSpPr>
          <p:spPr>
            <a:xfrm>
              <a:off x="2133600" y="2438400"/>
              <a:ext cx="1505511" cy="5149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endCxn id="20" idx="2"/>
            </p:cNvCxnSpPr>
            <p:nvPr/>
          </p:nvCxnSpPr>
          <p:spPr>
            <a:xfrm>
              <a:off x="2133600" y="3276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20" idx="3"/>
            </p:cNvCxnSpPr>
            <p:nvPr/>
          </p:nvCxnSpPr>
          <p:spPr>
            <a:xfrm flipV="1">
              <a:off x="2209800" y="3599889"/>
              <a:ext cx="1429311" cy="4387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0" idx="6"/>
            </p:cNvCxnSpPr>
            <p:nvPr/>
          </p:nvCxnSpPr>
          <p:spPr>
            <a:xfrm>
              <a:off x="4419600" y="3276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600200" y="3962400"/>
            <a:ext cx="3429000" cy="1447800"/>
            <a:chOff x="2133600" y="2438400"/>
            <a:chExt cx="3657600" cy="1600200"/>
          </a:xfrm>
        </p:grpSpPr>
        <p:sp>
          <p:nvSpPr>
            <p:cNvPr id="26" name="Oval 25"/>
            <p:cNvSpPr/>
            <p:nvPr/>
          </p:nvSpPr>
          <p:spPr>
            <a:xfrm>
              <a:off x="3505200" y="281940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g(z)</a:t>
              </a:r>
              <a:endParaRPr lang="en-US" dirty="0"/>
            </a:p>
          </p:txBody>
        </p:sp>
        <p:cxnSp>
          <p:nvCxnSpPr>
            <p:cNvPr id="27" name="Straight Connector 26"/>
            <p:cNvCxnSpPr>
              <a:endCxn id="26" idx="1"/>
            </p:cNvCxnSpPr>
            <p:nvPr/>
          </p:nvCxnSpPr>
          <p:spPr>
            <a:xfrm>
              <a:off x="2133600" y="2438400"/>
              <a:ext cx="1505511" cy="5149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26" idx="2"/>
            </p:cNvCxnSpPr>
            <p:nvPr/>
          </p:nvCxnSpPr>
          <p:spPr>
            <a:xfrm>
              <a:off x="2133600" y="3276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26" idx="3"/>
            </p:cNvCxnSpPr>
            <p:nvPr/>
          </p:nvCxnSpPr>
          <p:spPr>
            <a:xfrm flipV="1">
              <a:off x="2209800" y="3599889"/>
              <a:ext cx="1429311" cy="4387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6" idx="6"/>
            </p:cNvCxnSpPr>
            <p:nvPr/>
          </p:nvCxnSpPr>
          <p:spPr>
            <a:xfrm>
              <a:off x="4419600" y="3276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1752600" y="4648200"/>
            <a:ext cx="3276600" cy="1447800"/>
            <a:chOff x="2590800" y="1676400"/>
            <a:chExt cx="3657600" cy="1600200"/>
          </a:xfrm>
        </p:grpSpPr>
        <p:sp>
          <p:nvSpPr>
            <p:cNvPr id="32" name="Oval 31"/>
            <p:cNvSpPr/>
            <p:nvPr/>
          </p:nvSpPr>
          <p:spPr>
            <a:xfrm>
              <a:off x="3962400" y="2057400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g(z)</a:t>
              </a:r>
              <a:endParaRPr lang="en-US" dirty="0"/>
            </a:p>
          </p:txBody>
        </p:sp>
        <p:cxnSp>
          <p:nvCxnSpPr>
            <p:cNvPr id="33" name="Straight Connector 32"/>
            <p:cNvCxnSpPr>
              <a:endCxn id="32" idx="1"/>
            </p:cNvCxnSpPr>
            <p:nvPr/>
          </p:nvCxnSpPr>
          <p:spPr>
            <a:xfrm>
              <a:off x="2590800" y="1676400"/>
              <a:ext cx="1505511" cy="5149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32" idx="2"/>
            </p:cNvCxnSpPr>
            <p:nvPr/>
          </p:nvCxnSpPr>
          <p:spPr>
            <a:xfrm>
              <a:off x="2590800" y="2514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endCxn id="32" idx="3"/>
            </p:cNvCxnSpPr>
            <p:nvPr/>
          </p:nvCxnSpPr>
          <p:spPr>
            <a:xfrm flipV="1">
              <a:off x="2667000" y="2837889"/>
              <a:ext cx="1429311" cy="4387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32" idx="6"/>
            </p:cNvCxnSpPr>
            <p:nvPr/>
          </p:nvCxnSpPr>
          <p:spPr>
            <a:xfrm>
              <a:off x="4876800" y="2514600"/>
              <a:ext cx="13716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6172200" y="3429000"/>
            <a:ext cx="2286000" cy="1905000"/>
            <a:chOff x="6477000" y="3200400"/>
            <a:chExt cx="2286000" cy="1905000"/>
          </a:xfrm>
        </p:grpSpPr>
        <p:sp>
          <p:nvSpPr>
            <p:cNvPr id="38" name="Oval 37"/>
            <p:cNvSpPr/>
            <p:nvPr/>
          </p:nvSpPr>
          <p:spPr>
            <a:xfrm>
              <a:off x="7162800" y="3505200"/>
              <a:ext cx="914400" cy="914400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g(z)</a:t>
              </a:r>
              <a:endParaRPr lang="en-US" dirty="0"/>
            </a:p>
          </p:txBody>
        </p:sp>
        <p:cxnSp>
          <p:nvCxnSpPr>
            <p:cNvPr id="39" name="Straight Connector 38"/>
            <p:cNvCxnSpPr>
              <a:endCxn id="38" idx="1"/>
            </p:cNvCxnSpPr>
            <p:nvPr/>
          </p:nvCxnSpPr>
          <p:spPr>
            <a:xfrm>
              <a:off x="6477000" y="3200400"/>
              <a:ext cx="819711" cy="4387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8" idx="2"/>
            </p:cNvCxnSpPr>
            <p:nvPr/>
          </p:nvCxnSpPr>
          <p:spPr>
            <a:xfrm>
              <a:off x="6477000" y="3962400"/>
              <a:ext cx="685800" cy="0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6477000" y="4114800"/>
              <a:ext cx="762000" cy="38100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8" idx="6"/>
            </p:cNvCxnSpPr>
            <p:nvPr/>
          </p:nvCxnSpPr>
          <p:spPr>
            <a:xfrm>
              <a:off x="8077200" y="3962400"/>
              <a:ext cx="685800" cy="0"/>
            </a:xfrm>
            <a:prstGeom prst="line">
              <a:avLst/>
            </a:prstGeom>
            <a:ln w="635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endCxn id="38" idx="3"/>
            </p:cNvCxnSpPr>
            <p:nvPr/>
          </p:nvCxnSpPr>
          <p:spPr>
            <a:xfrm flipV="1">
              <a:off x="6553200" y="4285689"/>
              <a:ext cx="743511" cy="819711"/>
            </a:xfrm>
            <a:prstGeom prst="line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 rot="16200000">
            <a:off x="194949" y="5215251"/>
            <a:ext cx="986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inputs</a:t>
            </a:r>
            <a:endParaRPr lang="en-US" sz="2400" b="1" dirty="0"/>
          </a:p>
        </p:txBody>
      </p:sp>
      <p:sp>
        <p:nvSpPr>
          <p:cNvPr id="43" name="TextBox 42"/>
          <p:cNvSpPr txBox="1"/>
          <p:nvPr/>
        </p:nvSpPr>
        <p:spPr>
          <a:xfrm rot="16200000">
            <a:off x="5049366" y="5443851"/>
            <a:ext cx="1183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outputs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7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/>
              <a:t>Yeni nörolojideki buluşlar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tr-TR" sz="3200" dirty="0" smtClean="0"/>
              <a:t>Bu anlamda, beyin çalışmaları temel seviyede basit görünüyormuş (</a:t>
            </a:r>
            <a:r>
              <a:rPr lang="tr-TR" sz="3200" i="1" dirty="0" smtClean="0"/>
              <a:t>birçok modern nörobilim buluşlarına karşı</a:t>
            </a:r>
            <a:r>
              <a:rPr lang="tr-TR" sz="3200" dirty="0" smtClean="0"/>
              <a:t>)</a:t>
            </a:r>
          </a:p>
          <a:p>
            <a:r>
              <a:rPr lang="tr-TR" dirty="0" smtClean="0"/>
              <a:t>Dolasıyla, Zeka – insanın temel ana özelliği – temel seviyede basit ve matematiksel ve sayısal modellemeye açık gibi görünüyormuş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/>
              <a:t>Matematiksel gelişmeler</a:t>
            </a:r>
            <a:endParaRPr lang="tr-TR" sz="3600" dirty="0" smtClean="0"/>
          </a:p>
          <a:p>
            <a:r>
              <a:rPr lang="tr-TR" dirty="0" smtClean="0"/>
              <a:t>Bu gelişmelerle beraber, matematikte birkaç önemli gelişmeler olmuştu</a:t>
            </a:r>
          </a:p>
          <a:p>
            <a:r>
              <a:rPr lang="tr-TR" dirty="0" smtClean="0"/>
              <a:t>1940-1950 yıllarda, Von Neuman ve Alan Türing, programlar kullanan bilgisayarların herhangi bir hesaplamayı yapabileceğini göstermişti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/>
              <a:t>Matematiksel gelişmeleri</a:t>
            </a:r>
            <a:endParaRPr lang="tr-TR" sz="3600" dirty="0" smtClean="0"/>
          </a:p>
          <a:p>
            <a:r>
              <a:rPr lang="tr-TR" dirty="0" smtClean="0"/>
              <a:t>1957, Kolmogorov, Kolmogorov çakıştırma teoremini göstermişti</a:t>
            </a:r>
          </a:p>
          <a:p>
            <a:r>
              <a:rPr lang="tr-TR" dirty="0" smtClean="0"/>
              <a:t>Bu teoreme göre, herhangi karmaşık bir fonksiyon her zaman basit lineer şekil kullanarak yazılabilir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986338"/>
            <a:ext cx="61747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Tesadüfen, bu şekil genel nöron ağların çalışma yapısına benzermiş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28600" y="3810000"/>
            <a:ext cx="6502292" cy="2971800"/>
            <a:chOff x="503349" y="3048000"/>
            <a:chExt cx="7726251" cy="3657600"/>
          </a:xfrm>
        </p:grpSpPr>
        <p:grpSp>
          <p:nvGrpSpPr>
            <p:cNvPr id="5" name="Group 17"/>
            <p:cNvGrpSpPr/>
            <p:nvPr/>
          </p:nvGrpSpPr>
          <p:grpSpPr>
            <a:xfrm>
              <a:off x="1600200" y="3048000"/>
              <a:ext cx="3657600" cy="1600200"/>
              <a:chOff x="2133600" y="2438400"/>
              <a:chExt cx="3657600" cy="160020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505200" y="28194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latin typeface="Symbol" pitchFamily="18" charset="2"/>
                    <a:sym typeface="Symbol"/>
                  </a:rPr>
                  <a:t></a:t>
                </a:r>
                <a:r>
                  <a:rPr lang="tr-TR" sz="1600" dirty="0" smtClean="0"/>
                  <a:t>(z)</a:t>
                </a:r>
                <a:endParaRPr lang="en-US" sz="1600" dirty="0"/>
              </a:p>
            </p:txBody>
          </p:sp>
          <p:cxnSp>
            <p:nvCxnSpPr>
              <p:cNvPr id="6" name="Straight Connector 5"/>
              <p:cNvCxnSpPr>
                <a:endCxn id="4" idx="1"/>
              </p:cNvCxnSpPr>
              <p:nvPr/>
            </p:nvCxnSpPr>
            <p:spPr>
              <a:xfrm>
                <a:off x="2133600" y="2438400"/>
                <a:ext cx="1505511" cy="5149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>
                <a:endCxn id="4" idx="2"/>
              </p:cNvCxnSpPr>
              <p:nvPr/>
            </p:nvCxnSpPr>
            <p:spPr>
              <a:xfrm>
                <a:off x="2133600" y="3276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>
                <a:endCxn id="4" idx="3"/>
              </p:cNvCxnSpPr>
              <p:nvPr/>
            </p:nvCxnSpPr>
            <p:spPr>
              <a:xfrm flipV="1">
                <a:off x="2209800" y="3599889"/>
                <a:ext cx="1429311" cy="4387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4" idx="6"/>
              </p:cNvCxnSpPr>
              <p:nvPr/>
            </p:nvCxnSpPr>
            <p:spPr>
              <a:xfrm>
                <a:off x="4419600" y="3276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 rot="16200000">
              <a:off x="-315350" y="4444815"/>
              <a:ext cx="2405392" cy="7679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r-TR" sz="3600" dirty="0" smtClean="0">
                  <a:latin typeface="Gabriola" pitchFamily="82" charset="0"/>
                </a:rPr>
                <a:t>x</a:t>
              </a:r>
              <a:r>
                <a:rPr lang="tr-TR" sz="3200" baseline="-25000" dirty="0" smtClean="0"/>
                <a:t>1</a:t>
              </a:r>
              <a:r>
                <a:rPr lang="tr-TR" sz="3200" dirty="0" smtClean="0"/>
                <a:t>,</a:t>
              </a:r>
              <a:r>
                <a:rPr lang="tr-TR" sz="3200" dirty="0" smtClean="0">
                  <a:latin typeface="Brush Script MT" pitchFamily="66" charset="0"/>
                </a:rPr>
                <a:t> </a:t>
              </a:r>
              <a:r>
                <a:rPr lang="tr-TR" sz="3200" dirty="0" smtClean="0">
                  <a:latin typeface="Gabriola" pitchFamily="82" charset="0"/>
                </a:rPr>
                <a:t>x</a:t>
              </a:r>
              <a:r>
                <a:rPr lang="tr-TR" sz="3200" baseline="-25000" dirty="0" smtClean="0"/>
                <a:t>2</a:t>
              </a:r>
              <a:r>
                <a:rPr lang="tr-TR" sz="3200" dirty="0" smtClean="0"/>
                <a:t>,...,</a:t>
              </a:r>
              <a:r>
                <a:rPr lang="tr-TR" sz="3200" dirty="0" smtClean="0">
                  <a:latin typeface="Brush Script MT" pitchFamily="66" charset="0"/>
                </a:rPr>
                <a:t> </a:t>
              </a:r>
              <a:r>
                <a:rPr lang="tr-TR" sz="3200" dirty="0" smtClean="0">
                  <a:latin typeface="Gabriola" pitchFamily="82" charset="0"/>
                </a:rPr>
                <a:t>x</a:t>
              </a:r>
              <a:r>
                <a:rPr lang="tr-TR" sz="3200" baseline="-25000" dirty="0" smtClean="0"/>
                <a:t>n</a:t>
              </a:r>
              <a:endParaRPr lang="en-US" sz="3200" baseline="-25000" dirty="0"/>
            </a:p>
          </p:txBody>
        </p:sp>
        <p:grpSp>
          <p:nvGrpSpPr>
            <p:cNvPr id="7" name="Group 18"/>
            <p:cNvGrpSpPr/>
            <p:nvPr/>
          </p:nvGrpSpPr>
          <p:grpSpPr>
            <a:xfrm>
              <a:off x="1828800" y="3733800"/>
              <a:ext cx="3657600" cy="1600200"/>
              <a:chOff x="2133600" y="2438400"/>
              <a:chExt cx="3657600" cy="16002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505200" y="28194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latin typeface="Symbol" pitchFamily="18" charset="2"/>
                    <a:sym typeface="Symbol"/>
                  </a:rPr>
                  <a:t></a:t>
                </a:r>
                <a:r>
                  <a:rPr lang="tr-TR" sz="1600" dirty="0" smtClean="0"/>
                  <a:t>(z)</a:t>
                </a:r>
                <a:endParaRPr lang="en-US" sz="1600" dirty="0"/>
              </a:p>
            </p:txBody>
          </p:sp>
          <p:cxnSp>
            <p:nvCxnSpPr>
              <p:cNvPr id="21" name="Straight Connector 20"/>
              <p:cNvCxnSpPr>
                <a:endCxn id="20" idx="1"/>
              </p:cNvCxnSpPr>
              <p:nvPr/>
            </p:nvCxnSpPr>
            <p:spPr>
              <a:xfrm>
                <a:off x="2133600" y="2438400"/>
                <a:ext cx="1505511" cy="5149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20" idx="2"/>
              </p:cNvCxnSpPr>
              <p:nvPr/>
            </p:nvCxnSpPr>
            <p:spPr>
              <a:xfrm>
                <a:off x="2133600" y="3276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endCxn id="20" idx="3"/>
              </p:cNvCxnSpPr>
              <p:nvPr/>
            </p:nvCxnSpPr>
            <p:spPr>
              <a:xfrm flipV="1">
                <a:off x="2209800" y="3599889"/>
                <a:ext cx="1429311" cy="4387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20" idx="6"/>
              </p:cNvCxnSpPr>
              <p:nvPr/>
            </p:nvCxnSpPr>
            <p:spPr>
              <a:xfrm>
                <a:off x="4419600" y="3276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24"/>
            <p:cNvGrpSpPr/>
            <p:nvPr/>
          </p:nvGrpSpPr>
          <p:grpSpPr>
            <a:xfrm>
              <a:off x="2057400" y="4419600"/>
              <a:ext cx="3657600" cy="1600200"/>
              <a:chOff x="2133600" y="2438400"/>
              <a:chExt cx="3657600" cy="160020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3505200" y="28194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latin typeface="Symbol" pitchFamily="18" charset="2"/>
                    <a:sym typeface="Symbol"/>
                  </a:rPr>
                  <a:t></a:t>
                </a:r>
                <a:r>
                  <a:rPr lang="tr-TR" sz="1600" dirty="0" smtClean="0"/>
                  <a:t>(z)</a:t>
                </a:r>
                <a:endParaRPr lang="en-US" sz="1600" dirty="0"/>
              </a:p>
            </p:txBody>
          </p:sp>
          <p:cxnSp>
            <p:nvCxnSpPr>
              <p:cNvPr id="27" name="Straight Connector 26"/>
              <p:cNvCxnSpPr>
                <a:endCxn id="26" idx="1"/>
              </p:cNvCxnSpPr>
              <p:nvPr/>
            </p:nvCxnSpPr>
            <p:spPr>
              <a:xfrm>
                <a:off x="2133600" y="2438400"/>
                <a:ext cx="1505511" cy="5149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endCxn id="26" idx="2"/>
              </p:cNvCxnSpPr>
              <p:nvPr/>
            </p:nvCxnSpPr>
            <p:spPr>
              <a:xfrm>
                <a:off x="2133600" y="3276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26" idx="3"/>
              </p:cNvCxnSpPr>
              <p:nvPr/>
            </p:nvCxnSpPr>
            <p:spPr>
              <a:xfrm flipV="1">
                <a:off x="2209800" y="3599889"/>
                <a:ext cx="1429311" cy="4387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6"/>
              </p:cNvCxnSpPr>
              <p:nvPr/>
            </p:nvCxnSpPr>
            <p:spPr>
              <a:xfrm>
                <a:off x="4419600" y="3276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30"/>
            <p:cNvGrpSpPr/>
            <p:nvPr/>
          </p:nvGrpSpPr>
          <p:grpSpPr>
            <a:xfrm>
              <a:off x="2286000" y="5105400"/>
              <a:ext cx="3657600" cy="1600200"/>
              <a:chOff x="2590800" y="1676400"/>
              <a:chExt cx="3657600" cy="160020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962400" y="20574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>
                    <a:latin typeface="Symbol" pitchFamily="18" charset="2"/>
                    <a:sym typeface="Symbol"/>
                  </a:rPr>
                  <a:t></a:t>
                </a:r>
                <a:r>
                  <a:rPr lang="tr-TR" sz="1600" dirty="0" smtClean="0"/>
                  <a:t>(z)</a:t>
                </a:r>
                <a:endParaRPr lang="en-US" sz="1600" dirty="0"/>
              </a:p>
            </p:txBody>
          </p:sp>
          <p:cxnSp>
            <p:nvCxnSpPr>
              <p:cNvPr id="33" name="Straight Connector 32"/>
              <p:cNvCxnSpPr>
                <a:endCxn id="32" idx="1"/>
              </p:cNvCxnSpPr>
              <p:nvPr/>
            </p:nvCxnSpPr>
            <p:spPr>
              <a:xfrm>
                <a:off x="2590800" y="1676400"/>
                <a:ext cx="1505511" cy="5149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2" idx="2"/>
              </p:cNvCxnSpPr>
              <p:nvPr/>
            </p:nvCxnSpPr>
            <p:spPr>
              <a:xfrm>
                <a:off x="2590800" y="2514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endCxn id="32" idx="3"/>
              </p:cNvCxnSpPr>
              <p:nvPr/>
            </p:nvCxnSpPr>
            <p:spPr>
              <a:xfrm flipV="1">
                <a:off x="2667000" y="2837889"/>
                <a:ext cx="1429311" cy="4387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6"/>
              </p:cNvCxnSpPr>
              <p:nvPr/>
            </p:nvCxnSpPr>
            <p:spPr>
              <a:xfrm>
                <a:off x="4876800" y="2514600"/>
                <a:ext cx="13716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55"/>
            <p:cNvGrpSpPr/>
            <p:nvPr/>
          </p:nvGrpSpPr>
          <p:grpSpPr>
            <a:xfrm>
              <a:off x="5943600" y="3810000"/>
              <a:ext cx="2286000" cy="1981201"/>
              <a:chOff x="6477000" y="3200400"/>
              <a:chExt cx="2286000" cy="1981201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7162800" y="3505200"/>
                <a:ext cx="914400" cy="91440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1600" dirty="0" smtClean="0"/>
                  <a:t>g(z)</a:t>
                </a:r>
                <a:endParaRPr lang="en-US" sz="1600" dirty="0"/>
              </a:p>
            </p:txBody>
          </p:sp>
          <p:cxnSp>
            <p:nvCxnSpPr>
              <p:cNvPr id="39" name="Straight Connector 38"/>
              <p:cNvCxnSpPr>
                <a:endCxn id="38" idx="1"/>
              </p:cNvCxnSpPr>
              <p:nvPr/>
            </p:nvCxnSpPr>
            <p:spPr>
              <a:xfrm>
                <a:off x="6629400" y="3200400"/>
                <a:ext cx="667311" cy="4387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endCxn id="38" idx="2"/>
              </p:cNvCxnSpPr>
              <p:nvPr/>
            </p:nvCxnSpPr>
            <p:spPr>
              <a:xfrm>
                <a:off x="6477000" y="3962400"/>
                <a:ext cx="685800" cy="0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endCxn id="38" idx="3"/>
              </p:cNvCxnSpPr>
              <p:nvPr/>
            </p:nvCxnSpPr>
            <p:spPr>
              <a:xfrm flipV="1">
                <a:off x="6629400" y="4285689"/>
                <a:ext cx="667311" cy="286311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38" idx="6"/>
              </p:cNvCxnSpPr>
              <p:nvPr/>
            </p:nvCxnSpPr>
            <p:spPr>
              <a:xfrm>
                <a:off x="8077200" y="3962400"/>
                <a:ext cx="685800" cy="0"/>
              </a:xfrm>
              <a:prstGeom prst="line">
                <a:avLst/>
              </a:prstGeom>
              <a:ln w="6350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V="1">
                <a:off x="6858000" y="4407877"/>
                <a:ext cx="607338" cy="773724"/>
              </a:xfrm>
              <a:prstGeom prst="line">
                <a:avLst/>
              </a:prstGeom>
              <a:ln w="635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286000"/>
            <a:ext cx="4953000" cy="1073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Equal 43"/>
          <p:cNvSpPr/>
          <p:nvPr/>
        </p:nvSpPr>
        <p:spPr>
          <a:xfrm rot="7310767">
            <a:off x="5354013" y="3449014"/>
            <a:ext cx="914400" cy="914400"/>
          </a:xfrm>
          <a:prstGeom prst="mathEqual">
            <a:avLst>
              <a:gd name="adj1" fmla="val 12897"/>
              <a:gd name="adj2" fmla="val 117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/>
          </a:bodyPr>
          <a:lstStyle/>
          <a:p>
            <a:r>
              <a:rPr lang="tr-TR" dirty="0" smtClean="0"/>
              <a:t>Yeni elektronik bilgisayarlar</a:t>
            </a:r>
          </a:p>
          <a:p>
            <a:pPr lvl="1"/>
            <a:r>
              <a:rPr lang="tr-TR" dirty="0" smtClean="0"/>
              <a:t>Sadece 5-10 yıl önce inanılmaz olan hesaplamalar erişilebilir olmuş</a:t>
            </a:r>
          </a:p>
          <a:p>
            <a:r>
              <a:rPr lang="tr-TR" dirty="0" smtClean="0"/>
              <a:t>Yeni nörolojideki buluşlar</a:t>
            </a:r>
          </a:p>
          <a:p>
            <a:pPr lvl="1"/>
            <a:r>
              <a:rPr lang="tr-TR" dirty="0" smtClean="0"/>
              <a:t>Beyin temel seviyede basit görünüyormuş</a:t>
            </a:r>
          </a:p>
          <a:p>
            <a:r>
              <a:rPr lang="tr-TR" dirty="0" smtClean="0"/>
              <a:t>Yeni matematiksel gelişmeler</a:t>
            </a:r>
          </a:p>
          <a:p>
            <a:pPr lvl="1"/>
            <a:r>
              <a:rPr lang="tr-TR" dirty="0" smtClean="0"/>
              <a:t>Hesaplama teorisi geliştirilmiş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Ders planı</a:t>
            </a:r>
          </a:p>
          <a:p>
            <a:r>
              <a:rPr lang="tr-TR" dirty="0" smtClean="0"/>
              <a:t>Yapay Zeka nedir</a:t>
            </a:r>
          </a:p>
          <a:p>
            <a:r>
              <a:rPr lang="tr-TR" dirty="0" smtClean="0"/>
              <a:t>Yapay zekanin erken dönemi</a:t>
            </a:r>
          </a:p>
          <a:p>
            <a:r>
              <a:rPr lang="tr-TR" dirty="0" smtClean="0"/>
              <a:t>Yapay zekanin uzman sistemleri</a:t>
            </a:r>
          </a:p>
          <a:p>
            <a:r>
              <a:rPr lang="tr-TR" dirty="0" smtClean="0"/>
              <a:t>Yapay zekanin geçerli durumu ve makine öğrenmesi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Sonuç olarak, o zamanlardaki bilim adamlarının yapay zeka hakkında çok </a:t>
            </a:r>
            <a:r>
              <a:rPr lang="tr-TR" b="1" i="1" dirty="0" smtClean="0">
                <a:latin typeface="Arial" pitchFamily="34" charset="0"/>
                <a:cs typeface="Arial" pitchFamily="34" charset="0"/>
              </a:rPr>
              <a:t>iyimser hisleri 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vardı</a:t>
            </a:r>
            <a:endParaRPr lang="tr-TR" dirty="0" smtClean="0"/>
          </a:p>
          <a:p>
            <a:pPr marL="1543050">
              <a:spcBef>
                <a:spcPts val="1800"/>
              </a:spcBef>
              <a:buFont typeface="Wingdings" pitchFamily="2" charset="2"/>
              <a:buChar char="Ø"/>
            </a:pPr>
            <a:r>
              <a:rPr lang="tr-TR" i="1" dirty="0" smtClean="0"/>
              <a:t>Yeni ufuklar hissi varmış</a:t>
            </a:r>
          </a:p>
          <a:p>
            <a:pPr marL="1543050">
              <a:spcBef>
                <a:spcPts val="1800"/>
              </a:spcBef>
              <a:buFont typeface="Wingdings" pitchFamily="2" charset="2"/>
              <a:buChar char="Ø"/>
            </a:pPr>
            <a:r>
              <a:rPr lang="tr-TR" i="1" dirty="0" smtClean="0"/>
              <a:t>Radikal olarak yeni başarılar olmuş</a:t>
            </a:r>
          </a:p>
          <a:p>
            <a:pPr marL="1543050">
              <a:spcBef>
                <a:spcPts val="1800"/>
              </a:spcBef>
              <a:buFont typeface="Wingdings" pitchFamily="2" charset="2"/>
              <a:buChar char="Ø"/>
            </a:pPr>
            <a:r>
              <a:rPr lang="tr-TR" i="1" dirty="0" smtClean="0"/>
              <a:t>Çok BÜYÜK beklentiler varmış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900" b="1" dirty="0" smtClean="0"/>
              <a:t>Yapay Zekanın Doğum Günü</a:t>
            </a:r>
          </a:p>
          <a:p>
            <a:r>
              <a:rPr lang="tr-TR" dirty="0" smtClean="0"/>
              <a:t>Dartsmouth konferans (1956) Yapay Zekanın Doğumu olarak düşünülür</a:t>
            </a:r>
          </a:p>
          <a:p>
            <a:r>
              <a:rPr lang="tr-TR" i="1" dirty="0" smtClean="0"/>
              <a:t>Marvin Minsky</a:t>
            </a:r>
            <a:r>
              <a:rPr lang="tr-TR" dirty="0" smtClean="0"/>
              <a:t>, </a:t>
            </a:r>
            <a:r>
              <a:rPr lang="tr-TR" i="1" dirty="0" smtClean="0"/>
              <a:t>John McCarthy</a:t>
            </a:r>
            <a:r>
              <a:rPr lang="tr-TR" dirty="0" smtClean="0"/>
              <a:t>, ve IBM’deki </a:t>
            </a:r>
            <a:r>
              <a:rPr lang="tr-TR" i="1" dirty="0" smtClean="0"/>
              <a:t>Claude Shannon </a:t>
            </a:r>
            <a:r>
              <a:rPr lang="tr-TR" dirty="0" smtClean="0"/>
              <a:t>ve </a:t>
            </a:r>
            <a:r>
              <a:rPr lang="tr-TR" i="1" dirty="0" smtClean="0"/>
              <a:t>Nathan Rochester </a:t>
            </a:r>
            <a:r>
              <a:rPr lang="tr-TR" dirty="0" smtClean="0"/>
              <a:t>tarafından oluşturulan konferans, o zamanda en güçlü “Bilgisayar Bilimi” araştırmacılarını topladı</a:t>
            </a:r>
          </a:p>
          <a:p>
            <a:r>
              <a:rPr lang="tr-TR" dirty="0" smtClean="0"/>
              <a:t>Bu konferansta, yapay zekanın gelecek 20 yıl için geliştirme yönleri belirtildi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İlk gelişmeler: Logic Theorist (Mantık Kuramcı)</a:t>
            </a:r>
            <a:endParaRPr lang="tr-TR" dirty="0" smtClean="0"/>
          </a:p>
          <a:p>
            <a:r>
              <a:rPr lang="tr-TR" dirty="0" smtClean="0"/>
              <a:t>Logic Theorist, yapay zekanın ilk programı idi (Newell, Simon, Shaw, 1955)</a:t>
            </a:r>
          </a:p>
          <a:p>
            <a:r>
              <a:rPr lang="tr-TR" dirty="0" smtClean="0"/>
              <a:t>Logic Theorist ana özelliği, matematiksel teoremler ispatlayabildiği idi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Logic Theorist, teoremler ispatlamak için mantık ifadeleri ve mantık adımları kullandı</a:t>
            </a:r>
          </a:p>
          <a:p>
            <a:r>
              <a:rPr lang="tr-TR" dirty="0" smtClean="0"/>
              <a:t>Teorem ispatlamak için, aksiyomlar ve ön koşullarla belirtilen bir mantıksal baş noktasından bir hedef noktasına “doğru” bir yol bulmasına çalişiyordu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Teorem ispatlaması, mantıksal ilişkiler ağında bir yol bulması yada bir inceleme olarak düşünülmüştü</a:t>
            </a:r>
          </a:p>
          <a:p>
            <a:r>
              <a:rPr lang="tr-TR" dirty="0" smtClean="0"/>
              <a:t>Bu şekilde, zeka, bir arama sorunu olarak düşünülmüştü</a:t>
            </a:r>
          </a:p>
          <a:p>
            <a:r>
              <a:rPr lang="tr-TR" dirty="0" smtClean="0"/>
              <a:t>Böyle yapay zeka yaklaşımlarına bazen “arama yaklaşımı” denir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Logic Theorist, mantık ifadelerini değiştirmek için ifade listelerini kullandı</a:t>
            </a:r>
          </a:p>
          <a:p>
            <a:r>
              <a:rPr lang="tr-TR" dirty="0" smtClean="0"/>
              <a:t>Mantık ifadelerini adım adım değiştirerek sonuç ifadesine ulaşmaya çalıştı</a:t>
            </a:r>
          </a:p>
          <a:p>
            <a:r>
              <a:rPr lang="tr-TR" dirty="0" smtClean="0"/>
              <a:t>Bu yaklaşım kullanarak Logic Theorist ilk defa matematik derskitabından temel 52 teoremden 38 teorem ispatlayabildi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Logic Theorist ilk yapay zeka çalışmalarda çok etkili gelişmeydi</a:t>
            </a:r>
          </a:p>
          <a:p>
            <a:r>
              <a:rPr lang="tr-TR" dirty="0" smtClean="0"/>
              <a:t>Sonuçta, yapay zeka programların birçoğu bu yaklaşımı kullandı</a:t>
            </a:r>
          </a:p>
          <a:p>
            <a:pPr lvl="1"/>
            <a:r>
              <a:rPr lang="tr-TR" dirty="0" smtClean="0"/>
              <a:t>Zekanın sorun olarak mantıksal ispatlamaya bakıyordu</a:t>
            </a:r>
          </a:p>
          <a:p>
            <a:pPr lvl="1"/>
            <a:r>
              <a:rPr lang="tr-TR" dirty="0" smtClean="0"/>
              <a:t>Bu ispatlamalar, bir karmaşık mantıksal-ilişki ağıda yol arama olarak düşünülüyordu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Logic Theorist’a benzeyen ilk yapay zeka programları </a:t>
            </a:r>
          </a:p>
          <a:p>
            <a:pPr lvl="1"/>
            <a:r>
              <a:rPr lang="tr-TR" dirty="0" smtClean="0"/>
              <a:t>General Problem Solver (Genel Problem Çözücü; Newell, Simon, 1959), </a:t>
            </a:r>
          </a:p>
          <a:p>
            <a:pPr lvl="1"/>
            <a:r>
              <a:rPr lang="tr-TR" dirty="0" smtClean="0"/>
              <a:t>Geometry Theorem Prover (Geometri Teorem İstatlacı; Gelernter, 1958), </a:t>
            </a:r>
          </a:p>
          <a:p>
            <a:pPr lvl="1"/>
            <a:r>
              <a:rPr lang="tr-TR" dirty="0" smtClean="0"/>
              <a:t>SAINT (Slagle, 1961)</a:t>
            </a:r>
          </a:p>
          <a:p>
            <a:pPr lvl="1"/>
            <a:r>
              <a:rPr lang="tr-TR" dirty="0" smtClean="0"/>
              <a:t>STRIPS (Stanford Ün., 1971)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Logic Theorist, mantık ifade listelerini kullandığından yapay zekanın LISP programlama dili (LİSt Processing, bir yapay zeka programlama dili) daha sonra geliştirilmişti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İlk Gelişmeler: STUDENT/ELIZA</a:t>
            </a:r>
            <a:endParaRPr lang="tr-TR" dirty="0" smtClean="0"/>
          </a:p>
          <a:p>
            <a:r>
              <a:rPr lang="tr-TR" dirty="0" smtClean="0"/>
              <a:t>Diğer yapay zeka geliştirme dalında doğal dil anlayan programlar idi</a:t>
            </a:r>
          </a:p>
          <a:p>
            <a:r>
              <a:rPr lang="tr-TR" dirty="0" smtClean="0"/>
              <a:t>Bu programlarla, araştırmacılar doğal dil anlama ve konuşmaya çalıştı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</a:t>
            </a:r>
            <a:r>
              <a:rPr lang="en-US" dirty="0" smtClean="0"/>
              <a:t> </a:t>
            </a:r>
            <a:r>
              <a:rPr lang="tr-TR" dirty="0" smtClean="0"/>
              <a:t>nedir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Zeka gibi, Yapay Zekanın belli bir tanımlanması da olamaz</a:t>
            </a:r>
          </a:p>
          <a:p>
            <a:r>
              <a:rPr lang="tr-TR" dirty="0" smtClean="0"/>
              <a:t>Yapay Zeka deyerek, kendi kendine öğrenebilen ve insanlar gibi sorunlar yada benzer işler çözebilen bir bilgisayar sistemini anlıyoruz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İlk Gelişmeler: STUDENT (Bobrow, 1964)</a:t>
            </a:r>
          </a:p>
          <a:p>
            <a:r>
              <a:rPr lang="tr-TR" dirty="0" smtClean="0"/>
              <a:t>STUDENT yapay zeka programı, doğal dil kullanarak basit (okuldaki) cebir sorunları çözüyordu</a:t>
            </a:r>
          </a:p>
          <a:p>
            <a:r>
              <a:rPr lang="tr-TR" dirty="0" smtClean="0"/>
              <a:t>Örneğin: “Eğer benim 5 tane elma vardı ve siz benden 2 tane aldıysanız, bende kaç tane elma kaldı?” gibi sorular için cevab verebiliyordu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b="1" dirty="0" smtClean="0"/>
              <a:t>İlk Gelişmeler: ELIZA (Weizenbaum, 1964)</a:t>
            </a:r>
          </a:p>
          <a:p>
            <a:r>
              <a:rPr lang="tr-TR" dirty="0" smtClean="0"/>
              <a:t>ELIZA programı, doğal dil kullanarak kullanıcı ile basit bir konuşma yapabildi</a:t>
            </a:r>
          </a:p>
          <a:p>
            <a:r>
              <a:rPr lang="tr-TR" dirty="0" smtClean="0"/>
              <a:t>ELIZA’da kullanılan programlama yaklaşımı çok basit idi</a:t>
            </a:r>
          </a:p>
          <a:p>
            <a:pPr lvl="1"/>
            <a:r>
              <a:rPr lang="tr-TR" dirty="0" smtClean="0"/>
              <a:t>Doğal dili gerçekten hiç anlamıyordu</a:t>
            </a:r>
          </a:p>
          <a:p>
            <a:pPr lvl="1"/>
            <a:r>
              <a:rPr lang="tr-TR" dirty="0" smtClean="0"/>
              <a:t>Giren ifadeler için önce belirtilen bir çok desenin bulunabildiğine bakıyordu</a:t>
            </a:r>
          </a:p>
          <a:p>
            <a:pPr lvl="1"/>
            <a:r>
              <a:rPr lang="tr-TR" dirty="0" smtClean="0"/>
              <a:t>Buna göre yeni cevabı oluşturuyordu</a:t>
            </a:r>
          </a:p>
          <a:p>
            <a:pPr lvl="1"/>
            <a:r>
              <a:rPr lang="tr-TR" dirty="0" smtClean="0"/>
              <a:t>Örneğin: eğer siz “başım ağrıyor” dediyseniz, ELIZA “ağrıyor” kelime bakınca bu cevabı oluşturabilirdi – </a:t>
            </a:r>
            <a:br>
              <a:rPr lang="tr-TR" dirty="0" smtClean="0"/>
            </a:br>
            <a:r>
              <a:rPr lang="tr-TR" dirty="0" smtClean="0"/>
              <a:t>“neden başın ağrıyor?”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İlk Gelişmeler: STUDENT/ELIZA</a:t>
            </a:r>
          </a:p>
          <a:p>
            <a:r>
              <a:rPr lang="tr-TR" dirty="0" smtClean="0"/>
              <a:t>STUDENT/ELIZA ilk “chatterbot” (konuşma robotu) programları idi</a:t>
            </a:r>
          </a:p>
          <a:p>
            <a:r>
              <a:rPr lang="tr-TR" dirty="0" smtClean="0"/>
              <a:t>Bu programlar, gerçek gibi görünen konuşma oluşturabilirdi ama kullanıcıyı hiç anlamıyordu</a:t>
            </a:r>
          </a:p>
          <a:p>
            <a:r>
              <a:rPr lang="tr-TR" dirty="0" smtClean="0"/>
              <a:t>Sadece basit desen eşleştirme kullanıyordu</a:t>
            </a:r>
          </a:p>
          <a:p>
            <a:r>
              <a:rPr lang="tr-TR" dirty="0" smtClean="0"/>
              <a:t>Bugün daha çok akılı chatterbot programları vardır (</a:t>
            </a:r>
            <a:r>
              <a:rPr lang="en-US" dirty="0" smtClean="0"/>
              <a:t>simonlaven.com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b="1" dirty="0" smtClean="0"/>
              <a:t>İlk Gelişmeler: SHRDLU (Winograd, 1970)</a:t>
            </a:r>
            <a:endParaRPr lang="tr-TR" dirty="0" smtClean="0"/>
          </a:p>
          <a:p>
            <a:r>
              <a:rPr lang="tr-TR" dirty="0" smtClean="0"/>
              <a:t>İlk yapay zeka programlarının arasında, SHRDLU en ileri programlardan biri idi</a:t>
            </a:r>
          </a:p>
          <a:p>
            <a:pPr lvl="1"/>
            <a:r>
              <a:rPr lang="tr-TR" dirty="0" smtClean="0"/>
              <a:t>(ETAOIN) SHRDLU, eski klavyeler yapısından ad olarak geliyor</a:t>
            </a:r>
          </a:p>
          <a:p>
            <a:r>
              <a:rPr lang="tr-TR" dirty="0" smtClean="0"/>
              <a:t>SHRDLU yapay zekası, kendin özel bir “dünyada” yaşıyordu</a:t>
            </a:r>
          </a:p>
          <a:p>
            <a:pPr lvl="1"/>
            <a:r>
              <a:rPr lang="tr-TR" dirty="0" smtClean="0"/>
              <a:t>Bu dünyada birçok şekilli kutu varmış</a:t>
            </a:r>
          </a:p>
          <a:p>
            <a:pPr lvl="1"/>
            <a:r>
              <a:rPr lang="tr-TR" dirty="0" smtClean="0"/>
              <a:t>SHRDLU, kullanıcı ile doğal dil ile etkilişerek bu kutular birbirinin üstüne, altında, içerine koyabiliyordu</a:t>
            </a:r>
          </a:p>
          <a:p>
            <a:pPr lvl="1"/>
            <a:r>
              <a:rPr lang="tr-TR" dirty="0" smtClean="0"/>
              <a:t>Ayrıca, SHRDLU dünyanın durumunu doğal dil kullanarak da anlatabiliyordu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İlk Gelişmeler: Frames Logic (Mantık Çerçeveleri)</a:t>
            </a:r>
            <a:endParaRPr lang="tr-TR" dirty="0" smtClean="0"/>
          </a:p>
          <a:p>
            <a:r>
              <a:rPr lang="tr-TR" dirty="0" smtClean="0"/>
              <a:t>İlk yapay zeka problemlerinin arasında bu problem vardı:</a:t>
            </a:r>
          </a:p>
          <a:p>
            <a:pPr lvl="1"/>
            <a:r>
              <a:rPr lang="tr-TR" dirty="0" smtClean="0"/>
              <a:t>Mantıksal ispatlama genellikle çok kesin ve belirli ifadeler kullanmayı gerektirir</a:t>
            </a:r>
          </a:p>
          <a:p>
            <a:pPr lvl="1"/>
            <a:r>
              <a:rPr lang="tr-TR" dirty="0" smtClean="0"/>
              <a:t>Gerçek hayatta, çok az durumda gerçekten belirli bilgi var</a:t>
            </a:r>
          </a:p>
          <a:p>
            <a:pPr lvl="1"/>
            <a:r>
              <a:rPr lang="tr-TR" dirty="0" smtClean="0"/>
              <a:t>Normal insanlar birçok durum için belirsiz ifadeler kullanmakta</a:t>
            </a:r>
          </a:p>
          <a:p>
            <a:pPr lvl="1"/>
            <a:r>
              <a:rPr lang="tr-TR" dirty="0" smtClean="0"/>
              <a:t>İlk yapay zeka daki mantıksal arama da böyle ifadeler kullanılamaz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b="1" dirty="0" smtClean="0"/>
              <a:t>İlk Gelişmeler: Frames Logic (Mantık Çerçeveleri)</a:t>
            </a:r>
            <a:endParaRPr lang="tr-TR" dirty="0" smtClean="0"/>
          </a:p>
          <a:p>
            <a:r>
              <a:rPr lang="tr-TR" dirty="0" smtClean="0"/>
              <a:t>Örneğin: </a:t>
            </a:r>
          </a:p>
          <a:p>
            <a:pPr lvl="1"/>
            <a:r>
              <a:rPr lang="tr-TR" dirty="0" smtClean="0"/>
              <a:t>Varsayalım sokakta bir araba var</a:t>
            </a:r>
          </a:p>
          <a:p>
            <a:pPr lvl="1"/>
            <a:r>
              <a:rPr lang="tr-TR" dirty="0" smtClean="0"/>
              <a:t>Bu arabanın bir yere gidebileceğini varsayabiliriz</a:t>
            </a:r>
          </a:p>
          <a:p>
            <a:pPr lvl="1"/>
            <a:r>
              <a:rPr lang="tr-TR" dirty="0" smtClean="0"/>
              <a:t>Mantıksal anlamda bu ifade doğru olamaz:</a:t>
            </a:r>
          </a:p>
          <a:p>
            <a:pPr lvl="2"/>
            <a:r>
              <a:rPr lang="tr-TR" dirty="0" smtClean="0"/>
              <a:t>Araba kırılmış olabilir</a:t>
            </a:r>
          </a:p>
          <a:p>
            <a:pPr lvl="2"/>
            <a:r>
              <a:rPr lang="tr-TR" dirty="0" smtClean="0"/>
              <a:t>Arabada benzin olmayabilir</a:t>
            </a:r>
          </a:p>
          <a:p>
            <a:pPr lvl="2"/>
            <a:r>
              <a:rPr lang="tr-TR" dirty="0" smtClean="0"/>
              <a:t>Araba bizim olmayabilir</a:t>
            </a:r>
          </a:p>
          <a:p>
            <a:pPr lvl="1"/>
            <a:r>
              <a:rPr lang="tr-TR" dirty="0" smtClean="0"/>
              <a:t>Normal “zeka” böyle ifadeler işleyebilir, ama mantıksal analiz yapılamaz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/>
              <a:t>İlk Gelişmeler: Frames Logic (Mantıksal Çerçeveleri)</a:t>
            </a:r>
            <a:endParaRPr lang="tr-TR" sz="2800" dirty="0" smtClean="0"/>
          </a:p>
          <a:p>
            <a:r>
              <a:rPr lang="tr-TR" sz="2800" dirty="0" smtClean="0"/>
              <a:t>Bu soruna cevap vermek için, “frames logic” yada “mantıksal çerçeveleri” kullanılmıştı</a:t>
            </a:r>
          </a:p>
          <a:p>
            <a:r>
              <a:rPr lang="tr-TR" sz="2800" dirty="0" smtClean="0"/>
              <a:t>Mantıksal çerçeveleri, böyle belirsiz durumlar için bir şekilde temsil ediyordu</a:t>
            </a:r>
          </a:p>
          <a:p>
            <a:r>
              <a:rPr lang="tr-TR" sz="2800" dirty="0" smtClean="0"/>
              <a:t>Belirsiz “ifadelere”, bu anlamda “çerçeve” deniyordu</a:t>
            </a:r>
          </a:p>
          <a:p>
            <a:r>
              <a:rPr lang="tr-TR" sz="2800" dirty="0" smtClean="0"/>
              <a:t>Bu metod, mantıksal analizi daha geniş “gerçek hayattaki” gibi belirsiz bilgilerin analize genişlemişti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3900" b="1" dirty="0" smtClean="0"/>
              <a:t>İlk gelişmelerin en önemli özellikleri:</a:t>
            </a:r>
            <a:endParaRPr lang="tr-TR" sz="3900" dirty="0" smtClean="0"/>
          </a:p>
          <a:p>
            <a:r>
              <a:rPr lang="tr-TR" dirty="0" smtClean="0"/>
              <a:t>Erken yapay zeka programları, çoğunlukla mantıksal ispatlama soruna odaklanmıştı</a:t>
            </a:r>
          </a:p>
          <a:p>
            <a:r>
              <a:rPr lang="tr-TR" dirty="0" smtClean="0"/>
              <a:t>Çoğunlukla, programcı tarafından geliştirilmiş sabit programlama çözümlerini kullanmıştı</a:t>
            </a:r>
          </a:p>
          <a:p>
            <a:r>
              <a:rPr lang="tr-TR" dirty="0" smtClean="0"/>
              <a:t>Yüksek bir derece buluşsal çözümlere bağlımıştı – yanı programcı kendi tarafından sıfırdan bir şekilde bulunmuş kurallara bağlımıştı</a:t>
            </a:r>
          </a:p>
          <a:p>
            <a:r>
              <a:rPr lang="tr-TR" dirty="0" smtClean="0"/>
              <a:t>İspatlama sorununu mantıksal ilişki ağıda arama olarak düşünmüştü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4600" b="1" dirty="0" smtClean="0"/>
              <a:t>İlk Gelişmeler: Başarılar ve Sorunlar</a:t>
            </a:r>
            <a:endParaRPr lang="tr-TR" sz="4600" dirty="0" smtClean="0"/>
          </a:p>
          <a:p>
            <a:r>
              <a:rPr lang="tr-TR" dirty="0" smtClean="0"/>
              <a:t>Mantıksal ispatlama, en yüksek derecede çözülmüş olmuştu</a:t>
            </a:r>
          </a:p>
          <a:p>
            <a:r>
              <a:rPr lang="tr-TR" dirty="0" smtClean="0"/>
              <a:t>İleri doğal dil interaktif algoritmaları geliştirilmişti</a:t>
            </a:r>
          </a:p>
          <a:p>
            <a:endParaRPr lang="tr-TR" dirty="0" smtClean="0"/>
          </a:p>
          <a:p>
            <a:r>
              <a:rPr lang="tr-TR" dirty="0" smtClean="0"/>
              <a:t>Gerçek hayata bağlı problemler için çözümler bulunmamıştı</a:t>
            </a:r>
          </a:p>
          <a:p>
            <a:pPr lvl="1"/>
            <a:r>
              <a:rPr lang="tr-TR" dirty="0" smtClean="0"/>
              <a:t>Navigasyon sorunu çözülmemişti</a:t>
            </a:r>
          </a:p>
          <a:p>
            <a:pPr lvl="1"/>
            <a:r>
              <a:rPr lang="tr-TR" dirty="0" smtClean="0"/>
              <a:t>Görme anlama sorunu çözülmemişti</a:t>
            </a:r>
          </a:p>
          <a:p>
            <a:pPr lvl="1"/>
            <a:r>
              <a:rPr lang="tr-TR" dirty="0" smtClean="0"/>
              <a:t>Konuşma anlama sorunu çözülmemişti</a:t>
            </a:r>
          </a:p>
          <a:p>
            <a:pPr lvl="1"/>
            <a:r>
              <a:rPr lang="tr-TR" dirty="0" smtClean="0"/>
              <a:t>Anlamlı doğal dil etkileşim sorunu çözülmemişti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Aslında, o zamandaki sabit şekilde geliştirilen algoritmaların gerçek hayat durumlarında neredeyse </a:t>
            </a:r>
            <a:r>
              <a:rPr lang="tr-TR" sz="36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hiçbir zaman uygulanamaması</a:t>
            </a:r>
            <a:r>
              <a:rPr lang="tr-TR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açıklanmıştı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/>
              <a:t>Lighthill Raporu</a:t>
            </a:r>
            <a:endParaRPr lang="tr-TR" sz="3600" dirty="0" smtClean="0"/>
          </a:p>
          <a:p>
            <a:r>
              <a:rPr lang="tr-TR" dirty="0" smtClean="0"/>
              <a:t>James Lighthill tarafından 1973 İngiltere Bilimsel Araştırma Kurulum için hazırlanmış bir rapor idi</a:t>
            </a:r>
          </a:p>
          <a:p>
            <a:r>
              <a:rPr lang="tr-TR" dirty="0" smtClean="0"/>
              <a:t>O zamandaki yapay zeka araştırmaları için değerlendirme ve eleştirmen vermişti</a:t>
            </a:r>
          </a:p>
          <a:p>
            <a:r>
              <a:rPr lang="tr-TR" dirty="0" smtClean="0"/>
              <a:t>Yapay zeka geçen ve sağlanabilecek durumlar için çok kötümser değer tahmini verilmişti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</a:t>
            </a:r>
            <a:r>
              <a:rPr lang="en-US" dirty="0" smtClean="0"/>
              <a:t> </a:t>
            </a:r>
            <a:r>
              <a:rPr lang="tr-TR" dirty="0" smtClean="0"/>
              <a:t>nedir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Yapay Zeka yeni bir bilim alanı değil</a:t>
            </a:r>
          </a:p>
          <a:p>
            <a:r>
              <a:rPr lang="tr-TR" dirty="0" smtClean="0"/>
              <a:t>Bilim alanı olarak, Yapay Zeka 1950 yıllarında başladı hala çok ünlü ve bilinen bilim alanı olmamıştı</a:t>
            </a:r>
          </a:p>
          <a:p>
            <a:endParaRPr lang="tr-TR" dirty="0" smtClean="0"/>
          </a:p>
          <a:p>
            <a:r>
              <a:rPr lang="tr-TR" dirty="0" smtClean="0"/>
              <a:t>Neden 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4600" b="1" dirty="0" smtClean="0"/>
              <a:t>Açıklanmış problemleri</a:t>
            </a:r>
            <a:endParaRPr lang="tr-TR" sz="4600" dirty="0" smtClean="0"/>
          </a:p>
          <a:p>
            <a:r>
              <a:rPr lang="tr-TR" dirty="0" smtClean="0"/>
              <a:t>İmkansızlık sorunu</a:t>
            </a:r>
          </a:p>
          <a:p>
            <a:pPr lvl="1"/>
            <a:r>
              <a:rPr lang="tr-TR" dirty="0" smtClean="0"/>
              <a:t>Herhangi bir gerçek durumunda, olasılıkların “kombinatoryal patlaması” yüzden mantıksal ispatlama/arama algoritmalarının uygulanması imkansız oluyor (</a:t>
            </a:r>
            <a:r>
              <a:rPr lang="tr-TR" sz="3100" dirty="0" smtClean="0"/>
              <a:t>yanı “gerçek hayatta bütün olasılıklar arama olarak incelenemez” sorunu</a:t>
            </a:r>
            <a:r>
              <a:rPr lang="tr-TR" dirty="0" smtClean="0"/>
              <a:t>)</a:t>
            </a:r>
          </a:p>
          <a:p>
            <a:r>
              <a:rPr lang="tr-TR" dirty="0" smtClean="0"/>
              <a:t>Genel bilgi sorunu </a:t>
            </a:r>
          </a:p>
          <a:p>
            <a:pPr lvl="1"/>
            <a:r>
              <a:rPr lang="tr-TR" dirty="0" smtClean="0"/>
              <a:t>İnsanların düşünmesi genellikle çok fazla “genel bilgi” kullanır; fark etmeden bile gerçek hayat “durumları” için “genel bilgi” çok kullanırız (örneğin görme anlamamız olarak bebek zamanından “görme işleme”ye çalışıyoruz). Gelişmiş bile yapay zeka algoritmalarına bu bilgi verilemez.</a:t>
            </a:r>
          </a:p>
          <a:p>
            <a:r>
              <a:rPr lang="tr-TR" dirty="0" smtClean="0"/>
              <a:t>Gerçek işler son derece zordur</a:t>
            </a:r>
          </a:p>
          <a:p>
            <a:pPr lvl="1"/>
            <a:r>
              <a:rPr lang="tr-TR" dirty="0" smtClean="0"/>
              <a:t>Doğal dil, görme, duygu, konuşma anlama, gerçek durumda navigasyon, hepsi imkansız gibi sorunlar görünüyordu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sz="3600" b="1" dirty="0" smtClean="0"/>
              <a:t>1. yapay zeka krizi (yapay zeka kışı)</a:t>
            </a:r>
            <a:endParaRPr lang="tr-TR" sz="3600" dirty="0" smtClean="0"/>
          </a:p>
          <a:p>
            <a:r>
              <a:rPr lang="tr-TR" dirty="0" smtClean="0"/>
              <a:t>1970 yıllardaki Lighthill Raporu ve ona benzeyen diğer ülkelerin değerlendirmeleri üniform olarak yapay zekanın sağlanmış ve sağlanabilecek durumuna kötü bir değer tahminini vermişti</a:t>
            </a:r>
          </a:p>
          <a:p>
            <a:r>
              <a:rPr lang="tr-TR" dirty="0" smtClean="0"/>
              <a:t>Böylece, yapay zeka araştırmasına devlet desteği kesilmiş ve aynı zamanda bilim adamların ilgisi radikal olarak azaltmış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600" b="1" dirty="0" smtClean="0"/>
              <a:t>İkinci dönem – Uzman Sistemleri </a:t>
            </a:r>
            <a:br>
              <a:rPr lang="tr-TR" sz="3600" b="1" dirty="0" smtClean="0"/>
            </a:br>
            <a:r>
              <a:rPr lang="tr-TR" sz="3600" b="1" dirty="0" smtClean="0"/>
              <a:t>(Expert Systems)</a:t>
            </a:r>
            <a:endParaRPr lang="tr-TR" sz="3600" dirty="0" smtClean="0"/>
          </a:p>
          <a:p>
            <a:r>
              <a:rPr lang="tr-TR" dirty="0" smtClean="0"/>
              <a:t>Yapay zeka 1. renesans 1980 yıllarda başladı</a:t>
            </a:r>
          </a:p>
          <a:p>
            <a:r>
              <a:rPr lang="tr-TR" dirty="0" smtClean="0"/>
              <a:t>1980’deki yapay zekanın geri gelmesi uzman sistemlerinin başarısına bağlı idi</a:t>
            </a:r>
          </a:p>
          <a:p>
            <a:r>
              <a:rPr lang="tr-TR" dirty="0" smtClean="0"/>
              <a:t>Bu yapay zeka yaklaşımlarına “logic programming” yada “mantıksal programlama” bazen denir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Uzman sistemleri nedir?</a:t>
            </a:r>
          </a:p>
          <a:p>
            <a:pPr lvl="1"/>
            <a:r>
              <a:rPr lang="tr-TR" dirty="0" smtClean="0"/>
              <a:t>Uzman sistemleri, bir alanın uzman bilgisi içeren ve ona göre bu alanla ilgili istekler veya sorular için cevap verebilen bir sistemlerdir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1980 yıllarda uzman sistemleri birçok şirkette uzman tavsiye için geliştirilip kurulmuştu</a:t>
            </a:r>
          </a:p>
          <a:p>
            <a:r>
              <a:rPr lang="tr-TR" dirty="0" smtClean="0"/>
              <a:t>Böylece, uzman sistemleriyle ilgli yapay zeka araştırma çok popüler ve çok karlı bir iş oldu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Bugüne kadar uzman, yada bugün “bilgi tabanı” adında geçen, sistemleri birçok şirkette müşteri destek ve sorun giderme için kullanılır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Uzman sistemleri, yapay zeka özel bir mimarisi idi</a:t>
            </a:r>
          </a:p>
          <a:p>
            <a:r>
              <a:rPr lang="tr-TR" dirty="0" smtClean="0"/>
              <a:t>Uzman sistemi, “doğru” uzman bilgi (yani bir özel alan ile ilgili bilinmiş mantıksal ifadeler ve durumlar) ve bir mantık sistemi içerir</a:t>
            </a:r>
          </a:p>
          <a:p>
            <a:r>
              <a:rPr lang="tr-TR" dirty="0" smtClean="0"/>
              <a:t>Kullanıcı istekleri için, uzman sistemleri var olan “doğru” mantıksal ifadeler ve mantıksal türetme kuralları kullanarak bütün “doğru” cevaplar hesaplıyormuş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Örneğin – bir sorun giderme bilgi tabanı</a:t>
            </a:r>
          </a:p>
          <a:p>
            <a:pPr lvl="1"/>
            <a:r>
              <a:rPr lang="tr-TR" dirty="0" smtClean="0"/>
              <a:t>Uzman bilgisi</a:t>
            </a:r>
          </a:p>
          <a:p>
            <a:pPr lvl="2"/>
            <a:r>
              <a:rPr lang="tr-TR" dirty="0" smtClean="0"/>
              <a:t>Eğer modem kırılmışsa, İnternet olmayacak.</a:t>
            </a:r>
          </a:p>
          <a:p>
            <a:pPr lvl="2"/>
            <a:r>
              <a:rPr lang="tr-TR" dirty="0" smtClean="0"/>
              <a:t>Eğer modem yeniden çalıştırılması gerekirsa, İnternet olmayacak.</a:t>
            </a:r>
          </a:p>
          <a:p>
            <a:pPr lvl="2"/>
            <a:r>
              <a:rPr lang="tr-TR" dirty="0" smtClean="0"/>
              <a:t>Eğer ağ ayarlarında DHCP yoksa, İnternet olmayacak.</a:t>
            </a:r>
          </a:p>
          <a:p>
            <a:pPr lvl="2"/>
            <a:r>
              <a:rPr lang="tr-TR" dirty="0" smtClean="0"/>
              <a:t>Eğer elektrik kesilmişse, İnternet olmayacak.</a:t>
            </a:r>
          </a:p>
          <a:p>
            <a:pPr lvl="2"/>
            <a:r>
              <a:rPr lang="tr-TR" dirty="0" smtClean="0"/>
              <a:t>Eğer elektrik kesilmişse, hiç elektrik eşye çalışmayacak.</a:t>
            </a:r>
          </a:p>
          <a:p>
            <a:r>
              <a:rPr lang="tr-TR" dirty="0" smtClean="0"/>
              <a:t>“Bende internet çalışmıyor ve evde bütün elektrik eşyalar çalışmıyor” kullanıcı soru için “Elektrik kesilmiş” diyer uzman cevabı oluşturulabilir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anlamda, uzman sistemleri önceki mantıksal ispatlama sistemlerine benzer ve aslında onlarından geliştirilmişti ... </a:t>
            </a:r>
            <a:r>
              <a:rPr lang="tr-TR" u="sng" dirty="0" smtClean="0"/>
              <a:t>ama </a:t>
            </a:r>
          </a:p>
          <a:p>
            <a:r>
              <a:rPr lang="tr-TR" dirty="0" smtClean="0"/>
              <a:t>Önemli bir fark olan, uzman sistemleri “üniversal yapay zeka”yı sağlamak istememişler, sadece kesin bir bilgi alanında dar bir uzman bilgisini temsil etmek istemişler</a:t>
            </a:r>
          </a:p>
          <a:p>
            <a:r>
              <a:rPr lang="tr-TR" dirty="0" smtClean="0"/>
              <a:t>“Genel bilgi sorunu” ve “imkansızlık sorunu” bu şekilde atlatmaya çalıştı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Uzman sistemleri, gerçek uzmanların bilgisi kullanarak gerçek iş uygulamalar için geliştirildi</a:t>
            </a:r>
          </a:p>
          <a:p>
            <a:r>
              <a:rPr lang="tr-TR" dirty="0" smtClean="0"/>
              <a:t>Uzmanlar, kendi kendine yada yazılım yardımla sistemin bilgisini dolduruyordu</a:t>
            </a:r>
          </a:p>
          <a:p>
            <a:r>
              <a:rPr lang="tr-TR" dirty="0" smtClean="0"/>
              <a:t>Mantık için, birkaç mantık sistemleri kullanılmıştı: önerme mantığı (propositional logic), yüklemler mantığı (predicate logic), bulanık mantık (fuzzy logic), zamansal mantığı (temporal logic), modal lojik (modal logic) –sistemin üreticisi karar veriyormuş</a:t>
            </a:r>
          </a:p>
          <a:p>
            <a:r>
              <a:rPr lang="tr-TR" dirty="0" smtClean="0"/>
              <a:t>Yapay zekanın PROLOG programlama dili, uzman sistemlerinin bilgi ve mantığı belirtmek için bunlarından geliştirildi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Tarihi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Bu soruna cevaplamak için Yapay Zekanın tarihine bakmak zorundayız; </a:t>
            </a:r>
          </a:p>
          <a:p>
            <a:r>
              <a:rPr lang="tr-TR" dirty="0" smtClean="0"/>
              <a:t>Yapay Zeka ne olduğunu daha iyi anlayabileceğiz</a:t>
            </a:r>
          </a:p>
          <a:p>
            <a:r>
              <a:rPr lang="tr-TR" dirty="0" smtClean="0"/>
              <a:t>Yapay Zeka alanındaki önceki ve bugünkü sorunları açıklayabileceğiz</a:t>
            </a:r>
          </a:p>
          <a:p>
            <a:r>
              <a:rPr lang="tr-TR" dirty="0" smtClean="0"/>
              <a:t>Yapay Zeka geçerli zamanda nereden, nereye ve nasıl geldiğini görebileceğiz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1980 yıllarda uzman sistemleri çok başarlı ve popülar idi, ve büyük ekonomi sektörü onlarla ilgili yapay zeka araştırma ve programlama için gerçekleşmiş</a:t>
            </a:r>
          </a:p>
          <a:p>
            <a:r>
              <a:rPr lang="tr-TR" dirty="0" smtClean="0"/>
              <a:t>1980 yılların sonunda birçok pratik problem yüzden bu hızlı gelişme aniden sonuna erdi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Uzman sistemlerinin problemleri:</a:t>
            </a:r>
          </a:p>
          <a:p>
            <a:pPr lvl="1"/>
            <a:r>
              <a:rPr lang="tr-TR" dirty="0" smtClean="0"/>
              <a:t>Kötü genelleme</a:t>
            </a:r>
          </a:p>
          <a:p>
            <a:pPr lvl="2"/>
            <a:r>
              <a:rPr lang="tr-TR" dirty="0" smtClean="0"/>
              <a:t>Verilen bilgi dışında, uzman sistemleri çok iyi çalışma gösterdiğine rağmen, herhangi yeni durumda bu sistemler gerçekten saçma tavsiyeler verebiliyordu</a:t>
            </a:r>
          </a:p>
          <a:p>
            <a:pPr lvl="1"/>
            <a:r>
              <a:rPr lang="tr-TR" dirty="0" smtClean="0"/>
              <a:t>Geliştirme maliyetleri</a:t>
            </a:r>
          </a:p>
          <a:p>
            <a:pPr lvl="2"/>
            <a:r>
              <a:rPr lang="tr-TR" dirty="0" smtClean="0"/>
              <a:t>Uzman bilgisi toplama ve programlama, ve mantık sistemi uygulanması çok pahalı problemler idi</a:t>
            </a:r>
          </a:p>
          <a:p>
            <a:pPr lvl="1"/>
            <a:r>
              <a:rPr lang="tr-TR" dirty="0" smtClean="0"/>
              <a:t>Modifikasyon ve güncellenmesi maliyetleri</a:t>
            </a:r>
          </a:p>
          <a:p>
            <a:pPr lvl="2"/>
            <a:r>
              <a:rPr lang="tr-TR" dirty="0" smtClean="0"/>
              <a:t>Uzman sistemleri, oluşturulduğundan sonra herhangi pratik şekilde değiştirilemezdi, yani böyle sistemlerin içerikleri güncellemek çok zor ve çok pahalı bir iş idi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İkinci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900" dirty="0" smtClean="0"/>
              <a:t>Yapay nöral/sinir ağları </a:t>
            </a:r>
            <a:br>
              <a:rPr lang="tr-TR" sz="3900" dirty="0" smtClean="0"/>
            </a:br>
            <a:r>
              <a:rPr lang="tr-TR" sz="3900" dirty="0" smtClean="0"/>
              <a:t>(Artificial Neural Networks):</a:t>
            </a:r>
            <a:endParaRPr lang="tr-TR" sz="4300" dirty="0" smtClean="0"/>
          </a:p>
          <a:p>
            <a:r>
              <a:rPr lang="tr-TR" dirty="0" smtClean="0"/>
              <a:t>Aynı zamanda yapay nöral ağları çok gelişiyordu (ama hala yaygın business uygulama bulamamıştı)</a:t>
            </a:r>
          </a:p>
          <a:p>
            <a:r>
              <a:rPr lang="tr-TR" dirty="0" smtClean="0"/>
              <a:t>1980 yıllarda geri yayılım (backpropagation) algoritması yaygın kullanılmaya başladı</a:t>
            </a:r>
          </a:p>
          <a:p>
            <a:r>
              <a:rPr lang="tr-TR" dirty="0" smtClean="0"/>
              <a:t>Bu algoritma kullanarak, büyük ve çok güçlü yapay nöral ağları verimli bir şekilde oluşturulup farklı pratik sorunlara uygulanabilmiş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500" b="1" dirty="0" smtClean="0"/>
              <a:t>Geçerli zaman, Makine Öğrenmesi Dönemi</a:t>
            </a:r>
            <a:endParaRPr lang="tr-TR" sz="3500" dirty="0" smtClean="0"/>
          </a:p>
          <a:p>
            <a:r>
              <a:rPr lang="tr-TR" dirty="0" smtClean="0"/>
              <a:t>Neden makine öğrenmesi?</a:t>
            </a:r>
          </a:p>
          <a:p>
            <a:pPr lvl="1"/>
            <a:r>
              <a:rPr lang="tr-TR" dirty="0" smtClean="0"/>
              <a:t>Geçen birçok zamanda, yapay zeka çok iyimser ve birçok umut ile başlıyormuş ama çok kötümser ve bütün umutlar bozuk şekilde ile bitiyormuş</a:t>
            </a:r>
          </a:p>
          <a:p>
            <a:pPr lvl="1"/>
            <a:r>
              <a:rPr lang="tr-TR" dirty="0" smtClean="0"/>
              <a:t>Bu durum bir kaç defa tekrarlanınca yapay zeka araştırma bilim adamların arasında “kötü” görünümü almıştı</a:t>
            </a:r>
          </a:p>
          <a:p>
            <a:pPr lvl="1"/>
            <a:r>
              <a:rPr lang="tr-TR" dirty="0" smtClean="0"/>
              <a:t>İlgili ve devam eden araştırma projeler için, yapay zeka isminin yerine yeni isimler kullanmaya başladı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Bugün yapay zeka birçok alt alanları içermiş şekilde bulunmaktadır; bugün yapay zeka,</a:t>
            </a:r>
          </a:p>
          <a:p>
            <a:pPr marL="574675"/>
            <a:r>
              <a:rPr lang="tr-TR" dirty="0" smtClean="0"/>
              <a:t>Yapay görme altalanı</a:t>
            </a:r>
          </a:p>
          <a:p>
            <a:pPr marL="574675"/>
            <a:r>
              <a:rPr lang="tr-TR" dirty="0" smtClean="0"/>
              <a:t>Konuşma tanıma altalanı</a:t>
            </a:r>
          </a:p>
          <a:p>
            <a:pPr marL="574675"/>
            <a:r>
              <a:rPr lang="tr-TR" dirty="0" smtClean="0"/>
              <a:t>Optik Karakter Tanıma altalanı</a:t>
            </a:r>
          </a:p>
          <a:p>
            <a:pPr marL="574675"/>
            <a:r>
              <a:rPr lang="tr-TR" dirty="0" smtClean="0"/>
              <a:t>Doğal dil çevirme altalanı</a:t>
            </a:r>
          </a:p>
          <a:p>
            <a:pPr marL="574675"/>
            <a:r>
              <a:rPr lang="tr-TR" dirty="0" smtClean="0"/>
              <a:t>Doğal dil anlama ve interaktif sistemler altalanı</a:t>
            </a:r>
          </a:p>
          <a:p>
            <a:pPr marL="574675"/>
            <a:r>
              <a:rPr lang="tr-TR" dirty="0" smtClean="0"/>
              <a:t>Robot navigasyonu ve robotik uygulamalar altalanı</a:t>
            </a:r>
          </a:p>
          <a:p>
            <a:pPr>
              <a:buNone/>
            </a:pPr>
            <a:r>
              <a:rPr lang="tr-TR" b="1" dirty="0" smtClean="0"/>
              <a:t>demektir.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Bugünkü yapay zeka yaklaşımları:</a:t>
            </a:r>
          </a:p>
          <a:p>
            <a:r>
              <a:rPr lang="tr-TR" dirty="0" smtClean="0"/>
              <a:t>Kendi kendine öğrenebilen sistemleri kullanmaya dayalı (yanı – makine öğrenmesi)</a:t>
            </a:r>
          </a:p>
          <a:p>
            <a:r>
              <a:rPr lang="tr-TR" dirty="0" smtClean="0"/>
              <a:t>Güçlü ve esnek bir makine öğrenme sistemi oluşturup sorunların mümkün çözümlerini bu sistemin kendi kendine öğrenmesine fırsat verilir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Bugünkü yapay zeka yaklaşımları:</a:t>
            </a:r>
          </a:p>
          <a:p>
            <a:r>
              <a:rPr lang="tr-TR" dirty="0" smtClean="0"/>
              <a:t>İstatistiksel öğrenme teorisi ve bilgisayarların gelişmeleri bu yaklaşıma yol açtı</a:t>
            </a:r>
          </a:p>
          <a:p>
            <a:r>
              <a:rPr lang="tr-TR" dirty="0" smtClean="0"/>
              <a:t>İstatistiksel öğrenme teorisi, genel durumda istatistiksel olarak doğru esas ilişki bulma yada öğrenmeye yöntemleri sunuyor</a:t>
            </a:r>
          </a:p>
          <a:p>
            <a:r>
              <a:rPr lang="tr-TR" dirty="0" smtClean="0"/>
              <a:t>Bu teorik gelişmelere dayalı birçok güçlü makine öğrenmesi pratik metodu geliştirilmişti</a:t>
            </a:r>
          </a:p>
          <a:p>
            <a:r>
              <a:rPr lang="tr-TR" dirty="0" smtClean="0"/>
              <a:t>Bugünkü güçlü bilgisayarlar kullanarak bu metotlar gerçek hayattaki yapay zeka sorunlarını çözebilir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Bugünkü makine öğrenme yaklaşımlarının birçok iş uygulamaları var</a:t>
            </a:r>
          </a:p>
          <a:p>
            <a:pPr lvl="1"/>
            <a:r>
              <a:rPr lang="tr-TR" dirty="0" smtClean="0"/>
              <a:t>kredi kartındaki sahtekarlık algılama</a:t>
            </a:r>
          </a:p>
          <a:p>
            <a:pPr lvl="1"/>
            <a:r>
              <a:rPr lang="tr-TR" dirty="0" smtClean="0"/>
              <a:t>hepsiburadaki önerme sistemi </a:t>
            </a:r>
          </a:p>
          <a:p>
            <a:pPr lvl="1"/>
            <a:r>
              <a:rPr lang="tr-TR" dirty="0" smtClean="0"/>
              <a:t>müşteri davranma analizi </a:t>
            </a:r>
          </a:p>
          <a:p>
            <a:pPr lvl="1"/>
            <a:r>
              <a:rPr lang="tr-TR" dirty="0" smtClean="0"/>
              <a:t>iş yönlerin analizi </a:t>
            </a:r>
          </a:p>
          <a:p>
            <a:pPr lvl="1"/>
            <a:r>
              <a:rPr lang="tr-TR" dirty="0" smtClean="0"/>
              <a:t>optik karakter tanıma </a:t>
            </a:r>
          </a:p>
          <a:p>
            <a:pPr lvl="1"/>
            <a:r>
              <a:rPr lang="tr-TR" dirty="0" smtClean="0"/>
              <a:t>mektup sıralama </a:t>
            </a:r>
          </a:p>
          <a:p>
            <a:pPr lvl="1"/>
            <a:r>
              <a:rPr lang="tr-TR" dirty="0" smtClean="0"/>
              <a:t>konuşma işleme </a:t>
            </a:r>
          </a:p>
          <a:p>
            <a:pPr lvl="1"/>
            <a:r>
              <a:rPr lang="tr-TR" dirty="0" smtClean="0"/>
              <a:t>akılı cevap makineleri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b="1" dirty="0" smtClean="0"/>
              <a:t>Bugünkü yapay zeka ana yöntemleri:</a:t>
            </a:r>
          </a:p>
          <a:p>
            <a:r>
              <a:rPr lang="tr-TR" dirty="0" smtClean="0"/>
              <a:t>Yapay Nöral Ağları </a:t>
            </a:r>
            <a:br>
              <a:rPr lang="tr-TR" dirty="0" smtClean="0"/>
            </a:br>
            <a:r>
              <a:rPr lang="tr-TR" dirty="0" smtClean="0"/>
              <a:t>(Artificial Neural Networks)</a:t>
            </a:r>
          </a:p>
          <a:p>
            <a:r>
              <a:rPr lang="tr-TR" dirty="0" smtClean="0"/>
              <a:t>Destek Vektör Makineleri </a:t>
            </a:r>
            <a:br>
              <a:rPr lang="tr-TR" dirty="0" smtClean="0"/>
            </a:br>
            <a:r>
              <a:rPr lang="tr-TR" dirty="0" smtClean="0"/>
              <a:t>(Support Vector Machines)</a:t>
            </a:r>
          </a:p>
          <a:p>
            <a:r>
              <a:rPr lang="tr-TR" dirty="0" smtClean="0"/>
              <a:t>ADABoost Metodu </a:t>
            </a:r>
            <a:br>
              <a:rPr lang="tr-TR" dirty="0" smtClean="0"/>
            </a:br>
            <a:r>
              <a:rPr lang="tr-TR" dirty="0" smtClean="0"/>
              <a:t>(ADAboost method)</a:t>
            </a:r>
          </a:p>
          <a:p>
            <a:r>
              <a:rPr lang="tr-TR" dirty="0" smtClean="0"/>
              <a:t>Karar Ağaçları ve Karar Ormanları </a:t>
            </a:r>
            <a:br>
              <a:rPr lang="tr-TR" dirty="0" smtClean="0"/>
            </a:br>
            <a:r>
              <a:rPr lang="tr-TR" dirty="0" smtClean="0"/>
              <a:t>(Decision Trees and Decision Forests)</a:t>
            </a:r>
          </a:p>
          <a:p>
            <a:r>
              <a:rPr lang="tr-TR" dirty="0" smtClean="0"/>
              <a:t>Bayes Öğrenme ve Bayes Ağları </a:t>
            </a:r>
            <a:br>
              <a:rPr lang="tr-TR" dirty="0" smtClean="0"/>
            </a:br>
            <a:r>
              <a:rPr lang="tr-TR" dirty="0" smtClean="0"/>
              <a:t>(Bayes learning and Bayes/Belief networks)</a:t>
            </a:r>
            <a:endParaRPr lang="en-US" dirty="0" smtClean="0"/>
          </a:p>
          <a:p>
            <a:r>
              <a:rPr lang="tr-TR" dirty="0" smtClean="0"/>
              <a:t>Kümeleme (K-means) </a:t>
            </a:r>
            <a:br>
              <a:rPr lang="tr-TR" dirty="0" smtClean="0"/>
            </a:br>
            <a:r>
              <a:rPr lang="tr-TR" dirty="0" smtClean="0"/>
              <a:t>(Clustering approaches, K-means clustering)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 Geçerli Zamanı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Yapay Zeka Tarih Ana Dersleri</a:t>
            </a:r>
          </a:p>
          <a:p>
            <a:r>
              <a:rPr lang="tr-TR" u="sng" dirty="0" smtClean="0"/>
              <a:t>Uzmanlaşma</a:t>
            </a:r>
            <a:r>
              <a:rPr lang="tr-TR" dirty="0" smtClean="0"/>
              <a:t>: pratik yapay zeka sorunları için özel çözümler genel algoritmalardan daha etkindir (Erken Dönemden Ders)</a:t>
            </a:r>
          </a:p>
          <a:p>
            <a:r>
              <a:rPr lang="tr-TR" u="sng" dirty="0" smtClean="0"/>
              <a:t>Herşey bilenemez</a:t>
            </a:r>
            <a:r>
              <a:rPr lang="tr-TR" dirty="0" smtClean="0"/>
              <a:t>: önemli olan ilişkiler algoritma kendi kendine öğrenmek zorunda </a:t>
            </a:r>
            <a:br>
              <a:rPr lang="tr-TR" dirty="0" smtClean="0"/>
            </a:br>
            <a:r>
              <a:rPr lang="tr-TR" dirty="0" smtClean="0"/>
              <a:t>(Uzman Sistemleri Döneminden Ders)</a:t>
            </a:r>
          </a:p>
          <a:p>
            <a:r>
              <a:rPr lang="tr-TR" u="sng" dirty="0" smtClean="0"/>
              <a:t>Matematik felsefe den daha etkin</a:t>
            </a:r>
            <a:r>
              <a:rPr lang="tr-TR" dirty="0" smtClean="0"/>
              <a:t>: istatistiksel öğrenme teoresi gelişmeleri, önceki yapay zeka daki “zekayı taklit etme” metodlarından daha büyük ilerlemeye </a:t>
            </a:r>
            <a:r>
              <a:rPr lang="tr-TR" smtClean="0"/>
              <a:t>yol açabildi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(Modern Dönemden Ders)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Tarihi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Yapay Zeka’nın Tarihi Üç Dönemi:</a:t>
            </a:r>
          </a:p>
          <a:p>
            <a:r>
              <a:rPr lang="tr-TR" i="1" dirty="0" smtClean="0"/>
              <a:t>Erken Dönemi</a:t>
            </a:r>
          </a:p>
          <a:p>
            <a:pPr lvl="1"/>
            <a:r>
              <a:rPr lang="tr-TR" i="1" dirty="0" smtClean="0"/>
              <a:t>1950-1970, ilk araştırma ve buluşlar</a:t>
            </a:r>
          </a:p>
          <a:p>
            <a:r>
              <a:rPr lang="tr-TR" i="1" dirty="0" smtClean="0"/>
              <a:t>Uzman Sistemleri Dönemi</a:t>
            </a:r>
          </a:p>
          <a:p>
            <a:pPr lvl="1"/>
            <a:r>
              <a:rPr lang="tr-TR" i="1" dirty="0" smtClean="0"/>
              <a:t>1980-1990, business uygulamaları</a:t>
            </a:r>
          </a:p>
          <a:p>
            <a:r>
              <a:rPr lang="tr-TR" i="1" dirty="0" smtClean="0"/>
              <a:t>Makine Öğrenmesi Dönemi</a:t>
            </a:r>
          </a:p>
          <a:p>
            <a:pPr lvl="1"/>
            <a:r>
              <a:rPr lang="tr-TR" i="1" dirty="0" smtClean="0"/>
              <a:t>2000-bugüne kadar, istatistiksel öğretme yaklaşımları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Yapay Zekanın fikri nereden geldi?</a:t>
            </a:r>
          </a:p>
          <a:p>
            <a:pPr marL="1598613">
              <a:buNone/>
            </a:pPr>
            <a:endParaRPr lang="tr-TR" b="1" dirty="0" smtClean="0"/>
          </a:p>
          <a:p>
            <a:pPr marL="1206500" indent="-742950">
              <a:buFont typeface="+mj-lt"/>
              <a:buAutoNum type="arabicPeriod"/>
            </a:pPr>
            <a:r>
              <a:rPr lang="tr-TR" sz="4000" dirty="0" smtClean="0"/>
              <a:t>Yeni elektronik bilgisayarlar</a:t>
            </a:r>
          </a:p>
          <a:p>
            <a:pPr marL="1206500" indent="-742950">
              <a:buFont typeface="+mj-lt"/>
              <a:buAutoNum type="arabicPeriod"/>
            </a:pPr>
            <a:r>
              <a:rPr lang="tr-TR" sz="4000" dirty="0" smtClean="0"/>
              <a:t>Yeni nörolojideki buluşlar</a:t>
            </a:r>
          </a:p>
          <a:p>
            <a:pPr marL="1206500" indent="-742950">
              <a:buFont typeface="+mj-lt"/>
              <a:buAutoNum type="arabicPeriod"/>
            </a:pPr>
            <a:r>
              <a:rPr lang="tr-TR" sz="4000" dirty="0" smtClean="0"/>
              <a:t>Yeni matematiksel gelişmeler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3600" b="1" dirty="0" smtClean="0"/>
              <a:t>İlk Elektronik Bilgisayarlar</a:t>
            </a:r>
          </a:p>
          <a:p>
            <a:r>
              <a:rPr lang="tr-TR" dirty="0" smtClean="0"/>
              <a:t>İlk elektronik bilgisayarlar, ENIAC (1946, ABD ordusu), SSEM (1948, İlgiltere), EDSAC (1949, Cambridge), EDVAC (1951, ABD)</a:t>
            </a:r>
          </a:p>
          <a:p>
            <a:r>
              <a:rPr lang="tr-TR" dirty="0" smtClean="0"/>
              <a:t>Elektronik bilgisayarların aynı zamanda var olan hesaplama makinelerinden önemli farkı, bugünkü bilgisayarlar gibi </a:t>
            </a:r>
            <a:r>
              <a:rPr lang="tr-TR" i="1" u="sng" dirty="0" smtClean="0"/>
              <a:t>bellek</a:t>
            </a:r>
            <a:r>
              <a:rPr lang="tr-TR" i="1" dirty="0" smtClean="0"/>
              <a:t> </a:t>
            </a:r>
            <a:r>
              <a:rPr lang="tr-TR" dirty="0" smtClean="0"/>
              <a:t>ve </a:t>
            </a:r>
            <a:r>
              <a:rPr lang="tr-TR" i="1" u="sng" dirty="0" smtClean="0"/>
              <a:t>değişebilir programları kullanabilmesi</a:t>
            </a:r>
            <a:r>
              <a:rPr lang="tr-TR" dirty="0" smtClean="0"/>
              <a:t> idi</a:t>
            </a:r>
          </a:p>
          <a:p>
            <a:r>
              <a:rPr lang="tr-TR" dirty="0" smtClean="0"/>
              <a:t>Daha önce şu özelliklere sahip olan bilgisayarlar yoktu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Yapay Zeka’nın Erken Dönemi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sz="4000" b="1" dirty="0" smtClean="0"/>
              <a:t>İlk Elektronik Bilgisayarlar</a:t>
            </a:r>
            <a:endParaRPr lang="tr-TR" sz="3900" b="1" dirty="0" smtClean="0"/>
          </a:p>
          <a:p>
            <a:r>
              <a:rPr lang="tr-TR" dirty="0" smtClean="0"/>
              <a:t>İlk elektronik bilgisayarlar aynı zamanda var olan diğer bilgisayarlardan daha çok güçlü idi, daha ileri tasarım ve hesaplama gücü sayesinde radikal olarak yeni hesaplamalara yol açmıştı </a:t>
            </a:r>
          </a:p>
          <a:p>
            <a:r>
              <a:rPr lang="tr-TR" dirty="0" smtClean="0"/>
              <a:t>Daha önceden yapılamayan problemler aniden çözülebilir oldu</a:t>
            </a:r>
          </a:p>
          <a:p>
            <a:r>
              <a:rPr lang="tr-TR" dirty="0" smtClean="0"/>
              <a:t>Bu gelişmeler birçok insana güçlenme hissi vermişti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2611</Words>
  <Application>Microsoft Office PowerPoint</Application>
  <PresentationFormat>Ekran Gösterisi (4:3)</PresentationFormat>
  <Paragraphs>325</Paragraphs>
  <Slides>59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59</vt:i4>
      </vt:variant>
    </vt:vector>
  </HeadingPairs>
  <TitlesOfParts>
    <vt:vector size="67" baseType="lpstr">
      <vt:lpstr>Arial</vt:lpstr>
      <vt:lpstr>Brush Script MT</vt:lpstr>
      <vt:lpstr>Calibri</vt:lpstr>
      <vt:lpstr>Gabriola</vt:lpstr>
      <vt:lpstr>Symbol</vt:lpstr>
      <vt:lpstr>Tahoma</vt:lpstr>
      <vt:lpstr>Wingdings</vt:lpstr>
      <vt:lpstr>Office Theme</vt:lpstr>
      <vt:lpstr> Artificial Intelligence and Machine Learning (Yapay Zeka ve Makine Öğrenmesi)</vt:lpstr>
      <vt:lpstr>PowerPoint Sunusu</vt:lpstr>
      <vt:lpstr>Yapay Zeka nedir ?</vt:lpstr>
      <vt:lpstr>Yapay Zeka nedir</vt:lpstr>
      <vt:lpstr>Yapay Zeka’nın Tarihi</vt:lpstr>
      <vt:lpstr>Yapay Zeka’nın Tarihi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Erken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Zeka’nın İkinci Dönemi</vt:lpstr>
      <vt:lpstr>Yapay Zeka Geçerli Zamanı</vt:lpstr>
      <vt:lpstr>Yapay Zeka Geçerli Zamanı</vt:lpstr>
      <vt:lpstr>Yapay Zeka Geçerli Zamanı</vt:lpstr>
      <vt:lpstr>Yapay Zeka Geçerli Zamanı</vt:lpstr>
      <vt:lpstr>Yapay Zeka Geçerli Zamanı</vt:lpstr>
      <vt:lpstr>Yapay Zeka Geçerli Zamanı</vt:lpstr>
      <vt:lpstr>Yapay Zeka Geçerli Zamanı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MIT503 Veri Yapıları ve algoritmalar</dc:title>
  <dc:creator>gmyuriy</dc:creator>
  <cp:lastModifiedBy>Nisantasi</cp:lastModifiedBy>
  <cp:revision>973</cp:revision>
  <dcterms:created xsi:type="dcterms:W3CDTF">2006-08-16T00:00:00Z</dcterms:created>
  <dcterms:modified xsi:type="dcterms:W3CDTF">2016-11-21T12:16:44Z</dcterms:modified>
</cp:coreProperties>
</file>