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4"/>
  </p:notesMasterIdLst>
  <p:sldIdLst>
    <p:sldId id="256" r:id="rId2"/>
    <p:sldId id="257" r:id="rId3"/>
    <p:sldId id="258" r:id="rId4"/>
    <p:sldId id="259" r:id="rId5"/>
    <p:sldId id="260" r:id="rId6"/>
    <p:sldId id="266" r:id="rId7"/>
    <p:sldId id="261" r:id="rId8"/>
    <p:sldId id="275" r:id="rId9"/>
    <p:sldId id="276" r:id="rId10"/>
    <p:sldId id="277" r:id="rId11"/>
    <p:sldId id="262" r:id="rId12"/>
    <p:sldId id="272" r:id="rId13"/>
    <p:sldId id="273" r:id="rId14"/>
    <p:sldId id="268" r:id="rId15"/>
    <p:sldId id="263" r:id="rId16"/>
    <p:sldId id="278" r:id="rId17"/>
    <p:sldId id="264" r:id="rId18"/>
    <p:sldId id="265" r:id="rId19"/>
    <p:sldId id="267" r:id="rId20"/>
    <p:sldId id="274" r:id="rId21"/>
    <p:sldId id="270" r:id="rId22"/>
    <p:sldId id="271"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108" d="100"/>
          <a:sy n="108" d="100"/>
        </p:scale>
        <p:origin x="1710" y="27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3E3C2C-9C33-4753-ABEA-63E602414844}" type="doc">
      <dgm:prSet loTypeId="urn:microsoft.com/office/officeart/2005/8/layout/matrix3" loCatId="matrix" qsTypeId="urn:microsoft.com/office/officeart/2005/8/quickstyle/3d3" qsCatId="3D" csTypeId="urn:microsoft.com/office/officeart/2005/8/colors/colorful1#1" csCatId="colorful" phldr="1"/>
      <dgm:spPr/>
      <dgm:t>
        <a:bodyPr/>
        <a:lstStyle/>
        <a:p>
          <a:endParaRPr lang="tr-TR"/>
        </a:p>
      </dgm:t>
    </dgm:pt>
    <dgm:pt modelId="{799D0F8E-2002-4B7D-B8E9-78C44992CD4B}">
      <dgm:prSet phldrT="[Metin]"/>
      <dgm:spPr/>
      <dgm:t>
        <a:bodyPr/>
        <a:lstStyle/>
        <a:p>
          <a:r>
            <a:rPr lang="tr-TR" dirty="0"/>
            <a:t>işlemci teknolojisi fiziksel limitlerine (termodinamik, ışık hızı, CMOS transistörler) yaklaşmaktadır.</a:t>
          </a:r>
        </a:p>
      </dgm:t>
    </dgm:pt>
    <dgm:pt modelId="{0A88814D-089F-40FB-AD3D-7A2919911145}" type="parTrans" cxnId="{FE2F1B4C-DD5D-49B2-BD34-DDC9D4C17433}">
      <dgm:prSet/>
      <dgm:spPr/>
      <dgm:t>
        <a:bodyPr/>
        <a:lstStyle/>
        <a:p>
          <a:endParaRPr lang="tr-TR"/>
        </a:p>
      </dgm:t>
    </dgm:pt>
    <dgm:pt modelId="{0D4CCF4A-D824-4963-A1B7-47B8D34CE86F}" type="sibTrans" cxnId="{FE2F1B4C-DD5D-49B2-BD34-DDC9D4C17433}">
      <dgm:prSet/>
      <dgm:spPr/>
      <dgm:t>
        <a:bodyPr/>
        <a:lstStyle/>
        <a:p>
          <a:endParaRPr lang="tr-TR"/>
        </a:p>
      </dgm:t>
    </dgm:pt>
    <dgm:pt modelId="{32CE441D-9665-4E2E-8724-9EC8C462D81D}">
      <dgm:prSet phldrT="[Metin]"/>
      <dgm:spPr/>
      <dgm:t>
        <a:bodyPr/>
        <a:lstStyle/>
        <a:p>
          <a:r>
            <a:rPr lang="en-US" dirty="0"/>
            <a:t>A</a:t>
          </a:r>
          <a:r>
            <a:rPr lang="tr-TR" dirty="0"/>
            <a:t>ğ teknolojilerindeki hızlı gelişmeler paralel hesaplama için kolay edinilebilir ve ulaşılabilir donanımlara izin vermektedir.</a:t>
          </a:r>
        </a:p>
      </dgm:t>
    </dgm:pt>
    <dgm:pt modelId="{3FF0C86A-4626-47AD-9A69-681AEC0013B0}" type="parTrans" cxnId="{460282BD-FFB3-4128-92A5-C90A0CCADCEE}">
      <dgm:prSet/>
      <dgm:spPr/>
      <dgm:t>
        <a:bodyPr/>
        <a:lstStyle/>
        <a:p>
          <a:endParaRPr lang="tr-TR"/>
        </a:p>
      </dgm:t>
    </dgm:pt>
    <dgm:pt modelId="{0203A8F5-CF6F-4D8D-A7C1-F3AA74C063A8}" type="sibTrans" cxnId="{460282BD-FFB3-4128-92A5-C90A0CCADCEE}">
      <dgm:prSet/>
      <dgm:spPr/>
      <dgm:t>
        <a:bodyPr/>
        <a:lstStyle/>
        <a:p>
          <a:endParaRPr lang="tr-TR"/>
        </a:p>
      </dgm:t>
    </dgm:pt>
    <dgm:pt modelId="{74956BAF-EC2F-46A4-A9CC-11CC74C0A78F}">
      <dgm:prSet phldrT="[Metin]" phldr="1"/>
      <dgm:spPr/>
      <dgm:t>
        <a:bodyPr/>
        <a:lstStyle/>
        <a:p>
          <a:endParaRPr lang="tr-TR" dirty="0"/>
        </a:p>
      </dgm:t>
    </dgm:pt>
    <dgm:pt modelId="{36CF9E00-A2A1-4443-9E11-F8119487D3D6}" type="parTrans" cxnId="{B37835E7-89BC-4106-9F72-DF1677BEDF0E}">
      <dgm:prSet/>
      <dgm:spPr/>
      <dgm:t>
        <a:bodyPr/>
        <a:lstStyle/>
        <a:p>
          <a:endParaRPr lang="tr-TR"/>
        </a:p>
      </dgm:t>
    </dgm:pt>
    <dgm:pt modelId="{BF4E12EF-164D-4B56-8BB3-3B5A49596B7E}" type="sibTrans" cxnId="{B37835E7-89BC-4106-9F72-DF1677BEDF0E}">
      <dgm:prSet/>
      <dgm:spPr/>
      <dgm:t>
        <a:bodyPr/>
        <a:lstStyle/>
        <a:p>
          <a:endParaRPr lang="tr-TR"/>
        </a:p>
      </dgm:t>
    </dgm:pt>
    <dgm:pt modelId="{1D636E3F-2C21-44BF-8D77-085BAA8E666A}">
      <dgm:prSet phldrT="[Metin]" phldr="1"/>
      <dgm:spPr/>
      <dgm:t>
        <a:bodyPr/>
        <a:lstStyle/>
        <a:p>
          <a:endParaRPr lang="tr-TR" dirty="0"/>
        </a:p>
      </dgm:t>
    </dgm:pt>
    <dgm:pt modelId="{E0D804AD-9E00-4939-8462-9087C2610B22}" type="parTrans" cxnId="{F6C5FDC6-793F-4BB1-962F-2D7A0B00C329}">
      <dgm:prSet/>
      <dgm:spPr/>
      <dgm:t>
        <a:bodyPr/>
        <a:lstStyle/>
        <a:p>
          <a:endParaRPr lang="tr-TR"/>
        </a:p>
      </dgm:t>
    </dgm:pt>
    <dgm:pt modelId="{E3694424-DF09-470F-8780-B0326AFF240D}" type="sibTrans" cxnId="{F6C5FDC6-793F-4BB1-962F-2D7A0B00C329}">
      <dgm:prSet/>
      <dgm:spPr/>
      <dgm:t>
        <a:bodyPr/>
        <a:lstStyle/>
        <a:p>
          <a:endParaRPr lang="tr-TR"/>
        </a:p>
      </dgm:t>
    </dgm:pt>
    <dgm:pt modelId="{92EED20A-1783-498B-B5D5-30B512D8C5B9}">
      <dgm:prSet/>
      <dgm:spPr/>
      <dgm:t>
        <a:bodyPr/>
        <a:lstStyle/>
        <a:p>
          <a:r>
            <a:rPr lang="tr-TR" dirty="0"/>
            <a:t>Paralel hesaplama, daha hızlı sonuç almak için bir uygulamaya ait program parçalarının birden fazla işlemcide aynı anda çalıştırılmasıdır.</a:t>
          </a:r>
        </a:p>
      </dgm:t>
    </dgm:pt>
    <dgm:pt modelId="{F1C9DFC4-FA03-470C-8F0C-FCF2CFE9C192}" type="parTrans" cxnId="{394F778A-7F05-4C50-BED7-746A00AF5E08}">
      <dgm:prSet/>
      <dgm:spPr/>
      <dgm:t>
        <a:bodyPr/>
        <a:lstStyle/>
        <a:p>
          <a:endParaRPr lang="tr-TR"/>
        </a:p>
      </dgm:t>
    </dgm:pt>
    <dgm:pt modelId="{ACD12071-605D-45C7-90FB-CCD9D024399B}" type="sibTrans" cxnId="{394F778A-7F05-4C50-BED7-746A00AF5E08}">
      <dgm:prSet/>
      <dgm:spPr/>
      <dgm:t>
        <a:bodyPr/>
        <a:lstStyle/>
        <a:p>
          <a:endParaRPr lang="tr-TR"/>
        </a:p>
      </dgm:t>
    </dgm:pt>
    <dgm:pt modelId="{0D3E4E90-3101-4805-9274-78B075FEF9DD}">
      <dgm:prSet/>
      <dgm:spPr/>
      <dgm:t>
        <a:bodyPr/>
        <a:lstStyle/>
        <a:p>
          <a:r>
            <a:rPr lang="tr-TR" dirty="0"/>
            <a:t>Hesaplama ihtiyaçları, gün geçtikçe artmaktadır. </a:t>
          </a:r>
        </a:p>
      </dgm:t>
    </dgm:pt>
    <dgm:pt modelId="{943932FE-E58D-4B88-8DBB-269A5AFE9FF5}" type="parTrans" cxnId="{53E5BBCA-C43D-41EB-AD8E-E35843A35C61}">
      <dgm:prSet/>
      <dgm:spPr/>
      <dgm:t>
        <a:bodyPr/>
        <a:lstStyle/>
        <a:p>
          <a:endParaRPr lang="tr-TR"/>
        </a:p>
      </dgm:t>
    </dgm:pt>
    <dgm:pt modelId="{3E1FCC2F-CDCF-4CF8-8F04-FC6C21B63E3F}" type="sibTrans" cxnId="{53E5BBCA-C43D-41EB-AD8E-E35843A35C61}">
      <dgm:prSet/>
      <dgm:spPr/>
      <dgm:t>
        <a:bodyPr/>
        <a:lstStyle/>
        <a:p>
          <a:endParaRPr lang="tr-TR"/>
        </a:p>
      </dgm:t>
    </dgm:pt>
    <dgm:pt modelId="{C937C7EE-3575-4A9E-B6A0-BDE1BF4D4C83}" type="pres">
      <dgm:prSet presAssocID="{1A3E3C2C-9C33-4753-ABEA-63E602414844}" presName="matrix" presStyleCnt="0">
        <dgm:presLayoutVars>
          <dgm:chMax val="1"/>
          <dgm:dir/>
          <dgm:resizeHandles val="exact"/>
        </dgm:presLayoutVars>
      </dgm:prSet>
      <dgm:spPr/>
    </dgm:pt>
    <dgm:pt modelId="{CC2DC3C7-8016-4512-A232-264EB88948BD}" type="pres">
      <dgm:prSet presAssocID="{1A3E3C2C-9C33-4753-ABEA-63E602414844}" presName="diamond" presStyleLbl="bgShp" presStyleIdx="0" presStyleCnt="1" custScaleX="111968" custLinFactNeighborX="-5413"/>
      <dgm:spPr/>
    </dgm:pt>
    <dgm:pt modelId="{12D62289-CC43-4270-93D7-82735E87F84D}" type="pres">
      <dgm:prSet presAssocID="{1A3E3C2C-9C33-4753-ABEA-63E602414844}" presName="quad1" presStyleLbl="node1" presStyleIdx="0" presStyleCnt="4" custScaleX="134691" custScaleY="132641" custLinFactNeighborX="-41897" custLinFactNeighborY="-11436">
        <dgm:presLayoutVars>
          <dgm:chMax val="0"/>
          <dgm:chPref val="0"/>
          <dgm:bulletEnabled val="1"/>
        </dgm:presLayoutVars>
      </dgm:prSet>
      <dgm:spPr/>
    </dgm:pt>
    <dgm:pt modelId="{E1E102E0-6579-489A-8076-868FFD944B8A}" type="pres">
      <dgm:prSet presAssocID="{1A3E3C2C-9C33-4753-ABEA-63E602414844}" presName="quad2" presStyleLbl="node1" presStyleIdx="1" presStyleCnt="4" custScaleX="144633" custScaleY="131043" custLinFactNeighborX="15073" custLinFactNeighborY="-8837">
        <dgm:presLayoutVars>
          <dgm:chMax val="0"/>
          <dgm:chPref val="0"/>
          <dgm:bulletEnabled val="1"/>
        </dgm:presLayoutVars>
      </dgm:prSet>
      <dgm:spPr/>
    </dgm:pt>
    <dgm:pt modelId="{A95AB3F9-CA25-4E73-82FD-C2E7DE060BB2}" type="pres">
      <dgm:prSet presAssocID="{1A3E3C2C-9C33-4753-ABEA-63E602414844}" presName="quad3" presStyleLbl="node1" presStyleIdx="2" presStyleCnt="4" custScaleX="138056" custScaleY="132226" custLinFactNeighborX="-47010" custLinFactNeighborY="13174">
        <dgm:presLayoutVars>
          <dgm:chMax val="0"/>
          <dgm:chPref val="0"/>
          <dgm:bulletEnabled val="1"/>
        </dgm:presLayoutVars>
      </dgm:prSet>
      <dgm:spPr/>
    </dgm:pt>
    <dgm:pt modelId="{EDD85479-E0FC-48AA-8523-1BC457850BA9}" type="pres">
      <dgm:prSet presAssocID="{1A3E3C2C-9C33-4753-ABEA-63E602414844}" presName="quad4" presStyleLbl="node1" presStyleIdx="3" presStyleCnt="4" custScaleX="143737" custScaleY="138756" custLinFactNeighborX="11227" custLinFactNeighborY="2848">
        <dgm:presLayoutVars>
          <dgm:chMax val="0"/>
          <dgm:chPref val="0"/>
          <dgm:bulletEnabled val="1"/>
        </dgm:presLayoutVars>
      </dgm:prSet>
      <dgm:spPr/>
    </dgm:pt>
  </dgm:ptLst>
  <dgm:cxnLst>
    <dgm:cxn modelId="{BA049A37-3703-4EA3-BA21-A0133F87FB64}" type="presOf" srcId="{0D3E4E90-3101-4805-9274-78B075FEF9DD}" destId="{E1E102E0-6579-489A-8076-868FFD944B8A}" srcOrd="0" destOrd="0" presId="urn:microsoft.com/office/officeart/2005/8/layout/matrix3"/>
    <dgm:cxn modelId="{EE22E4AC-22AB-4C19-8983-9038542B22F3}" type="presOf" srcId="{92EED20A-1783-498B-B5D5-30B512D8C5B9}" destId="{A95AB3F9-CA25-4E73-82FD-C2E7DE060BB2}" srcOrd="0" destOrd="0" presId="urn:microsoft.com/office/officeart/2005/8/layout/matrix3"/>
    <dgm:cxn modelId="{460282BD-FFB3-4128-92A5-C90A0CCADCEE}" srcId="{1A3E3C2C-9C33-4753-ABEA-63E602414844}" destId="{32CE441D-9665-4E2E-8724-9EC8C462D81D}" srcOrd="3" destOrd="0" parTransId="{3FF0C86A-4626-47AD-9A69-681AEC0013B0}" sibTransId="{0203A8F5-CF6F-4D8D-A7C1-F3AA74C063A8}"/>
    <dgm:cxn modelId="{9A203445-BF5D-4BCE-8CAE-192643AFC32D}" type="presOf" srcId="{1A3E3C2C-9C33-4753-ABEA-63E602414844}" destId="{C937C7EE-3575-4A9E-B6A0-BDE1BF4D4C83}" srcOrd="0" destOrd="0" presId="urn:microsoft.com/office/officeart/2005/8/layout/matrix3"/>
    <dgm:cxn modelId="{53E5BBCA-C43D-41EB-AD8E-E35843A35C61}" srcId="{1A3E3C2C-9C33-4753-ABEA-63E602414844}" destId="{0D3E4E90-3101-4805-9274-78B075FEF9DD}" srcOrd="1" destOrd="0" parTransId="{943932FE-E58D-4B88-8DBB-269A5AFE9FF5}" sibTransId="{3E1FCC2F-CDCF-4CF8-8F04-FC6C21B63E3F}"/>
    <dgm:cxn modelId="{6A9422A1-0C28-4EB7-84F3-30678FA7DD06}" type="presOf" srcId="{799D0F8E-2002-4B7D-B8E9-78C44992CD4B}" destId="{12D62289-CC43-4270-93D7-82735E87F84D}" srcOrd="0" destOrd="0" presId="urn:microsoft.com/office/officeart/2005/8/layout/matrix3"/>
    <dgm:cxn modelId="{FE2F1B4C-DD5D-49B2-BD34-DDC9D4C17433}" srcId="{1A3E3C2C-9C33-4753-ABEA-63E602414844}" destId="{799D0F8E-2002-4B7D-B8E9-78C44992CD4B}" srcOrd="0" destOrd="0" parTransId="{0A88814D-089F-40FB-AD3D-7A2919911145}" sibTransId="{0D4CCF4A-D824-4963-A1B7-47B8D34CE86F}"/>
    <dgm:cxn modelId="{394F778A-7F05-4C50-BED7-746A00AF5E08}" srcId="{1A3E3C2C-9C33-4753-ABEA-63E602414844}" destId="{92EED20A-1783-498B-B5D5-30B512D8C5B9}" srcOrd="2" destOrd="0" parTransId="{F1C9DFC4-FA03-470C-8F0C-FCF2CFE9C192}" sibTransId="{ACD12071-605D-45C7-90FB-CCD9D024399B}"/>
    <dgm:cxn modelId="{F6C5FDC6-793F-4BB1-962F-2D7A0B00C329}" srcId="{1A3E3C2C-9C33-4753-ABEA-63E602414844}" destId="{1D636E3F-2C21-44BF-8D77-085BAA8E666A}" srcOrd="5" destOrd="0" parTransId="{E0D804AD-9E00-4939-8462-9087C2610B22}" sibTransId="{E3694424-DF09-470F-8780-B0326AFF240D}"/>
    <dgm:cxn modelId="{46D93FB4-CB62-41A1-83C2-9B222B709FC6}" type="presOf" srcId="{32CE441D-9665-4E2E-8724-9EC8C462D81D}" destId="{EDD85479-E0FC-48AA-8523-1BC457850BA9}" srcOrd="0" destOrd="0" presId="urn:microsoft.com/office/officeart/2005/8/layout/matrix3"/>
    <dgm:cxn modelId="{B37835E7-89BC-4106-9F72-DF1677BEDF0E}" srcId="{1A3E3C2C-9C33-4753-ABEA-63E602414844}" destId="{74956BAF-EC2F-46A4-A9CC-11CC74C0A78F}" srcOrd="4" destOrd="0" parTransId="{36CF9E00-A2A1-4443-9E11-F8119487D3D6}" sibTransId="{BF4E12EF-164D-4B56-8BB3-3B5A49596B7E}"/>
    <dgm:cxn modelId="{C1FA1FD9-89EE-405B-9A7A-B705B22030D9}" type="presParOf" srcId="{C937C7EE-3575-4A9E-B6A0-BDE1BF4D4C83}" destId="{CC2DC3C7-8016-4512-A232-264EB88948BD}" srcOrd="0" destOrd="0" presId="urn:microsoft.com/office/officeart/2005/8/layout/matrix3"/>
    <dgm:cxn modelId="{615AA40C-C48B-4D30-B209-0A9596FBA821}" type="presParOf" srcId="{C937C7EE-3575-4A9E-B6A0-BDE1BF4D4C83}" destId="{12D62289-CC43-4270-93D7-82735E87F84D}" srcOrd="1" destOrd="0" presId="urn:microsoft.com/office/officeart/2005/8/layout/matrix3"/>
    <dgm:cxn modelId="{2BD871B4-F219-4B3F-9AC7-BDF922776864}" type="presParOf" srcId="{C937C7EE-3575-4A9E-B6A0-BDE1BF4D4C83}" destId="{E1E102E0-6579-489A-8076-868FFD944B8A}" srcOrd="2" destOrd="0" presId="urn:microsoft.com/office/officeart/2005/8/layout/matrix3"/>
    <dgm:cxn modelId="{314AF20A-3059-4B11-9659-4BDC740407B6}" type="presParOf" srcId="{C937C7EE-3575-4A9E-B6A0-BDE1BF4D4C83}" destId="{A95AB3F9-CA25-4E73-82FD-C2E7DE060BB2}" srcOrd="3" destOrd="0" presId="urn:microsoft.com/office/officeart/2005/8/layout/matrix3"/>
    <dgm:cxn modelId="{341BFB7C-13B1-4687-A2E8-B20EDA0B274A}" type="presParOf" srcId="{C937C7EE-3575-4A9E-B6A0-BDE1BF4D4C83}" destId="{EDD85479-E0FC-48AA-8523-1BC457850BA9}"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2DC3C7-8016-4512-A232-264EB88948BD}">
      <dsp:nvSpPr>
        <dsp:cNvPr id="0" name=""/>
        <dsp:cNvSpPr/>
      </dsp:nvSpPr>
      <dsp:spPr>
        <a:xfrm>
          <a:off x="404775" y="0"/>
          <a:ext cx="6036356" cy="5391144"/>
        </a:xfrm>
        <a:prstGeom prst="diamond">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12D62289-CC43-4270-93D7-82735E87F84D}">
      <dsp:nvSpPr>
        <dsp:cNvPr id="0" name=""/>
        <dsp:cNvSpPr/>
      </dsp:nvSpPr>
      <dsp:spPr>
        <a:xfrm>
          <a:off x="285761" y="0"/>
          <a:ext cx="2831940" cy="2788838"/>
        </a:xfrm>
        <a:prstGeom prst="roundRect">
          <a:avLst/>
        </a:prstGeom>
        <a:solidFill>
          <a:schemeClr val="accent2">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t>işlemci teknolojisi fiziksel limitlerine (termodinamik, ışık hızı, CMOS transistörler) yaklaşmaktadır.</a:t>
          </a:r>
        </a:p>
      </dsp:txBody>
      <dsp:txXfrm>
        <a:off x="421901" y="136140"/>
        <a:ext cx="2559660" cy="2516558"/>
      </dsp:txXfrm>
    </dsp:sp>
    <dsp:sp modelId="{E1E102E0-6579-489A-8076-868FFD944B8A}">
      <dsp:nvSpPr>
        <dsp:cNvPr id="0" name=""/>
        <dsp:cNvSpPr/>
      </dsp:nvSpPr>
      <dsp:spPr>
        <a:xfrm>
          <a:off x="3643345" y="9"/>
          <a:ext cx="3040975" cy="2755239"/>
        </a:xfrm>
        <a:prstGeom prst="roundRect">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t>Hesaplama ihtiyaçları, gün geçtikçe artmaktadır. </a:t>
          </a:r>
        </a:p>
      </dsp:txBody>
      <dsp:txXfrm>
        <a:off x="3777845" y="134509"/>
        <a:ext cx="2771975" cy="2486239"/>
      </dsp:txXfrm>
    </dsp:sp>
    <dsp:sp modelId="{A95AB3F9-CA25-4E73-82FD-C2E7DE060BB2}">
      <dsp:nvSpPr>
        <dsp:cNvPr id="0" name=""/>
        <dsp:cNvSpPr/>
      </dsp:nvSpPr>
      <dsp:spPr>
        <a:xfrm>
          <a:off x="142883" y="2611031"/>
          <a:ext cx="2902691" cy="2780112"/>
        </a:xfrm>
        <a:prstGeom prst="roundRect">
          <a:avLst/>
        </a:prstGeom>
        <a:solidFill>
          <a:schemeClr val="accent4">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t>Paralel hesaplama, daha hızlı sonuç almak için bir uygulamaya ait program parçalarının birden fazla işlemcide aynı anda çalıştırılmasıdır.</a:t>
          </a:r>
        </a:p>
      </dsp:txBody>
      <dsp:txXfrm>
        <a:off x="278597" y="2746745"/>
        <a:ext cx="2631263" cy="2508684"/>
      </dsp:txXfrm>
    </dsp:sp>
    <dsp:sp modelId="{EDD85479-E0FC-48AA-8523-1BC457850BA9}">
      <dsp:nvSpPr>
        <dsp:cNvPr id="0" name=""/>
        <dsp:cNvSpPr/>
      </dsp:nvSpPr>
      <dsp:spPr>
        <a:xfrm>
          <a:off x="3571900" y="2428888"/>
          <a:ext cx="3022136" cy="2917408"/>
        </a:xfrm>
        <a:prstGeom prst="roundRect">
          <a:avLst/>
        </a:prstGeom>
        <a:solidFill>
          <a:schemeClr val="accent5">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a:t>
          </a:r>
          <a:r>
            <a:rPr lang="tr-TR" sz="2000" kern="1200" dirty="0"/>
            <a:t>ğ teknolojilerindeki hızlı gelişmeler paralel hesaplama için kolay edinilebilir ve ulaşılabilir donanımlara izin vermektedir.</a:t>
          </a:r>
        </a:p>
      </dsp:txBody>
      <dsp:txXfrm>
        <a:off x="3714316" y="2571304"/>
        <a:ext cx="2737304" cy="2632576"/>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5546C8-A5E8-4E56-8397-C5411C706819}" type="datetimeFigureOut">
              <a:rPr lang="tr-TR" smtClean="0"/>
              <a:pPr/>
              <a:t>3.11.2016</a:t>
            </a:fld>
            <a:endParaRPr lang="tr-TR" dirty="0"/>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C70DFB-8A10-413C-AE6F-35738FD4CBDB}" type="slidenum">
              <a:rPr lang="tr-TR" smtClean="0"/>
              <a:pPr/>
              <a:t>‹#›</a:t>
            </a:fld>
            <a:endParaRPr lang="tr-T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CC70DFB-8A10-413C-AE6F-35738FD4CBDB}" type="slidenum">
              <a:rPr lang="tr-TR" smtClean="0"/>
              <a:pPr/>
              <a:t>5</a:t>
            </a:fld>
            <a:endParaRPr lang="tr-T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a:t>Asıl alt başlık stilini düzenlemek için tıklatın</a:t>
            </a:r>
            <a:endParaRPr kumimoji="0" lang="en-US"/>
          </a:p>
        </p:txBody>
      </p:sp>
      <p:sp>
        <p:nvSpPr>
          <p:cNvPr id="7" name="6 Veri Yer Tutucusu"/>
          <p:cNvSpPr>
            <a:spLocks noGrp="1"/>
          </p:cNvSpPr>
          <p:nvPr>
            <p:ph type="dt" sz="half" idx="10"/>
          </p:nvPr>
        </p:nvSpPr>
        <p:spPr/>
        <p:txBody>
          <a:bodyPr/>
          <a:lstStyle/>
          <a:p>
            <a:fld id="{9609C1A6-65FE-42D2-AE22-6E05098C7B6E}" type="datetimeFigureOut">
              <a:rPr lang="tr-TR" smtClean="0"/>
              <a:pPr/>
              <a:t>3.11.2016</a:t>
            </a:fld>
            <a:endParaRPr lang="tr-TR" dirty="0"/>
          </a:p>
        </p:txBody>
      </p:sp>
      <p:sp>
        <p:nvSpPr>
          <p:cNvPr id="20" name="19 Altbilgi Yer Tutucusu"/>
          <p:cNvSpPr>
            <a:spLocks noGrp="1"/>
          </p:cNvSpPr>
          <p:nvPr>
            <p:ph type="ftr" sz="quarter" idx="11"/>
          </p:nvPr>
        </p:nvSpPr>
        <p:spPr/>
        <p:txBody>
          <a:bodyPr/>
          <a:lstStyle/>
          <a:p>
            <a:endParaRPr lang="tr-TR" dirty="0"/>
          </a:p>
        </p:txBody>
      </p:sp>
      <p:sp>
        <p:nvSpPr>
          <p:cNvPr id="10" name="9 Slayt Numarası Yer Tutucusu"/>
          <p:cNvSpPr>
            <a:spLocks noGrp="1"/>
          </p:cNvSpPr>
          <p:nvPr>
            <p:ph type="sldNum" sz="quarter" idx="12"/>
          </p:nvPr>
        </p:nvSpPr>
        <p:spPr/>
        <p:txBody>
          <a:bodyPr/>
          <a:lstStyle/>
          <a:p>
            <a:fld id="{26862108-E194-4F8C-9619-42387BA51E88}" type="slidenum">
              <a:rPr lang="tr-TR" smtClean="0"/>
              <a:pPr/>
              <a:t>‹#›</a:t>
            </a:fld>
            <a:endParaRPr lang="tr-TR" dirty="0"/>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9609C1A6-65FE-42D2-AE22-6E05098C7B6E}" type="datetimeFigureOut">
              <a:rPr lang="tr-TR" smtClean="0"/>
              <a:pPr/>
              <a:t>3.11.2016</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26862108-E194-4F8C-9619-42387BA51E88}"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9609C1A6-65FE-42D2-AE22-6E05098C7B6E}" type="datetimeFigureOut">
              <a:rPr lang="tr-TR" smtClean="0"/>
              <a:pPr/>
              <a:t>3.11.2016</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26862108-E194-4F8C-9619-42387BA51E88}" type="slidenum">
              <a:rPr lang="tr-TR" smtClean="0"/>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9609C1A6-65FE-42D2-AE22-6E05098C7B6E}" type="datetimeFigureOut">
              <a:rPr lang="tr-TR" smtClean="0"/>
              <a:pPr/>
              <a:t>3.11.2016</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26862108-E194-4F8C-9619-42387BA51E88}" type="slidenum">
              <a:rPr lang="tr-TR" smtClean="0"/>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p:txBody>
          <a:bodyPr/>
          <a:lstStyle/>
          <a:p>
            <a:fld id="{9609C1A6-65FE-42D2-AE22-6E05098C7B6E}" type="datetimeFigureOut">
              <a:rPr lang="tr-TR" smtClean="0"/>
              <a:pPr/>
              <a:t>3.11.2016</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26862108-E194-4F8C-9619-42387BA51E88}" type="slidenum">
              <a:rPr lang="tr-TR" smtClean="0"/>
              <a:pPr/>
              <a:t>‹#›</a:t>
            </a:fld>
            <a:endParaRPr lang="tr-TR" dirty="0"/>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p>
            <a:r>
              <a:rPr kumimoji="0" lang="tr-TR"/>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9609C1A6-65FE-42D2-AE22-6E05098C7B6E}" type="datetimeFigureOut">
              <a:rPr lang="tr-TR" smtClean="0"/>
              <a:pPr/>
              <a:t>3.11.2016</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26862108-E194-4F8C-9619-42387BA51E88}" type="slidenum">
              <a:rPr lang="tr-TR" smtClean="0"/>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0"/>
          </p:nvPr>
        </p:nvSpPr>
        <p:spPr/>
        <p:txBody>
          <a:bodyPr/>
          <a:lstStyle/>
          <a:p>
            <a:fld id="{9609C1A6-65FE-42D2-AE22-6E05098C7B6E}" type="datetimeFigureOut">
              <a:rPr lang="tr-TR" smtClean="0"/>
              <a:pPr/>
              <a:t>3.11.2016</a:t>
            </a:fld>
            <a:endParaRPr lang="tr-TR" dirty="0"/>
          </a:p>
        </p:txBody>
      </p:sp>
      <p:sp>
        <p:nvSpPr>
          <p:cNvPr id="8" name="7 Altbilgi Yer Tutucusu"/>
          <p:cNvSpPr>
            <a:spLocks noGrp="1"/>
          </p:cNvSpPr>
          <p:nvPr>
            <p:ph type="ftr" sz="quarter" idx="11"/>
          </p:nvPr>
        </p:nvSpPr>
        <p:spPr/>
        <p:txBody>
          <a:bodyPr/>
          <a:lstStyle/>
          <a:p>
            <a:endParaRPr lang="tr-TR" dirty="0"/>
          </a:p>
        </p:txBody>
      </p:sp>
      <p:sp>
        <p:nvSpPr>
          <p:cNvPr id="9" name="8 Slayt Numarası Yer Tutucusu"/>
          <p:cNvSpPr>
            <a:spLocks noGrp="1"/>
          </p:cNvSpPr>
          <p:nvPr>
            <p:ph type="sldNum" sz="quarter" idx="12"/>
          </p:nvPr>
        </p:nvSpPr>
        <p:spPr/>
        <p:txBody>
          <a:bodyPr/>
          <a:lstStyle/>
          <a:p>
            <a:fld id="{26862108-E194-4F8C-9619-42387BA51E88}" type="slidenum">
              <a:rPr lang="tr-TR" smtClean="0"/>
              <a:pPr/>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9609C1A6-65FE-42D2-AE22-6E05098C7B6E}" type="datetimeFigureOut">
              <a:rPr lang="tr-TR" smtClean="0"/>
              <a:pPr/>
              <a:t>3.11.2016</a:t>
            </a:fld>
            <a:endParaRPr lang="tr-TR" dirty="0"/>
          </a:p>
        </p:txBody>
      </p:sp>
      <p:sp>
        <p:nvSpPr>
          <p:cNvPr id="4" name="3 Altbilgi Yer Tutucusu"/>
          <p:cNvSpPr>
            <a:spLocks noGrp="1"/>
          </p:cNvSpPr>
          <p:nvPr>
            <p:ph type="ftr" sz="quarter" idx="11"/>
          </p:nvPr>
        </p:nvSpPr>
        <p:spPr/>
        <p:txBody>
          <a:bodyPr/>
          <a:lstStyle/>
          <a:p>
            <a:endParaRPr lang="tr-TR" dirty="0"/>
          </a:p>
        </p:txBody>
      </p:sp>
      <p:sp>
        <p:nvSpPr>
          <p:cNvPr id="5" name="4 Slayt Numarası Yer Tutucusu"/>
          <p:cNvSpPr>
            <a:spLocks noGrp="1"/>
          </p:cNvSpPr>
          <p:nvPr>
            <p:ph type="sldNum" sz="quarter" idx="12"/>
          </p:nvPr>
        </p:nvSpPr>
        <p:spPr/>
        <p:txBody>
          <a:bodyPr/>
          <a:lstStyle/>
          <a:p>
            <a:fld id="{26862108-E194-4F8C-9619-42387BA51E88}" type="slidenum">
              <a:rPr lang="tr-TR" smtClean="0"/>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Veri Yer Tutucusu"/>
          <p:cNvSpPr>
            <a:spLocks noGrp="1"/>
          </p:cNvSpPr>
          <p:nvPr>
            <p:ph type="dt" sz="half" idx="10"/>
          </p:nvPr>
        </p:nvSpPr>
        <p:spPr/>
        <p:txBody>
          <a:bodyPr/>
          <a:lstStyle/>
          <a:p>
            <a:fld id="{9609C1A6-65FE-42D2-AE22-6E05098C7B6E}" type="datetimeFigureOut">
              <a:rPr lang="tr-TR" smtClean="0"/>
              <a:pPr/>
              <a:t>3.11.2016</a:t>
            </a:fld>
            <a:endParaRPr lang="tr-TR" dirty="0"/>
          </a:p>
        </p:txBody>
      </p:sp>
      <p:sp>
        <p:nvSpPr>
          <p:cNvPr id="3" name="2 Altbilgi Yer Tutucusu"/>
          <p:cNvSpPr>
            <a:spLocks noGrp="1"/>
          </p:cNvSpPr>
          <p:nvPr>
            <p:ph type="ftr" sz="quarter" idx="11"/>
          </p:nvPr>
        </p:nvSpPr>
        <p:spPr/>
        <p:txBody>
          <a:bodyPr/>
          <a:lstStyle/>
          <a:p>
            <a:endParaRPr lang="tr-TR" dirty="0"/>
          </a:p>
        </p:txBody>
      </p:sp>
      <p:sp>
        <p:nvSpPr>
          <p:cNvPr id="4" name="3 Slayt Numarası Yer Tutucusu"/>
          <p:cNvSpPr>
            <a:spLocks noGrp="1"/>
          </p:cNvSpPr>
          <p:nvPr>
            <p:ph type="sldNum" sz="quarter" idx="12"/>
          </p:nvPr>
        </p:nvSpPr>
        <p:spPr/>
        <p:txBody>
          <a:bodyPr/>
          <a:lstStyle/>
          <a:p>
            <a:fld id="{26862108-E194-4F8C-9619-42387BA51E88}" type="slidenum">
              <a:rPr lang="tr-TR" smtClean="0"/>
              <a:pPr/>
              <a:t>‹#›</a:t>
            </a:fld>
            <a:endParaRPr lang="tr-TR" dirty="0"/>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9609C1A6-65FE-42D2-AE22-6E05098C7B6E}" type="datetimeFigureOut">
              <a:rPr lang="tr-TR" smtClean="0"/>
              <a:pPr/>
              <a:t>3.11.2016</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26862108-E194-4F8C-9619-42387BA51E88}" type="slidenum">
              <a:rPr lang="tr-TR" smtClean="0"/>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a:t>Asıl başlık stili için tıklatın</a:t>
            </a:r>
            <a:endParaRPr kumimoji="0" lang="en-US"/>
          </a:p>
        </p:txBody>
      </p:sp>
      <p:sp>
        <p:nvSpPr>
          <p:cNvPr id="5" name="4 Veri Yer Tutucusu"/>
          <p:cNvSpPr>
            <a:spLocks noGrp="1"/>
          </p:cNvSpPr>
          <p:nvPr>
            <p:ph type="dt" sz="half" idx="10"/>
          </p:nvPr>
        </p:nvSpPr>
        <p:spPr/>
        <p:txBody>
          <a:bodyPr/>
          <a:lstStyle/>
          <a:p>
            <a:fld id="{9609C1A6-65FE-42D2-AE22-6E05098C7B6E}" type="datetimeFigureOut">
              <a:rPr lang="tr-TR" smtClean="0"/>
              <a:pPr/>
              <a:t>3.11.2016</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26862108-E194-4F8C-9619-42387BA51E88}" type="slidenum">
              <a:rPr lang="tr-TR" smtClean="0"/>
              <a:pPr/>
              <a:t>‹#›</a:t>
            </a:fld>
            <a:endParaRPr lang="tr-TR" dirty="0"/>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dirty="0"/>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p>
            <a:r>
              <a:rPr kumimoji="0" lang="tr-TR"/>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609C1A6-65FE-42D2-AE22-6E05098C7B6E}" type="datetimeFigureOut">
              <a:rPr lang="tr-TR" smtClean="0"/>
              <a:pPr/>
              <a:t>3.11.2016</a:t>
            </a:fld>
            <a:endParaRPr lang="tr-TR" dirty="0"/>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dirty="0"/>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6862108-E194-4F8C-9619-42387BA51E88}" type="slidenum">
              <a:rPr lang="tr-TR" smtClean="0"/>
              <a:pPr/>
              <a:t>‹#›</a:t>
            </a:fld>
            <a:endParaRPr lang="tr-TR" dirty="0"/>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071538" y="0"/>
            <a:ext cx="7643866" cy="2500330"/>
          </a:xfrm>
        </p:spPr>
        <p:txBody>
          <a:bodyPr>
            <a:normAutofit fontScale="90000"/>
          </a:bodyPr>
          <a:lstStyle/>
          <a:p>
            <a:r>
              <a:rPr lang="tr-TR" sz="8800" dirty="0"/>
              <a:t>PARALEL HESAPLAMA</a:t>
            </a:r>
          </a:p>
        </p:txBody>
      </p:sp>
      <p:pic>
        <p:nvPicPr>
          <p:cNvPr id="22530" name="Picture 2" descr="http://www.aiche.org/sites/default/files/styles/aiche_lead_nocrop/public/images/news/Massively_Parallel_Computing_and_Massive_Impacts_for_ChE_ssk_115374181.jpg"/>
          <p:cNvPicPr>
            <a:picLocks noChangeAspect="1" noChangeArrowheads="1"/>
          </p:cNvPicPr>
          <p:nvPr/>
        </p:nvPicPr>
        <p:blipFill>
          <a:blip r:embed="rId2"/>
          <a:srcRect/>
          <a:stretch>
            <a:fillRect/>
          </a:stretch>
        </p:blipFill>
        <p:spPr bwMode="auto">
          <a:xfrm>
            <a:off x="1214414" y="2809872"/>
            <a:ext cx="6858048" cy="4048128"/>
          </a:xfrm>
          <a:prstGeom prst="rect">
            <a:avLst/>
          </a:prstGeom>
          <a:noFill/>
        </p:spPr>
      </p:pic>
      <p:sp>
        <p:nvSpPr>
          <p:cNvPr id="4" name="Alt Başlık 3"/>
          <p:cNvSpPr>
            <a:spLocks noGrp="1"/>
          </p:cNvSpPr>
          <p:nvPr>
            <p:ph type="subTitle" idx="1"/>
          </p:nvPr>
        </p:nvSpPr>
        <p:spPr>
          <a:xfrm>
            <a:off x="5724128" y="620688"/>
            <a:ext cx="3217175" cy="522651"/>
          </a:xfrm>
        </p:spPr>
        <p:txBody>
          <a:bodyPr>
            <a:noAutofit/>
          </a:bodyPr>
          <a:lstStyle/>
          <a:p>
            <a:r>
              <a:rPr lang="tr-TR" sz="2000" dirty="0"/>
              <a:t>Dr. Ali Evren </a:t>
            </a:r>
            <a:r>
              <a:rPr lang="tr-TR" sz="2000" dirty="0" err="1"/>
              <a:t>Göksungur</a:t>
            </a:r>
            <a:endParaRPr lang="tr-TR" sz="2000"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214414" y="357166"/>
            <a:ext cx="7498080" cy="4800600"/>
          </a:xfrm>
        </p:spPr>
        <p:txBody>
          <a:bodyPr>
            <a:normAutofit fontScale="77500" lnSpcReduction="20000"/>
          </a:bodyPr>
          <a:lstStyle/>
          <a:p>
            <a:r>
              <a:rPr lang="tr-TR" b="1" dirty="0"/>
              <a:t>3-Da</a:t>
            </a:r>
            <a:r>
              <a:rPr lang="tr-TR" dirty="0"/>
              <a:t>ğ</a:t>
            </a:r>
            <a:r>
              <a:rPr lang="tr-TR" b="1" dirty="0"/>
              <a:t>ıtık Hesaplama (Distributed computing)</a:t>
            </a:r>
            <a:endParaRPr lang="tr-TR" dirty="0"/>
          </a:p>
          <a:p>
            <a:pPr>
              <a:buNone/>
            </a:pPr>
            <a:endParaRPr lang="tr-TR" dirty="0"/>
          </a:p>
          <a:p>
            <a:r>
              <a:rPr lang="tr-TR" dirty="0"/>
              <a:t>Dağıtık hesaplama yönteminde ise işlem parçaları, ağ (network) üzerinde birbirine bağlı isleme ünitelerine dağıtılır. Bağlantı bu şekilde ağ üzerinde olduğundan son derece ölçeklenebilir bir sistemdir. Dağıtık hesaplama sistemleri de kendi içinde üç ana kısma ayrılır:</a:t>
            </a:r>
          </a:p>
          <a:p>
            <a:endParaRPr lang="tr-TR" dirty="0"/>
          </a:p>
          <a:p>
            <a:pPr lvl="0"/>
            <a:r>
              <a:rPr lang="tr-TR" dirty="0"/>
              <a:t>Cluster Computing (Bilgisayar Kümeleri) </a:t>
            </a:r>
          </a:p>
          <a:p>
            <a:pPr lvl="0"/>
            <a:r>
              <a:rPr lang="tr-TR" dirty="0"/>
              <a:t>Massive parallel processing (Güçlü Paralel İşleme)</a:t>
            </a:r>
          </a:p>
          <a:p>
            <a:pPr lvl="0"/>
            <a:r>
              <a:rPr lang="tr-TR" dirty="0"/>
              <a:t>Grid computing (Izgara Hesaplama)</a:t>
            </a:r>
          </a:p>
          <a:p>
            <a:endParaRPr lang="tr-TR"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ctrTitle"/>
          </p:nvPr>
        </p:nvSpPr>
        <p:spPr>
          <a:xfrm>
            <a:off x="1071538" y="0"/>
            <a:ext cx="7072362" cy="857232"/>
          </a:xfrm>
        </p:spPr>
        <p:txBody>
          <a:bodyPr/>
          <a:lstStyle/>
          <a:p>
            <a:r>
              <a:rPr lang="tr-TR" dirty="0"/>
              <a:t>Neden Paralel Hesaplama?</a:t>
            </a:r>
          </a:p>
        </p:txBody>
      </p:sp>
      <p:graphicFrame>
        <p:nvGraphicFramePr>
          <p:cNvPr id="6" name="5 İçerik Yer Tutucusu"/>
          <p:cNvGraphicFramePr>
            <a:graphicFrameLocks noGrp="1"/>
          </p:cNvGraphicFramePr>
          <p:nvPr>
            <p:ph idx="4294967295"/>
          </p:nvPr>
        </p:nvGraphicFramePr>
        <p:xfrm>
          <a:off x="1500166" y="1142984"/>
          <a:ext cx="7429552" cy="5391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28728" y="785794"/>
            <a:ext cx="7498080" cy="4800600"/>
          </a:xfrm>
        </p:spPr>
        <p:txBody>
          <a:bodyPr/>
          <a:lstStyle/>
          <a:p>
            <a:pPr>
              <a:buNone/>
            </a:pPr>
            <a:r>
              <a:rPr lang="tr-TR" dirty="0"/>
              <a:t> </a:t>
            </a:r>
            <a:r>
              <a:rPr lang="tr-TR" dirty="0">
                <a:solidFill>
                  <a:schemeClr val="tx2">
                    <a:lumMod val="60000"/>
                    <a:lumOff val="40000"/>
                  </a:schemeClr>
                </a:solidFill>
              </a:rPr>
              <a:t>Paralel Hesaplama Avantajları   </a:t>
            </a:r>
          </a:p>
          <a:p>
            <a:r>
              <a:rPr lang="tr-TR" dirty="0"/>
              <a:t>Paralel hesaplamanın en önemli avantajlarından birisi problemin çözüm zamanını azaltarak çözüme daha hızlı bir şekilde ulaşılmasını sağlamaktır. Problem bir parça olarak değil parçalar halinde ve her bir parçanın belirli zaman aralıklarına bölünmüş olması sayesinde daha kolay ve hızlı çözüm elde edilmesi sağlanır. </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357290" y="428604"/>
            <a:ext cx="7786710" cy="5514956"/>
          </a:xfrm>
        </p:spPr>
        <p:txBody>
          <a:bodyPr>
            <a:normAutofit fontScale="92500" lnSpcReduction="20000"/>
          </a:bodyPr>
          <a:lstStyle/>
          <a:p>
            <a:pPr>
              <a:buNone/>
            </a:pPr>
            <a:r>
              <a:rPr lang="tr-TR" dirty="0">
                <a:solidFill>
                  <a:schemeClr val="tx2">
                    <a:lumMod val="60000"/>
                    <a:lumOff val="40000"/>
                  </a:schemeClr>
                </a:solidFill>
              </a:rPr>
              <a:t>Paralel Hesaplama Dezavantajları  </a:t>
            </a:r>
          </a:p>
          <a:p>
            <a:endParaRPr lang="tr-TR" dirty="0"/>
          </a:p>
          <a:p>
            <a:r>
              <a:rPr lang="tr-TR" dirty="0"/>
              <a:t>Paralel hesaplamada parçalara ayrılan problemlerin her biri ayrı bilgisayarlarda veya CPU’larda çalıştırıldığı için bu parçaların </a:t>
            </a:r>
            <a:r>
              <a:rPr lang="tr-TR" dirty="0">
                <a:solidFill>
                  <a:schemeClr val="tx2">
                    <a:lumMod val="60000"/>
                    <a:lumOff val="40000"/>
                  </a:schemeClr>
                </a:solidFill>
              </a:rPr>
              <a:t>herhangi birinde oluşabilecek bir çözümsüzlük veya hata diğer parçalar tamamen çözülse bile problemin genel olarak başarıya ulaşmasına engel olabilir.</a:t>
            </a:r>
            <a:r>
              <a:rPr lang="tr-TR" dirty="0"/>
              <a:t> Ayrıca bu parçaların her birine zaman kısıtı konulduğu için her bir görev kendine verilen süre zarfı içerisinde çözülmüş olmalıdır.  Çözülecek veya çözülmüş parçalar birbirleriyle etkileşimde olmalı ve sürekli olarak iletişimlerini korumalıdırlar. </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85786" y="0"/>
            <a:ext cx="7643866" cy="3643314"/>
          </a:xfrm>
        </p:spPr>
        <p:txBody>
          <a:bodyPr>
            <a:normAutofit fontScale="92500" lnSpcReduction="20000"/>
          </a:bodyPr>
          <a:lstStyle/>
          <a:p>
            <a:pPr lvl="0">
              <a:buNone/>
            </a:pPr>
            <a:r>
              <a:rPr lang="tr-TR" dirty="0"/>
              <a:t>   </a:t>
            </a:r>
            <a:r>
              <a:rPr lang="tr-TR" dirty="0">
                <a:solidFill>
                  <a:schemeClr val="tx2">
                    <a:lumMod val="60000"/>
                    <a:lumOff val="40000"/>
                  </a:schemeClr>
                </a:solidFill>
              </a:rPr>
              <a:t>PARALEL UYGULAMALAR</a:t>
            </a:r>
          </a:p>
          <a:p>
            <a:pPr lvl="0">
              <a:buNone/>
            </a:pPr>
            <a:r>
              <a:rPr lang="tr-TR" dirty="0"/>
              <a:t>  Paralel hesaplamalar genellikle büyük uğraş gerektiren (grand challenge) problemlerde kullanılırlar. Bunlar çözülmesi çok zor olan problemlerdir. Örneğin; uygulamalı akışkanlar dinamiği, ekosistem simülasyonları, biyomedikal görüntüleme ve biyomekanik, moleküler biyoloji , kavrama, nükleer güç ve silah simulasyonları vs.</a:t>
            </a:r>
          </a:p>
          <a:p>
            <a:endParaRPr lang="tr-TR" dirty="0"/>
          </a:p>
        </p:txBody>
      </p:sp>
      <p:pic>
        <p:nvPicPr>
          <p:cNvPr id="4" name="Picture 4" descr="https://computing.llnl.gov/tutorials/parallel_comp/images/simulations02.jpg"/>
          <p:cNvPicPr>
            <a:picLocks noChangeAspect="1" noChangeArrowheads="1"/>
          </p:cNvPicPr>
          <p:nvPr/>
        </p:nvPicPr>
        <p:blipFill>
          <a:blip r:embed="rId2"/>
          <a:srcRect/>
          <a:stretch>
            <a:fillRect/>
          </a:stretch>
        </p:blipFill>
        <p:spPr bwMode="auto">
          <a:xfrm>
            <a:off x="1071538" y="3428999"/>
            <a:ext cx="7439025" cy="3429001"/>
          </a:xfrm>
          <a:prstGeom prst="rect">
            <a:avLst/>
          </a:prstGeom>
          <a:noFill/>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14414" y="0"/>
            <a:ext cx="7498080" cy="1143000"/>
          </a:xfrm>
        </p:spPr>
        <p:txBody>
          <a:bodyPr>
            <a:normAutofit fontScale="90000"/>
          </a:bodyPr>
          <a:lstStyle/>
          <a:p>
            <a:r>
              <a:rPr lang="tr-TR" dirty="0"/>
              <a:t>Çeşitli paralel uygulamalar ;</a:t>
            </a:r>
            <a:br>
              <a:rPr lang="tr-TR" dirty="0"/>
            </a:br>
            <a:endParaRPr lang="tr-TR" dirty="0"/>
          </a:p>
        </p:txBody>
      </p:sp>
      <p:pic>
        <p:nvPicPr>
          <p:cNvPr id="4" name="Picture 5"/>
          <p:cNvPicPr>
            <a:picLocks noGrp="1" noChangeAspect="1" noChangeArrowheads="1"/>
          </p:cNvPicPr>
          <p:nvPr>
            <p:ph idx="1"/>
          </p:nvPr>
        </p:nvPicPr>
        <p:blipFill>
          <a:blip r:embed="rId2"/>
          <a:srcRect/>
          <a:stretch>
            <a:fillRect/>
          </a:stretch>
        </p:blipFill>
        <p:spPr bwMode="auto">
          <a:xfrm>
            <a:off x="69932" y="571480"/>
            <a:ext cx="9074068" cy="6286520"/>
          </a:xfrm>
          <a:prstGeom prst="rect">
            <a:avLst/>
          </a:prstGeom>
          <a:noFill/>
          <a:ln w="25400" algn="ctr">
            <a:noFill/>
            <a:miter lim="800000"/>
            <a:headEnd/>
            <a:tailEnd/>
          </a:ln>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s://computing.llnl.gov/tutorials/parallel_comp/images/simulations01.jpg"/>
          <p:cNvPicPr>
            <a:picLocks noChangeAspect="1" noChangeArrowheads="1"/>
          </p:cNvPicPr>
          <p:nvPr/>
        </p:nvPicPr>
        <p:blipFill>
          <a:blip r:embed="rId2"/>
          <a:srcRect/>
          <a:stretch>
            <a:fillRect/>
          </a:stretch>
        </p:blipFill>
        <p:spPr bwMode="auto">
          <a:xfrm>
            <a:off x="1285852" y="0"/>
            <a:ext cx="7666746" cy="2928958"/>
          </a:xfrm>
          <a:prstGeom prst="rect">
            <a:avLst/>
          </a:prstGeom>
          <a:noFill/>
        </p:spPr>
      </p:pic>
      <p:pic>
        <p:nvPicPr>
          <p:cNvPr id="36870" name="Picture 6" descr="http://ninova.itu.edu.tr/img/d9616a63-f6e5-4689-9b41-d64e039763f4.jpg"/>
          <p:cNvPicPr>
            <a:picLocks noChangeAspect="1" noChangeArrowheads="1"/>
          </p:cNvPicPr>
          <p:nvPr/>
        </p:nvPicPr>
        <p:blipFill>
          <a:blip r:embed="rId3"/>
          <a:srcRect/>
          <a:stretch>
            <a:fillRect/>
          </a:stretch>
        </p:blipFill>
        <p:spPr bwMode="auto">
          <a:xfrm>
            <a:off x="1285852" y="2928934"/>
            <a:ext cx="1785950" cy="1765540"/>
          </a:xfrm>
          <a:prstGeom prst="rect">
            <a:avLst/>
          </a:prstGeom>
          <a:noFill/>
        </p:spPr>
      </p:pic>
      <p:pic>
        <p:nvPicPr>
          <p:cNvPr id="36872" name="Picture 8" descr="http://english.vov.vn/Uploaded_VOV/maithuy/20120612/IT.jpg"/>
          <p:cNvPicPr>
            <a:picLocks noChangeAspect="1" noChangeArrowheads="1"/>
          </p:cNvPicPr>
          <p:nvPr/>
        </p:nvPicPr>
        <p:blipFill>
          <a:blip r:embed="rId4"/>
          <a:srcRect/>
          <a:stretch>
            <a:fillRect/>
          </a:stretch>
        </p:blipFill>
        <p:spPr bwMode="auto">
          <a:xfrm>
            <a:off x="3110362" y="2928934"/>
            <a:ext cx="6033638" cy="3390905"/>
          </a:xfrm>
          <a:prstGeom prst="rect">
            <a:avLst/>
          </a:prstGeom>
          <a:noFill/>
        </p:spPr>
      </p:pic>
      <p:pic>
        <p:nvPicPr>
          <p:cNvPr id="8" name="Picture 2" descr="http://www.turkcadcam.net/rapor/grid-computing/parcali-cozum-agi.png"/>
          <p:cNvPicPr>
            <a:picLocks noChangeAspect="1" noChangeArrowheads="1"/>
          </p:cNvPicPr>
          <p:nvPr/>
        </p:nvPicPr>
        <p:blipFill>
          <a:blip r:embed="rId5" cstate="print"/>
          <a:srcRect/>
          <a:stretch>
            <a:fillRect/>
          </a:stretch>
        </p:blipFill>
        <p:spPr bwMode="auto">
          <a:xfrm>
            <a:off x="1142976" y="4714884"/>
            <a:ext cx="1940001" cy="114298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285852" y="357166"/>
            <a:ext cx="7498080" cy="6000792"/>
          </a:xfrm>
        </p:spPr>
        <p:txBody>
          <a:bodyPr>
            <a:normAutofit/>
          </a:bodyPr>
          <a:lstStyle/>
          <a:p>
            <a:r>
              <a:rPr lang="tr-TR" dirty="0">
                <a:solidFill>
                  <a:schemeClr val="tx2">
                    <a:lumMod val="60000"/>
                    <a:lumOff val="40000"/>
                  </a:schemeClr>
                </a:solidFill>
              </a:rPr>
              <a:t>Fiyat ve Performans konusuna da değinecek olursak;</a:t>
            </a:r>
          </a:p>
          <a:p>
            <a:r>
              <a:rPr lang="tr-TR" dirty="0"/>
              <a:t>Örnegin 100 adet paralel işlemciden oluşan sistem, kendisiyle aynı değerde ve hızda çalışan bir işlemciden daha az verimlidir. Fakat bir işlemciden çok daha ucuzdur.  Çok fazla hesap gerektiren ve çözümünün en kısa sürede bitmesini istediğimiz hesaplamalarda harika bir çözümdür.</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357290" y="428604"/>
            <a:ext cx="7498080" cy="4800600"/>
          </a:xfrm>
        </p:spPr>
        <p:txBody>
          <a:bodyPr/>
          <a:lstStyle/>
          <a:p>
            <a:pPr>
              <a:buNone/>
            </a:pPr>
            <a:r>
              <a:rPr lang="tr-TR" dirty="0"/>
              <a:t>   Geçtiğimiz yıllarda, süperbilgisayar olarak bilinen yüksek performanslı hesaplama sistemleri paralel bir mimariye sahiptir.</a:t>
            </a:r>
          </a:p>
          <a:p>
            <a:endParaRPr lang="tr-TR" dirty="0"/>
          </a:p>
        </p:txBody>
      </p:sp>
      <p:pic>
        <p:nvPicPr>
          <p:cNvPr id="4099" name="Picture 3" descr="C:\Users\Şeyma\Desktop\25.jpg"/>
          <p:cNvPicPr>
            <a:picLocks noChangeAspect="1" noChangeArrowheads="1"/>
          </p:cNvPicPr>
          <p:nvPr/>
        </p:nvPicPr>
        <p:blipFill>
          <a:blip r:embed="rId2"/>
          <a:srcRect/>
          <a:stretch>
            <a:fillRect/>
          </a:stretch>
        </p:blipFill>
        <p:spPr bwMode="auto">
          <a:xfrm>
            <a:off x="2714612" y="2143116"/>
            <a:ext cx="4583938" cy="3714776"/>
          </a:xfrm>
          <a:prstGeom prst="rect">
            <a:avLst/>
          </a:prstGeom>
          <a:noFill/>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00100" y="428604"/>
            <a:ext cx="7783832" cy="4000528"/>
          </a:xfrm>
        </p:spPr>
        <p:txBody>
          <a:bodyPr>
            <a:normAutofit fontScale="92500" lnSpcReduction="10000"/>
          </a:bodyPr>
          <a:lstStyle/>
          <a:p>
            <a:r>
              <a:rPr lang="tr-TR" dirty="0"/>
              <a:t>Günümüzde, artık çoğu bilgisayarda çok çekirdekli işlemcilerin kullanılmasıyla paralel hesaplamayla yapılabilecek projelere yeni alanlar açılmış ve bu sayede paralel hesaplama üzerindeki ilgi daha da artmıştır. Paralel hesaplamaları gerçekleştirmek için ya istemci sunucu tarzı bir yaklaşım ya da Paralel Hesaplama için geliştirilmiş özel yöntem ve programlar kullanılabilir. </a:t>
            </a:r>
          </a:p>
        </p:txBody>
      </p:sp>
      <p:pic>
        <p:nvPicPr>
          <p:cNvPr id="4098" name="Picture 2" descr="http://www.ecs-ltd.co.nz/webtools/Clients/0010100150/ecs00141/images/Noise/01dB/CadnaA.JPG"/>
          <p:cNvPicPr>
            <a:picLocks noChangeAspect="1" noChangeArrowheads="1"/>
          </p:cNvPicPr>
          <p:nvPr/>
        </p:nvPicPr>
        <p:blipFill>
          <a:blip r:embed="rId2"/>
          <a:srcRect/>
          <a:stretch>
            <a:fillRect/>
          </a:stretch>
        </p:blipFill>
        <p:spPr bwMode="auto">
          <a:xfrm>
            <a:off x="2071670" y="4307688"/>
            <a:ext cx="5357850" cy="2550312"/>
          </a:xfrm>
          <a:prstGeom prst="rect">
            <a:avLst/>
          </a:prstGeom>
          <a:noFill/>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42910" y="285728"/>
            <a:ext cx="8501090" cy="4572032"/>
          </a:xfrm>
        </p:spPr>
        <p:txBody>
          <a:bodyPr>
            <a:normAutofit fontScale="77500" lnSpcReduction="20000"/>
          </a:bodyPr>
          <a:lstStyle/>
          <a:p>
            <a:r>
              <a:rPr lang="tr-TR" dirty="0"/>
              <a:t>Günümüzün hızla gelişen teknolojisi bilgisayarlar, yazılımların ihtiyaçlarına cevap vermekte zorlanmaktadırlar. Yazılımlar her geçen gün daha fazla hafıza, daha hızlı grafik kartı ve daha hızlı bilgisayarlara ihtiyaç duymaktadırlar. Daha fazla yarıiletken kullanarak hafıza arttırılabilmektedir. Fakat bilgisayarların hızı fiziksel limitlere dayandığı için saat hızını arttırmak işlemcinin yanlış işlem yapmasına ya da ısınarak yanmasına sebep olmaktadır. Bu sorunu çözmek için mühendisler daha fazla işlemciyi paralel olarak aynı iş üzerinde çalışacak şekilde üretmeyi başarmışlardır. Günümüzde akıllı cep telefonlarında bile çift çekirdekli işlemciler oldukça yaygın olarak kullanılmaktadır. Bu paralel işlemci mimarisini etkin olarak kullanabilmek için yazılımların paralel olarak programlanması gerekmektedir. Peki, “</a:t>
            </a:r>
            <a:r>
              <a:rPr lang="tr-TR" dirty="0">
                <a:solidFill>
                  <a:srgbClr val="FF0000"/>
                </a:solidFill>
              </a:rPr>
              <a:t>paralel hesaplama</a:t>
            </a:r>
            <a:r>
              <a:rPr lang="tr-TR" dirty="0"/>
              <a:t>” nedir? </a:t>
            </a:r>
          </a:p>
        </p:txBody>
      </p:sp>
      <p:pic>
        <p:nvPicPr>
          <p:cNvPr id="21506" name="Picture 2" descr="http://www.hgk.msb.gov.tr/yan_menu/resimler/gps7.jpg"/>
          <p:cNvPicPr>
            <a:picLocks noChangeAspect="1" noChangeArrowheads="1"/>
          </p:cNvPicPr>
          <p:nvPr/>
        </p:nvPicPr>
        <p:blipFill>
          <a:blip r:embed="rId2"/>
          <a:srcRect/>
          <a:stretch>
            <a:fillRect/>
          </a:stretch>
        </p:blipFill>
        <p:spPr bwMode="auto">
          <a:xfrm>
            <a:off x="1785918" y="4752974"/>
            <a:ext cx="5929322" cy="2105026"/>
          </a:xfrm>
          <a:prstGeom prst="rect">
            <a:avLst/>
          </a:prstGeom>
          <a:noFill/>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42976" y="285728"/>
            <a:ext cx="7498080" cy="4800600"/>
          </a:xfrm>
        </p:spPr>
        <p:txBody>
          <a:bodyPr/>
          <a:lstStyle/>
          <a:p>
            <a:r>
              <a:rPr lang="tr-TR" dirty="0"/>
              <a:t>Bu programlar paralel hesaplamaları gerçekleştirmek için OpenMP, MPI ve PVM sıkça kullanılan paralel programlama kütüphaneleridir. Ayrıca, birçok modern programlama dili paralel programlamaya destek vermektedir.</a:t>
            </a:r>
          </a:p>
          <a:p>
            <a:endParaRPr lang="tr-TR" dirty="0"/>
          </a:p>
        </p:txBody>
      </p:sp>
      <p:pic>
        <p:nvPicPr>
          <p:cNvPr id="3074" name="Picture 2" descr="https://turkcellpartner.com/blog/Lists/Fotograflar/2010/05/resim1.jpg"/>
          <p:cNvPicPr>
            <a:picLocks noChangeAspect="1" noChangeArrowheads="1"/>
          </p:cNvPicPr>
          <p:nvPr/>
        </p:nvPicPr>
        <p:blipFill>
          <a:blip r:embed="rId2"/>
          <a:srcRect/>
          <a:stretch>
            <a:fillRect/>
          </a:stretch>
        </p:blipFill>
        <p:spPr bwMode="auto">
          <a:xfrm>
            <a:off x="2857488" y="3571876"/>
            <a:ext cx="4286250" cy="2867025"/>
          </a:xfrm>
          <a:prstGeom prst="rect">
            <a:avLst/>
          </a:prstGeom>
          <a:noFill/>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42976" y="214290"/>
            <a:ext cx="7569518" cy="6429420"/>
          </a:xfrm>
        </p:spPr>
        <p:txBody>
          <a:bodyPr>
            <a:normAutofit fontScale="92500" lnSpcReduction="10000"/>
          </a:bodyPr>
          <a:lstStyle/>
          <a:p>
            <a:pPr>
              <a:buNone/>
            </a:pPr>
            <a:r>
              <a:rPr lang="tr-TR" sz="3400" b="1" dirty="0">
                <a:solidFill>
                  <a:schemeClr val="tx2">
                    <a:lumMod val="60000"/>
                    <a:lumOff val="40000"/>
                  </a:schemeClr>
                </a:solidFill>
              </a:rPr>
              <a:t> Paralel Hesaplama Tarihçesi </a:t>
            </a:r>
            <a:r>
              <a:rPr lang="tr-TR" dirty="0"/>
              <a:t> </a:t>
            </a:r>
          </a:p>
          <a:p>
            <a:r>
              <a:rPr lang="tr-TR" dirty="0"/>
              <a:t>Paralellik ile ilgili ilk fikirler, ilk olarak 1958’de IBM  araştırmalarında nümerik hesaplamaların yapılabileceği fikrini ortaya atan John Cocke ve Daniel Slotnick  ile ortaya çıkmıştır. </a:t>
            </a:r>
          </a:p>
          <a:p>
            <a:r>
              <a:rPr lang="tr-TR" dirty="0"/>
              <a:t>1960’a gelindiğinde Novosibirsk Matematik Enstütüsünden (IMN) E. V. Yevreinov’un birbirine bağlantılı şekilde programlanabilen paralel mimarileri tasarlamasıyla paralel kavramı yeni bir boyut kazanmıştır.</a:t>
            </a:r>
          </a:p>
          <a:p>
            <a:r>
              <a:rPr lang="tr-TR" dirty="0"/>
              <a:t> 1964’de ise Daniel Slotnick Lawrence Livermore National Laboratuarlarında kullanılmak üzere büyük-paralel makineleri geliştirdi. </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214414" y="428604"/>
            <a:ext cx="7719274" cy="5819796"/>
          </a:xfrm>
        </p:spPr>
        <p:txBody>
          <a:bodyPr>
            <a:normAutofit fontScale="92500" lnSpcReduction="20000"/>
          </a:bodyPr>
          <a:lstStyle/>
          <a:p>
            <a:r>
              <a:rPr lang="tr-TR" dirty="0"/>
              <a:t>1967’de Gene Amdahl ve Daniel Slotnick AFIPS Konferansında paralel işlemlerin olasılığıyla ilgili bir makale yayınladılar. Bu paralellik ile ilgili olan tartışma konusu daha sonra “Amdahl Kanunu” olarak adlandırıldı. </a:t>
            </a:r>
          </a:p>
          <a:p>
            <a:r>
              <a:rPr lang="tr-TR" dirty="0"/>
              <a:t>1983’te Goodyear Aerospace NASA Goddard için Massively Paralel Processor (MPP)  geliştirdi. </a:t>
            </a:r>
          </a:p>
          <a:p>
            <a:r>
              <a:rPr lang="tr-TR" dirty="0"/>
              <a:t>1985’te David Gelernter Linda paralel programlama sisteminin temellerini ortaya koydu. 1986’da Parallel Virtual Machine (PVM) projesi dağıtık bilgisayarlarda gerekli olan yazılımların kullanılabilmesi için geliştirildi. </a:t>
            </a:r>
          </a:p>
          <a:p>
            <a:r>
              <a:rPr lang="tr-TR" dirty="0"/>
              <a:t>1993’te IBM, RISC RS/6000 işlemcisine dayalı ilk SP1 Powerparallel sistemi piyasaya sürüldü.</a:t>
            </a:r>
          </a:p>
          <a:p>
            <a:endParaRPr lang="tr-TR"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solidFill>
                  <a:schemeClr val="tx2">
                    <a:lumMod val="60000"/>
                    <a:lumOff val="40000"/>
                  </a:schemeClr>
                </a:solidFill>
                <a:latin typeface="Andalus" pitchFamily="18" charset="-78"/>
                <a:cs typeface="Andalus" pitchFamily="18" charset="-78"/>
              </a:rPr>
              <a:t>Paralel hesaplama;</a:t>
            </a:r>
            <a:br>
              <a:rPr lang="tr-TR" b="1" dirty="0"/>
            </a:br>
            <a:endParaRPr lang="tr-TR" dirty="0"/>
          </a:p>
        </p:txBody>
      </p:sp>
      <p:sp>
        <p:nvSpPr>
          <p:cNvPr id="3" name="2 İçerik Yer Tutucusu"/>
          <p:cNvSpPr>
            <a:spLocks noGrp="1"/>
          </p:cNvSpPr>
          <p:nvPr>
            <p:ph idx="1"/>
          </p:nvPr>
        </p:nvSpPr>
        <p:spPr>
          <a:xfrm>
            <a:off x="1357290" y="785794"/>
            <a:ext cx="6640824" cy="3443278"/>
          </a:xfrm>
        </p:spPr>
        <p:txBody>
          <a:bodyPr>
            <a:normAutofit fontScale="85000" lnSpcReduction="20000"/>
          </a:bodyPr>
          <a:lstStyle/>
          <a:p>
            <a:r>
              <a:rPr lang="tr-TR" dirty="0">
                <a:latin typeface="Andalus" pitchFamily="18" charset="-78"/>
                <a:cs typeface="Andalus" pitchFamily="18" charset="-78"/>
              </a:rPr>
              <a:t>Bir problemin veya bir görevin sonuçlarını daha hızlı elde etmek için bu problemi parçalara bölerek çoklu işlemcilerde eş zamanlı olarak işletmek, paralel hesaplama olarak adlandırılır. Paralel hesaplama ile performans artar, problemin çözümü için gerekli olan süre kısalır yani; büyük sorunlar daha az sürede çözülür. Bilimdeki gelişmeler paralel hesaplamaya gereksinim duyar.</a:t>
            </a:r>
          </a:p>
        </p:txBody>
      </p:sp>
      <p:pic>
        <p:nvPicPr>
          <p:cNvPr id="1026" name="Picture 2" descr="C:\Users\Şeyma\Desktop\imagesCAWVF8PB.jpg"/>
          <p:cNvPicPr>
            <a:picLocks noChangeAspect="1" noChangeArrowheads="1"/>
          </p:cNvPicPr>
          <p:nvPr/>
        </p:nvPicPr>
        <p:blipFill>
          <a:blip r:embed="rId2"/>
          <a:srcRect/>
          <a:stretch>
            <a:fillRect/>
          </a:stretch>
        </p:blipFill>
        <p:spPr bwMode="auto">
          <a:xfrm>
            <a:off x="3071802" y="4071942"/>
            <a:ext cx="4643470" cy="2567747"/>
          </a:xfrm>
          <a:prstGeom prst="rect">
            <a:avLst/>
          </a:prstGeom>
          <a:noFill/>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42976" y="214290"/>
            <a:ext cx="7572428" cy="3214710"/>
          </a:xfrm>
        </p:spPr>
        <p:txBody>
          <a:bodyPr>
            <a:normAutofit fontScale="85000" lnSpcReduction="20000"/>
          </a:bodyPr>
          <a:lstStyle/>
          <a:p>
            <a:r>
              <a:rPr lang="tr-TR" dirty="0"/>
              <a:t>Örneğin ; bir işlemci saniyede 3 milyon işlem yapıyorsa, iki işlemci bu işlemleri yarım saniyede  yapar diyebiliriz. Tabi, bazı mühendislik alanlarında, yüksek kapasiteli bir işlemcinin bile, aylar hatta  yıllar alacak şekilde hesaplamalar yapması gerekebilir. Bu tip durumlarda, bu işlemleri daha kısa sürede  bitirmek için, diğer işlemcilerden (bilgisayarlardan) faydalanmak gerekebilir.</a:t>
            </a:r>
            <a:br>
              <a:rPr lang="tr-TR" dirty="0"/>
            </a:br>
            <a:endParaRPr lang="tr-TR" dirty="0"/>
          </a:p>
        </p:txBody>
      </p:sp>
      <p:pic>
        <p:nvPicPr>
          <p:cNvPr id="2050" name="Picture 2" descr="C:\Users\Şeyma\Desktop\Parallel_computing_white.jpg"/>
          <p:cNvPicPr>
            <a:picLocks noChangeAspect="1" noChangeArrowheads="1"/>
          </p:cNvPicPr>
          <p:nvPr/>
        </p:nvPicPr>
        <p:blipFill>
          <a:blip r:embed="rId2" cstate="print"/>
          <a:srcRect/>
          <a:stretch>
            <a:fillRect/>
          </a:stretch>
        </p:blipFill>
        <p:spPr bwMode="auto">
          <a:xfrm>
            <a:off x="4303161" y="3227371"/>
            <a:ext cx="4840839" cy="3630629"/>
          </a:xfrm>
          <a:prstGeom prst="rect">
            <a:avLst/>
          </a:prstGeom>
          <a:noFill/>
        </p:spPr>
      </p:pic>
      <p:pic>
        <p:nvPicPr>
          <p:cNvPr id="4" name="Picture 2" descr="C:\Users\Şeyma\Desktop\fft99_mf674311.jpg"/>
          <p:cNvPicPr>
            <a:picLocks noChangeAspect="1" noChangeArrowheads="1"/>
          </p:cNvPicPr>
          <p:nvPr/>
        </p:nvPicPr>
        <p:blipFill>
          <a:blip r:embed="rId3"/>
          <a:srcRect/>
          <a:stretch>
            <a:fillRect/>
          </a:stretch>
        </p:blipFill>
        <p:spPr bwMode="auto">
          <a:xfrm>
            <a:off x="571472" y="3714752"/>
            <a:ext cx="3357554" cy="2768449"/>
          </a:xfrm>
          <a:prstGeom prst="rect">
            <a:avLst/>
          </a:prstGeom>
          <a:noFill/>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28728" y="1142984"/>
            <a:ext cx="7498080" cy="6858000"/>
          </a:xfrm>
        </p:spPr>
        <p:txBody>
          <a:bodyPr>
            <a:normAutofit/>
          </a:bodyPr>
          <a:lstStyle/>
          <a:p>
            <a:r>
              <a:rPr lang="tr-TR" dirty="0"/>
              <a:t>Paralel programlama işleme sürecini parçalara bölmekte, her bir komut eş zamanlı olarak farklı işlemciler (microprocessors) üzerinde çalıştırılmaktadır. Bu işlemciler tek bir makine üzerinde olabileceği gibi bir ağ ile bağlı bilgisayarlar üzerinde de olabilmektedir. </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71538" y="285728"/>
            <a:ext cx="7498080" cy="4071966"/>
          </a:xfrm>
        </p:spPr>
        <p:txBody>
          <a:bodyPr>
            <a:normAutofit fontScale="92500" lnSpcReduction="10000"/>
          </a:bodyPr>
          <a:lstStyle/>
          <a:p>
            <a:r>
              <a:rPr lang="tr-TR" dirty="0"/>
              <a:t>Böylece her bir işlemciye düşen işlem sayısı azaltılarak işlem süresini azaltmak mümkün olmaktadır. Paralel programlama yöntemi, bilimsel gelişmelerle beraber ortaya çıkan karmaşık ve büyük problemlerin çözümünde problemlerin farklı kısımlarını farklı işlemcilere bölüştürerek gereksinim duyulan hızlanma ve etkinliğin sağlanmasında yardımcı olmaktadır .</a:t>
            </a:r>
          </a:p>
        </p:txBody>
      </p:sp>
      <p:pic>
        <p:nvPicPr>
          <p:cNvPr id="4" name="Picture 2" descr="C:\Users\Şeyma\Desktop\serialProblem.gif"/>
          <p:cNvPicPr>
            <a:picLocks noChangeAspect="1" noChangeArrowheads="1"/>
          </p:cNvPicPr>
          <p:nvPr/>
        </p:nvPicPr>
        <p:blipFill>
          <a:blip r:embed="rId2"/>
          <a:srcRect/>
          <a:stretch>
            <a:fillRect/>
          </a:stretch>
        </p:blipFill>
        <p:spPr bwMode="auto">
          <a:xfrm>
            <a:off x="3143240" y="4214818"/>
            <a:ext cx="5753100" cy="2381250"/>
          </a:xfrm>
          <a:prstGeom prst="rect">
            <a:avLst/>
          </a:prstGeom>
          <a:noFill/>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645920" y="785794"/>
            <a:ext cx="7498080" cy="4800600"/>
          </a:xfrm>
        </p:spPr>
        <p:txBody>
          <a:bodyPr/>
          <a:lstStyle/>
          <a:p>
            <a:r>
              <a:rPr lang="tr-TR" dirty="0">
                <a:solidFill>
                  <a:schemeClr val="tx2">
                    <a:lumMod val="60000"/>
                    <a:lumOff val="40000"/>
                  </a:schemeClr>
                </a:solidFill>
              </a:rPr>
              <a:t>Paralel hesaplamada; bir problemin çözümü aşağıdaki adımlarla geçekleştirilir; </a:t>
            </a:r>
          </a:p>
          <a:p>
            <a:endParaRPr lang="tr-TR" dirty="0">
              <a:solidFill>
                <a:schemeClr val="tx2">
                  <a:lumMod val="60000"/>
                  <a:lumOff val="40000"/>
                </a:schemeClr>
              </a:solidFill>
            </a:endParaRPr>
          </a:p>
          <a:p>
            <a:r>
              <a:rPr lang="tr-TR" dirty="0">
                <a:solidFill>
                  <a:schemeClr val="tx2">
                    <a:lumMod val="60000"/>
                    <a:lumOff val="40000"/>
                  </a:schemeClr>
                </a:solidFill>
              </a:rPr>
              <a:t> </a:t>
            </a:r>
            <a:r>
              <a:rPr lang="tr-TR" dirty="0"/>
              <a:t>1)Problem parçalara bölünür,</a:t>
            </a:r>
          </a:p>
          <a:p>
            <a:r>
              <a:rPr lang="tr-TR" dirty="0"/>
              <a:t> 2)Bu parçalar eşit zaman aralıklarına     bölünür. </a:t>
            </a:r>
          </a:p>
          <a:p>
            <a:r>
              <a:rPr lang="tr-TR" dirty="0"/>
              <a:t> 3)Her problem parçası farklı işlemcilerde, aynı anda senkronize olarak işleme alınır ve programlama gerçekleştirilir.</a:t>
            </a:r>
          </a:p>
        </p:txBody>
      </p:sp>
      <p:sp>
        <p:nvSpPr>
          <p:cNvPr id="4" name="3 Sağ Ok"/>
          <p:cNvSpPr/>
          <p:nvPr/>
        </p:nvSpPr>
        <p:spPr>
          <a:xfrm>
            <a:off x="1214414" y="4143380"/>
            <a:ext cx="500066" cy="357190"/>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4 Sağ Ok"/>
          <p:cNvSpPr/>
          <p:nvPr/>
        </p:nvSpPr>
        <p:spPr>
          <a:xfrm>
            <a:off x="1214414" y="2643182"/>
            <a:ext cx="500066" cy="357190"/>
          </a:xfrm>
          <a:prstGeom prst="rightArrow">
            <a:avLst/>
          </a:prstGeom>
          <a:solidFill>
            <a:schemeClr val="accent3">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5 Sağ Ok"/>
          <p:cNvSpPr/>
          <p:nvPr/>
        </p:nvSpPr>
        <p:spPr>
          <a:xfrm>
            <a:off x="1214414" y="3143248"/>
            <a:ext cx="500066" cy="357190"/>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00100" y="142852"/>
            <a:ext cx="7783832" cy="5715040"/>
          </a:xfrm>
        </p:spPr>
        <p:txBody>
          <a:bodyPr>
            <a:normAutofit fontScale="62500" lnSpcReduction="20000"/>
          </a:bodyPr>
          <a:lstStyle/>
          <a:p>
            <a:r>
              <a:rPr lang="tr-TR" dirty="0">
                <a:solidFill>
                  <a:schemeClr val="tx2">
                    <a:lumMod val="60000"/>
                    <a:lumOff val="40000"/>
                  </a:schemeClr>
                </a:solidFill>
              </a:rPr>
              <a:t>Paralel hesaplama yöntemleri şunlardır:</a:t>
            </a:r>
          </a:p>
          <a:p>
            <a:endParaRPr lang="tr-TR" dirty="0">
              <a:solidFill>
                <a:schemeClr val="tx2">
                  <a:lumMod val="60000"/>
                  <a:lumOff val="40000"/>
                </a:schemeClr>
              </a:solidFill>
            </a:endParaRPr>
          </a:p>
          <a:p>
            <a:r>
              <a:rPr lang="tr-TR" b="1" dirty="0"/>
              <a:t>1- Çok Çekirdekli hesaplama (Multicore computing)</a:t>
            </a:r>
          </a:p>
          <a:p>
            <a:endParaRPr lang="tr-TR" dirty="0"/>
          </a:p>
          <a:p>
            <a:r>
              <a:rPr lang="tr-TR" sz="4000" dirty="0"/>
              <a:t>Günümüzde de yaygınlaşan çok çekirdekli işlemcilerin içerisinde birden fazla işlemi (komut setini) aynı anda yapmaya izin veren birden fazla denetim birimi (“çekirdek”) vardır. Bu denetim birimleri ortak bellekleri kullanırlar.</a:t>
            </a:r>
          </a:p>
          <a:p>
            <a:r>
              <a:rPr lang="tr-TR" sz="4000" dirty="0"/>
              <a:t>Çok çekirdekli işlemcilerde ki avantajı kullanabilecek bir işletim sistemi ve uygun kodlarla her bir çekirdek ayrı bir işlemci gibi kullanılabilir ve paralel hesaplama yapılabilir. Ancak bu sistemin bazı dezavantajları da mevcuttur. İşletim sistemi ve bu işletim sisteminde kullanılan yazılımlar, bu işlemcilerden maksimum verim alabilmek için, çok çekirdek mimarisini destekleyecek şekilde olmalıdır.</a:t>
            </a:r>
          </a:p>
          <a:p>
            <a:pPr>
              <a:buNone/>
            </a:pPr>
            <a:endParaRPr lang="tr-TR" dirty="0">
              <a:solidFill>
                <a:schemeClr val="tx2">
                  <a:lumMod val="60000"/>
                  <a:lumOff val="40000"/>
                </a:schemeClr>
              </a:solidFill>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42976" y="214290"/>
            <a:ext cx="7498080" cy="4800600"/>
          </a:xfrm>
        </p:spPr>
        <p:txBody>
          <a:bodyPr>
            <a:normAutofit fontScale="77500" lnSpcReduction="20000"/>
          </a:bodyPr>
          <a:lstStyle/>
          <a:p>
            <a:r>
              <a:rPr lang="tr-TR" b="1" dirty="0"/>
              <a:t>2-Simetrik Çok İ</a:t>
            </a:r>
            <a:r>
              <a:rPr lang="tr-TR" dirty="0"/>
              <a:t>s</a:t>
            </a:r>
            <a:r>
              <a:rPr lang="tr-TR" b="1" dirty="0"/>
              <a:t>leme (Symmetric multiprocessing, SMP)</a:t>
            </a:r>
            <a:endParaRPr lang="tr-TR" dirty="0"/>
          </a:p>
          <a:p>
            <a:pPr>
              <a:buNone/>
            </a:pPr>
            <a:endParaRPr lang="tr-TR" dirty="0"/>
          </a:p>
          <a:p>
            <a:r>
              <a:rPr lang="tr-TR" dirty="0"/>
              <a:t>Bu yöntemde, bir bilgisayar sisteminde veriyolları ile bağlı bir hafızayı paylaşan (shared memory) birden çok özdeş işlemci kullanımı esastır. Bugün yaygın olarak kullanılan SMP mimarisidir. SMP sistemleri işlem için gerekli olan verinin hafızanın neresinde olduğuna bakmaksızın herhangi bir anda yapılmasına imkan sunar. Fakat bu yöntemde birtakım veriyolu problemleri (bus contention) sebebiyle genellikle işlemci sayısı bakımından sınırlıdır. Ölçeklenebilirliği yüksek değildir. </a:t>
            </a:r>
            <a:r>
              <a:rPr lang="tr-TR" dirty="0">
                <a:solidFill>
                  <a:schemeClr val="tx2">
                    <a:lumMod val="60000"/>
                    <a:lumOff val="40000"/>
                  </a:schemeClr>
                </a:solidFill>
              </a:rPr>
              <a:t>Çok yüksek hızlara ihtiyaç duyan uygulamalarda yetersiz kalırlar.</a:t>
            </a:r>
          </a:p>
        </p:txBody>
      </p:sp>
      <p:pic>
        <p:nvPicPr>
          <p:cNvPr id="5122" name="Picture 2"/>
          <p:cNvPicPr>
            <a:picLocks noChangeAspect="1" noChangeArrowheads="1"/>
          </p:cNvPicPr>
          <p:nvPr/>
        </p:nvPicPr>
        <p:blipFill>
          <a:blip r:embed="rId2"/>
          <a:srcRect/>
          <a:stretch>
            <a:fillRect/>
          </a:stretch>
        </p:blipFill>
        <p:spPr bwMode="auto">
          <a:xfrm>
            <a:off x="1643042" y="4786322"/>
            <a:ext cx="6072230" cy="1893517"/>
          </a:xfrm>
          <a:prstGeom prst="rect">
            <a:avLst/>
          </a:prstGeom>
          <a:noFill/>
          <a:ln w="9525">
            <a:noFill/>
            <a:miter lim="800000"/>
            <a:headEnd/>
            <a:tailEnd/>
          </a:ln>
        </p:spPr>
      </p:pic>
    </p:spTree>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188</TotalTime>
  <Words>1113</Words>
  <Application>Microsoft Office PowerPoint</Application>
  <PresentationFormat>Ekran Gösterisi (4:3)</PresentationFormat>
  <Paragraphs>56</Paragraphs>
  <Slides>22</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22</vt:i4>
      </vt:variant>
    </vt:vector>
  </HeadingPairs>
  <TitlesOfParts>
    <vt:vector size="28" baseType="lpstr">
      <vt:lpstr>Andalus</vt:lpstr>
      <vt:lpstr>Calibri</vt:lpstr>
      <vt:lpstr>Gill Sans MT</vt:lpstr>
      <vt:lpstr>Verdana</vt:lpstr>
      <vt:lpstr>Wingdings 2</vt:lpstr>
      <vt:lpstr>Gündönümü</vt:lpstr>
      <vt:lpstr>PARALEL HESAPLAMA</vt:lpstr>
      <vt:lpstr>PowerPoint Sunusu</vt:lpstr>
      <vt:lpstr>Paralel hesaplama; </vt:lpstr>
      <vt:lpstr>PowerPoint Sunusu</vt:lpstr>
      <vt:lpstr>PowerPoint Sunusu</vt:lpstr>
      <vt:lpstr>PowerPoint Sunusu</vt:lpstr>
      <vt:lpstr>PowerPoint Sunusu</vt:lpstr>
      <vt:lpstr>PowerPoint Sunusu</vt:lpstr>
      <vt:lpstr>PowerPoint Sunusu</vt:lpstr>
      <vt:lpstr>PowerPoint Sunusu</vt:lpstr>
      <vt:lpstr>Neden Paralel Hesaplama?</vt:lpstr>
      <vt:lpstr>PowerPoint Sunusu</vt:lpstr>
      <vt:lpstr>PowerPoint Sunusu</vt:lpstr>
      <vt:lpstr>PowerPoint Sunusu</vt:lpstr>
      <vt:lpstr>Çeşitli paralel uygulamalar ; </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PARALEL HESAPLAMA</dc:title>
  <dc:creator>Şeyma Şafak</dc:creator>
  <cp:lastModifiedBy>Salih baki Sayer</cp:lastModifiedBy>
  <cp:revision>31</cp:revision>
  <dcterms:created xsi:type="dcterms:W3CDTF">2013-09-27T11:39:13Z</dcterms:created>
  <dcterms:modified xsi:type="dcterms:W3CDTF">2016-11-03T07:20:13Z</dcterms:modified>
</cp:coreProperties>
</file>