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59" r:id="rId8"/>
    <p:sldId id="260" r:id="rId9"/>
    <p:sldId id="261" r:id="rId10"/>
    <p:sldId id="262" r:id="rId11"/>
    <p:sldId id="279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80" r:id="rId22"/>
    <p:sldId id="272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6070-5318-498F-8200-C5250348DAAD}" type="datetimeFigureOut">
              <a:rPr lang="tr-TR" smtClean="0"/>
              <a:pPr/>
              <a:t>30.10.2016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2D3B6-038E-45DF-8D57-8954AD8A008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ALGORİTMA KARMAŞIKLIĞI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BÜYÜME HIZI VE BÜYÜK O (BIG O)</a:t>
            </a:r>
            <a:br>
              <a:rPr lang="es-ES" dirty="0"/>
            </a:br>
            <a:r>
              <a:rPr lang="tr-TR" dirty="0"/>
              <a:t>NOTASYONU (Karmaşıklık)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Büyüme hızı bir algoritmanın performansını yansıtan en iyi göstergedir.</a:t>
            </a:r>
          </a:p>
          <a:p>
            <a:r>
              <a:rPr lang="tr-TR" i="1" dirty="0"/>
              <a:t>Büyük-O </a:t>
            </a:r>
            <a:r>
              <a:rPr lang="tr-TR" i="1" dirty="0" err="1"/>
              <a:t>notasyonu</a:t>
            </a:r>
            <a:r>
              <a:rPr lang="tr-TR" i="1" dirty="0"/>
              <a:t> büyüme hızını gösterir. Bir algoritmanın </a:t>
            </a:r>
            <a:r>
              <a:rPr lang="tr-TR" dirty="0"/>
              <a:t>performansını en iyi tanımlayan matematiksel bir formüldür ve algoritmanın iç detaylarına bakılarak elde edilir.</a:t>
            </a:r>
          </a:p>
          <a:p>
            <a:r>
              <a:rPr lang="tr-TR" i="1" dirty="0"/>
              <a:t>Büyük-O girdi verisinin büyüklüğünü gösteren bir N </a:t>
            </a:r>
            <a:r>
              <a:rPr lang="tr-TR" dirty="0"/>
              <a:t>parametresine dayanan bir fonksiyondur.</a:t>
            </a:r>
          </a:p>
          <a:p>
            <a:pPr lvl="1"/>
            <a:r>
              <a:rPr lang="tr-TR" dirty="0"/>
              <a:t>Örneğin n değerine bağlı olarak performansı (sabit a, b, c değerleri </a:t>
            </a:r>
            <a:r>
              <a:rPr lang="pt-BR" dirty="0"/>
              <a:t>için) a</a:t>
            </a:r>
            <a:r>
              <a:rPr lang="pt-BR" i="1" dirty="0"/>
              <a:t>n</a:t>
            </a:r>
            <a:r>
              <a:rPr lang="pt-BR" i="1" baseline="30000" dirty="0"/>
              <a:t>2 </a:t>
            </a:r>
            <a:r>
              <a:rPr lang="pt-BR" i="1" dirty="0"/>
              <a:t>+ bn + c olan bir algoritmanın performansı O(N</a:t>
            </a:r>
            <a:r>
              <a:rPr lang="pt-BR" i="1" baseline="30000" dirty="0"/>
              <a:t>2</a:t>
            </a:r>
            <a:r>
              <a:rPr lang="pt-BR" i="1" dirty="0"/>
              <a:t>)’dir</a:t>
            </a:r>
            <a:endParaRPr lang="tr-TR" i="1" dirty="0"/>
          </a:p>
          <a:p>
            <a:r>
              <a:rPr lang="tr-TR" dirty="0"/>
              <a:t>N değeri arttıkça </a:t>
            </a:r>
            <a:r>
              <a:rPr lang="tr-TR" i="1" dirty="0"/>
              <a:t>N</a:t>
            </a:r>
            <a:r>
              <a:rPr lang="tr-TR" i="1" baseline="30000" dirty="0"/>
              <a:t>2</a:t>
            </a:r>
            <a:r>
              <a:rPr lang="tr-TR" i="1" dirty="0"/>
              <a:t> terimi baskın olacağı için büyük-O </a:t>
            </a:r>
            <a:r>
              <a:rPr lang="tr-TR" dirty="0" err="1"/>
              <a:t>notasyonunda</a:t>
            </a:r>
            <a:r>
              <a:rPr lang="tr-TR" dirty="0"/>
              <a:t> sadece baskın olan terim kullanılır.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Bir algoritmanın çalışma zamanı bulunduktan sonra, ne tür bir karmaşıklığa sahip algoritma olduğunu belirlemek için;</a:t>
            </a:r>
          </a:p>
          <a:p>
            <a:r>
              <a:rPr lang="tr-TR" dirty="0"/>
              <a:t>T(n) bulunduktan sonra, tüm değişkenler tek tip değişkene dönüştürülür, sabitler ve düşük dereceli terimler atılar ve en yüksek dereceli terim, O(n) karmaşıklık </a:t>
            </a:r>
            <a:r>
              <a:rPr lang="tr-TR" dirty="0" err="1"/>
              <a:t>foksiyonunu</a:t>
            </a:r>
            <a:r>
              <a:rPr lang="tr-TR" dirty="0"/>
              <a:t> ifade eder.</a:t>
            </a:r>
          </a:p>
          <a:p>
            <a:endParaRPr lang="tr-TR" dirty="0"/>
          </a:p>
          <a:p>
            <a:r>
              <a:rPr lang="tr-TR" dirty="0"/>
              <a:t>Örn: </a:t>
            </a:r>
            <a:r>
              <a:rPr lang="tr-TR" b="1" dirty="0"/>
              <a:t>T(n) = 3n + 4 </a:t>
            </a:r>
            <a:r>
              <a:rPr lang="tr-TR" b="1" dirty="0">
                <a:sym typeface="Wingdings" pitchFamily="2" charset="2"/>
              </a:rPr>
              <a:t> O(n) olur.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/>
              <a:t>BÜYÜME HIZI VE BÜYÜK O (BIG O)</a:t>
            </a:r>
            <a:br>
              <a:rPr lang="es-ES" dirty="0"/>
            </a:br>
            <a:r>
              <a:rPr lang="tr-TR" dirty="0"/>
              <a:t>NOTASYONU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O notasyonunda yazarken en basit şekilde yazarız.</a:t>
            </a:r>
            <a:endParaRPr lang="tr-TR" dirty="0"/>
          </a:p>
          <a:p>
            <a:pPr lvl="1"/>
            <a:r>
              <a:rPr lang="tr-TR" dirty="0"/>
              <a:t>Örneğin</a:t>
            </a:r>
          </a:p>
          <a:p>
            <a:pPr lvl="2"/>
            <a:r>
              <a:rPr lang="tr-TR" dirty="0"/>
              <a:t>3n</a:t>
            </a:r>
            <a:r>
              <a:rPr lang="tr-TR" baseline="30000" dirty="0"/>
              <a:t>2</a:t>
            </a:r>
            <a:r>
              <a:rPr lang="tr-TR" dirty="0"/>
              <a:t>+2n+5 = O(n</a:t>
            </a:r>
            <a:r>
              <a:rPr lang="tr-TR" baseline="30000" dirty="0"/>
              <a:t>2</a:t>
            </a:r>
            <a:r>
              <a:rPr lang="tr-TR" dirty="0"/>
              <a:t>)</a:t>
            </a:r>
          </a:p>
          <a:p>
            <a:pPr lvl="1"/>
            <a:r>
              <a:rPr lang="tr-TR" dirty="0"/>
              <a:t>Aşağıdaki gösterimlerde doğrudur fakat </a:t>
            </a:r>
            <a:r>
              <a:rPr lang="tr-TR" b="1" u="sng" dirty="0"/>
              <a:t>kullanılmaz.</a:t>
            </a:r>
          </a:p>
          <a:p>
            <a:pPr lvl="2"/>
            <a:r>
              <a:rPr lang="tr-TR" dirty="0"/>
              <a:t>3n</a:t>
            </a:r>
            <a:r>
              <a:rPr lang="tr-TR" baseline="30000" dirty="0"/>
              <a:t>2</a:t>
            </a:r>
            <a:r>
              <a:rPr lang="tr-TR" dirty="0"/>
              <a:t>+2n+5 = O(3n</a:t>
            </a:r>
            <a:r>
              <a:rPr lang="tr-TR" baseline="30000" dirty="0"/>
              <a:t>2</a:t>
            </a:r>
            <a:r>
              <a:rPr lang="tr-TR" dirty="0"/>
              <a:t>+2n+5)</a:t>
            </a:r>
          </a:p>
          <a:p>
            <a:pPr lvl="2"/>
            <a:r>
              <a:rPr lang="tr-TR" dirty="0"/>
              <a:t>3n</a:t>
            </a:r>
            <a:r>
              <a:rPr lang="tr-TR" baseline="30000" dirty="0"/>
              <a:t>2</a:t>
            </a:r>
            <a:r>
              <a:rPr lang="tr-TR" dirty="0"/>
              <a:t>+2n+5 = O(n</a:t>
            </a:r>
            <a:r>
              <a:rPr lang="tr-TR" baseline="30000" dirty="0"/>
              <a:t>2</a:t>
            </a:r>
            <a:r>
              <a:rPr lang="tr-TR" dirty="0"/>
              <a:t>+n)</a:t>
            </a:r>
          </a:p>
          <a:p>
            <a:pPr lvl="2"/>
            <a:r>
              <a:rPr lang="tr-TR" dirty="0"/>
              <a:t>3n</a:t>
            </a:r>
            <a:r>
              <a:rPr lang="tr-TR" baseline="30000" dirty="0"/>
              <a:t>2</a:t>
            </a:r>
            <a:r>
              <a:rPr lang="tr-TR" dirty="0"/>
              <a:t>+2n+5 = O(3n</a:t>
            </a:r>
            <a:r>
              <a:rPr lang="tr-TR" baseline="30000" dirty="0"/>
              <a:t>2</a:t>
            </a:r>
            <a:r>
              <a:rPr lang="tr-TR" dirty="0"/>
              <a:t>)</a:t>
            </a:r>
            <a:endParaRPr lang="tr-TR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BÜYÜK O (BIG O) NASIL HESAPLANIR?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program kodunun zaman karmaşıklığını hesaplamak için 5 Kural;</a:t>
            </a:r>
          </a:p>
          <a:p>
            <a:r>
              <a:rPr lang="tr-TR" dirty="0"/>
              <a:t>1 Döngüler</a:t>
            </a:r>
          </a:p>
          <a:p>
            <a:r>
              <a:rPr lang="tr-TR" dirty="0"/>
              <a:t>2 İç içe Döngüler</a:t>
            </a:r>
          </a:p>
          <a:p>
            <a:r>
              <a:rPr lang="tr-TR" dirty="0"/>
              <a:t>3 Ardışık deyimler</a:t>
            </a:r>
          </a:p>
          <a:p>
            <a:r>
              <a:rPr lang="tr-TR" dirty="0"/>
              <a:t>4 </a:t>
            </a:r>
            <a:r>
              <a:rPr lang="tr-TR" dirty="0" err="1"/>
              <a:t>If</a:t>
            </a:r>
            <a:r>
              <a:rPr lang="tr-TR" dirty="0"/>
              <a:t>-</a:t>
            </a:r>
            <a:r>
              <a:rPr lang="tr-TR" dirty="0" err="1"/>
              <a:t>then</a:t>
            </a:r>
            <a:r>
              <a:rPr lang="tr-TR" dirty="0"/>
              <a:t>-else deyimleri</a:t>
            </a:r>
          </a:p>
          <a:p>
            <a:r>
              <a:rPr lang="tr-TR" dirty="0"/>
              <a:t>5 Logaritmik karmaşıklık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/>
              <a:t>1. DÖNGÜLER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döngünün çalışma zamanı en çok döngü içindeki deyimlerin çalışma zamanının </a:t>
            </a:r>
            <a:r>
              <a:rPr lang="tr-TR" dirty="0" err="1"/>
              <a:t>iterasyon</a:t>
            </a:r>
            <a:r>
              <a:rPr lang="tr-TR" dirty="0"/>
              <a:t> sayısıyla çarpılması kadardır.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pt-BR" dirty="0"/>
              <a:t>Toplam zaman = sabit c * n = cn = </a:t>
            </a:r>
            <a:r>
              <a:rPr lang="pt-BR" b="1" dirty="0"/>
              <a:t>O(</a:t>
            </a:r>
            <a:r>
              <a:rPr lang="pt-BR" b="1" i="1" dirty="0"/>
              <a:t>N)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01008"/>
            <a:ext cx="49339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2. İÇ İÇE DÖNGÜLER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İçteki analiz yapılır. Toplam zaman bütün döngülerin çalışma sayılarının çarpımına eşittir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pt-BR" dirty="0"/>
              <a:t>Toplam zaman = c * n * n * = cn2 = </a:t>
            </a:r>
            <a:r>
              <a:rPr lang="pt-BR" b="1" dirty="0"/>
              <a:t>O(</a:t>
            </a:r>
            <a:r>
              <a:rPr lang="pt-BR" b="1" i="1" dirty="0"/>
              <a:t>N</a:t>
            </a:r>
            <a:r>
              <a:rPr lang="pt-BR" b="1" i="1" baseline="30000" dirty="0"/>
              <a:t>2</a:t>
            </a:r>
            <a:r>
              <a:rPr lang="pt-BR" b="1" i="1" dirty="0"/>
              <a:t>)</a:t>
            </a:r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996952"/>
            <a:ext cx="596226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/>
              <a:t>3. ARDIŞIK DEYİMLER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Her deyimin zamanı birbirini etkiler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pt-BR" dirty="0"/>
              <a:t>toplam zaman = c</a:t>
            </a:r>
            <a:r>
              <a:rPr lang="pt-BR" baseline="-25000" dirty="0"/>
              <a:t>0</a:t>
            </a:r>
            <a:r>
              <a:rPr lang="pt-BR" dirty="0"/>
              <a:t> + c</a:t>
            </a:r>
            <a:r>
              <a:rPr lang="pt-BR" baseline="-25000" dirty="0"/>
              <a:t>1</a:t>
            </a:r>
            <a:r>
              <a:rPr lang="pt-BR" dirty="0"/>
              <a:t>n + c</a:t>
            </a:r>
            <a:r>
              <a:rPr lang="pt-BR" baseline="-25000" dirty="0"/>
              <a:t>2</a:t>
            </a:r>
            <a:r>
              <a:rPr lang="pt-BR" dirty="0"/>
              <a:t>n</a:t>
            </a:r>
            <a:r>
              <a:rPr lang="pt-BR" baseline="30000" dirty="0"/>
              <a:t>2</a:t>
            </a:r>
            <a:r>
              <a:rPr lang="pt-BR" dirty="0"/>
              <a:t> = </a:t>
            </a:r>
            <a:r>
              <a:rPr lang="pt-BR" b="1" dirty="0"/>
              <a:t>O(</a:t>
            </a:r>
            <a:r>
              <a:rPr lang="pt-BR" b="1" i="1" dirty="0"/>
              <a:t>N</a:t>
            </a:r>
            <a:r>
              <a:rPr lang="pt-BR" b="1" i="1" baseline="30000" dirty="0"/>
              <a:t>2</a:t>
            </a:r>
            <a:r>
              <a:rPr lang="pt-BR" b="1" i="1" dirty="0"/>
              <a:t>)</a:t>
            </a:r>
            <a:endParaRPr lang="tr-TR" dirty="0"/>
          </a:p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76872"/>
            <a:ext cx="54578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4. IF-THEN-ELSE DEYİMLERİ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kötü çalışma zamanı:test zamanına </a:t>
            </a:r>
            <a:r>
              <a:rPr lang="tr-TR" dirty="0" err="1"/>
              <a:t>then</a:t>
            </a:r>
            <a:r>
              <a:rPr lang="tr-TR" dirty="0"/>
              <a:t> veya else kısmındaki çalışma zamanının hangisi büyükse o kısım eklenir.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pt-BR" dirty="0"/>
              <a:t>Toplam zaman = c</a:t>
            </a:r>
            <a:r>
              <a:rPr lang="pt-BR" baseline="-25000" dirty="0"/>
              <a:t>0</a:t>
            </a:r>
            <a:r>
              <a:rPr lang="pt-BR" dirty="0"/>
              <a:t> + c</a:t>
            </a:r>
            <a:r>
              <a:rPr lang="pt-BR" baseline="-25000" dirty="0"/>
              <a:t>1</a:t>
            </a:r>
            <a:r>
              <a:rPr lang="pt-BR" dirty="0"/>
              <a:t> + (c</a:t>
            </a:r>
            <a:r>
              <a:rPr lang="pt-BR" baseline="-25000" dirty="0"/>
              <a:t>2</a:t>
            </a:r>
            <a:r>
              <a:rPr lang="pt-BR" dirty="0"/>
              <a:t> + c</a:t>
            </a:r>
            <a:r>
              <a:rPr lang="pt-BR" baseline="-25000" dirty="0"/>
              <a:t>3</a:t>
            </a:r>
            <a:r>
              <a:rPr lang="pt-BR" dirty="0"/>
              <a:t>) * n = </a:t>
            </a:r>
            <a:r>
              <a:rPr lang="pt-BR" b="1" dirty="0"/>
              <a:t>O(</a:t>
            </a:r>
            <a:r>
              <a:rPr lang="pt-BR" b="1" i="1" dirty="0"/>
              <a:t>N)</a:t>
            </a:r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12976"/>
            <a:ext cx="69723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5. LOGARİTMİK KARMAŞIKLIK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Problemin büyüklüğünü belli oranda(genelde ½) </a:t>
            </a:r>
            <a:r>
              <a:rPr lang="it-IT" dirty="0"/>
              <a:t>azaltmak için sabit bir zaman harcanıyorsa bu algoritma</a:t>
            </a:r>
            <a:r>
              <a:rPr lang="tr-TR" dirty="0"/>
              <a:t> O(</a:t>
            </a:r>
            <a:r>
              <a:rPr lang="tr-TR" dirty="0" err="1"/>
              <a:t>log</a:t>
            </a:r>
            <a:r>
              <a:rPr lang="tr-TR" dirty="0"/>
              <a:t> </a:t>
            </a:r>
            <a:r>
              <a:rPr lang="tr-TR" i="1" dirty="0"/>
              <a:t>N)’</a:t>
            </a:r>
            <a:r>
              <a:rPr lang="tr-TR" i="1" dirty="0" err="1"/>
              <a:t>dir</a:t>
            </a:r>
            <a:r>
              <a:rPr lang="tr-TR" i="1" dirty="0"/>
              <a:t>.</a:t>
            </a:r>
          </a:p>
          <a:p>
            <a:r>
              <a:rPr lang="tr-TR" dirty="0"/>
              <a:t>Örnek algoritma (</a:t>
            </a:r>
            <a:r>
              <a:rPr lang="tr-TR" dirty="0" err="1"/>
              <a:t>binary</a:t>
            </a:r>
            <a:r>
              <a:rPr lang="tr-TR" dirty="0"/>
              <a:t> </a:t>
            </a:r>
            <a:r>
              <a:rPr lang="tr-TR" dirty="0" err="1"/>
              <a:t>search</a:t>
            </a:r>
            <a:r>
              <a:rPr lang="tr-TR" dirty="0"/>
              <a:t>):</a:t>
            </a:r>
          </a:p>
          <a:p>
            <a:pPr lvl="1"/>
            <a:r>
              <a:rPr lang="tr-TR" dirty="0"/>
              <a:t>N sayfalı bir sözlükten bir sözcük arama</a:t>
            </a:r>
          </a:p>
          <a:p>
            <a:pPr lvl="2"/>
            <a:r>
              <a:rPr lang="tr-TR" dirty="0"/>
              <a:t>Sözlüğün orta kısmına bakılır</a:t>
            </a:r>
          </a:p>
          <a:p>
            <a:pPr lvl="2"/>
            <a:r>
              <a:rPr lang="tr-TR" dirty="0"/>
              <a:t>Sözcük ortaya göre sağda mı solda mı kaldığı bulunur?</a:t>
            </a:r>
          </a:p>
          <a:p>
            <a:pPr lvl="2"/>
            <a:r>
              <a:rPr lang="tr-TR" dirty="0"/>
              <a:t>Bu işlem sağ veya solda sözcük bulunana kadar tekrarlanır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ÖRNEK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Fonksiyonların harcadıkları zamanları O </a:t>
            </a:r>
            <a:r>
              <a:rPr lang="tr-TR" dirty="0" err="1"/>
              <a:t>notasyonuna</a:t>
            </a:r>
            <a:r>
              <a:rPr lang="tr-TR" dirty="0"/>
              <a:t> göre yazınız.</a:t>
            </a:r>
          </a:p>
          <a:p>
            <a:r>
              <a:rPr lang="pt-BR" dirty="0"/>
              <a:t>f1(n) = 10 n + 25 n</a:t>
            </a:r>
            <a:r>
              <a:rPr lang="pt-BR" baseline="30000" dirty="0"/>
              <a:t>2</a:t>
            </a:r>
          </a:p>
          <a:p>
            <a:r>
              <a:rPr lang="pt-BR" dirty="0"/>
              <a:t>f2(n) = 20 n log n + 5 n</a:t>
            </a:r>
          </a:p>
          <a:p>
            <a:r>
              <a:rPr lang="pt-BR" dirty="0"/>
              <a:t>f3(n) = 12 n log n + 0.05 n</a:t>
            </a:r>
            <a:r>
              <a:rPr lang="pt-BR" baseline="30000" dirty="0"/>
              <a:t>2</a:t>
            </a:r>
          </a:p>
          <a:p>
            <a:r>
              <a:rPr lang="pt-BR" dirty="0"/>
              <a:t>f4(n) = n</a:t>
            </a:r>
            <a:r>
              <a:rPr lang="pt-BR" baseline="30000" dirty="0"/>
              <a:t>1/2</a:t>
            </a:r>
            <a:r>
              <a:rPr lang="pt-BR" dirty="0"/>
              <a:t> + 3 n log n</a:t>
            </a:r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636912"/>
            <a:ext cx="241935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ALGORİTMA ANALİZİ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Neden algoritmayı analiz ederiz?</a:t>
            </a:r>
          </a:p>
          <a:p>
            <a:pPr lvl="1"/>
            <a:r>
              <a:rPr lang="tr-TR" dirty="0"/>
              <a:t>Algoritmanın performansını ölçmek için  </a:t>
            </a:r>
          </a:p>
          <a:p>
            <a:pPr lvl="1"/>
            <a:r>
              <a:rPr lang="tr-TR" dirty="0"/>
              <a:t>Farklı algoritmalarla karşılaştırmak için  </a:t>
            </a:r>
          </a:p>
          <a:p>
            <a:pPr lvl="1"/>
            <a:r>
              <a:rPr lang="tr-TR" dirty="0"/>
              <a:t>Daha iyisi mümkün mü? Olabileceklerin en iyisi mi?</a:t>
            </a:r>
          </a:p>
          <a:p>
            <a:r>
              <a:rPr lang="tr-TR" dirty="0"/>
              <a:t>Özelliklerinin analizi  </a:t>
            </a:r>
          </a:p>
          <a:p>
            <a:pPr lvl="1"/>
            <a:r>
              <a:rPr lang="tr-TR" dirty="0"/>
              <a:t>Algoritmanın çalışma zamanı </a:t>
            </a:r>
          </a:p>
          <a:p>
            <a:pPr lvl="1"/>
            <a:r>
              <a:rPr lang="tr-TR" dirty="0"/>
              <a:t>Hafızada kapladığı alan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SIK KULLANILAN BÜYÜME HIZLARI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700808"/>
            <a:ext cx="803392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8568952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BÜYÜME HIZLARI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88840"/>
            <a:ext cx="823422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/>
              <a:t>KARMAŞIKLIK: ALGORİTMA PERFORMANSI VE ÖLÇME YÖNTEMİ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algoritmanın performansı iç ve dış faktörlere bağlıdır.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Karmaşıklık iç faktörlerle ve daha çok da zamanla ilgilidir.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043608" y="278092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İÇ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DIŞ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Çalıştırmak için gereken zaman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Girdi verisinin büyüklüğü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Çalıştırmak için gereken 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Bilgisayarın hızı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Derleyicinin</a:t>
                      </a:r>
                      <a:r>
                        <a:rPr lang="tr-TR" baseline="0" dirty="0"/>
                        <a:t> kalitesi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Yürütme Zamanı T(n)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Bir yazılım kodunda, toplam kaç birim işlem yapıldığının göstergesidir.</a:t>
            </a:r>
          </a:p>
          <a:p>
            <a:r>
              <a:rPr lang="tr-TR" dirty="0"/>
              <a:t>Buradaki her bir birim işlem, her bir dil (örn C# dili) ifadesi olarak ele alınabilir.</a:t>
            </a:r>
          </a:p>
          <a:p>
            <a:r>
              <a:rPr lang="tr-TR" dirty="0"/>
              <a:t>n olarak ifade edilen birim işlemlerin toplamı T(n) yürütme zamanı fonksiyonunu verecektir.</a:t>
            </a:r>
          </a:p>
          <a:p>
            <a:r>
              <a:rPr lang="tr-TR" dirty="0"/>
              <a:t>Ancak birçok algoritma veri işlediğinden dolayı, </a:t>
            </a:r>
            <a:r>
              <a:rPr lang="tr-TR" dirty="0" err="1"/>
              <a:t>n’i</a:t>
            </a:r>
            <a:r>
              <a:rPr lang="tr-TR" dirty="0"/>
              <a:t> belirleyen en büyük faktör veri sayısı olacaktır.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sz="2400" dirty="0"/>
              <a:t>Aşağıda bir dizinin aritmetik ortalamasını bulan ve sonucu kullanıcıya geri döndüren </a:t>
            </a:r>
            <a:r>
              <a:rPr lang="tr-TR" sz="2400" i="1" dirty="0" err="1"/>
              <a:t>bulortalama</a:t>
            </a:r>
            <a:r>
              <a:rPr lang="tr-TR" sz="2400" i="1" dirty="0"/>
              <a:t>() adlı fonksiyonun kodu verilmiştir. Bu fonksiyonun </a:t>
            </a:r>
            <a:r>
              <a:rPr lang="tr-TR" sz="2400" dirty="0"/>
              <a:t>yürütme zamanını gösteren T(n) bağıntısını elde ediniz?</a:t>
            </a:r>
          </a:p>
          <a:p>
            <a:pPr marL="457200" indent="-457200">
              <a:buNone/>
            </a:pPr>
            <a:endParaRPr lang="tr-TR" sz="24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27584" y="3140968"/>
          <a:ext cx="7416824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2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3</a:t>
                      </a:r>
                    </a:p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double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BulOrtalama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[] a,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n)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double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ortalama = 0, toplam = 0;</a:t>
                      </a:r>
                    </a:p>
                    <a:p>
                      <a:endParaRPr lang="tr-T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nn-NO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for (int i = 0; i &lt; n; i++)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toplam += a[i];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ortalama = toplam / n;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return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ortalama;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 + (n+1) +n = 2n + 2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n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tr-TR" dirty="0"/>
                        <a:t>T(n) = (2n</a:t>
                      </a:r>
                      <a:r>
                        <a:rPr lang="tr-TR" baseline="0" dirty="0"/>
                        <a:t> +2) + n + 1 + 1 = 3n + 4                   O(n) 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tr-TR" sz="2400" dirty="0"/>
              <a:t>2. Aşağıda bir dizideki en küçük elemanı döndüren fonksiyon verilmiştir</a:t>
            </a:r>
            <a:r>
              <a:rPr lang="tr-TR" sz="2400" i="1" dirty="0"/>
              <a:t>. Bu fonksiyonun </a:t>
            </a:r>
            <a:r>
              <a:rPr lang="tr-TR" sz="2400" dirty="0"/>
              <a:t>yürütme zamanını gösteren T(n) bağıntısını elde ediniz?</a:t>
            </a:r>
          </a:p>
          <a:p>
            <a:pPr marL="457200" indent="-457200">
              <a:buNone/>
            </a:pPr>
            <a:endParaRPr lang="tr-TR" sz="2400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827584" y="2915240"/>
          <a:ext cx="741682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r>
                        <a:rPr lang="tr-TR" dirty="0"/>
                        <a:t>2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3</a:t>
                      </a:r>
                    </a:p>
                    <a:p>
                      <a:r>
                        <a:rPr lang="tr-TR" dirty="0"/>
                        <a:t>4</a:t>
                      </a:r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[] a)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a[0];</a:t>
                      </a:r>
                    </a:p>
                    <a:p>
                      <a:r>
                        <a:rPr lang="nn-NO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for (int i = 1; i &lt; a.Length; i++)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{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&lt; a[i])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= a[i];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endParaRPr lang="tr-TR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return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enKucuk</a:t>
                      </a: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r>
                        <a:rPr lang="tr-TR" dirty="0"/>
                        <a:t>1 + (n) +n = 2n + 1</a:t>
                      </a:r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n - 1</a:t>
                      </a:r>
                    </a:p>
                    <a:p>
                      <a:r>
                        <a:rPr lang="tr-TR" dirty="0"/>
                        <a:t>n - 1</a:t>
                      </a:r>
                    </a:p>
                    <a:p>
                      <a:endParaRPr lang="tr-TR" dirty="0"/>
                    </a:p>
                    <a:p>
                      <a:endParaRPr lang="tr-TR" dirty="0"/>
                    </a:p>
                    <a:p>
                      <a:r>
                        <a:rPr lang="tr-TR" dirty="0"/>
                        <a:t>1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tr-TR" dirty="0"/>
                        <a:t>T(n) =1 +  (2n</a:t>
                      </a:r>
                      <a:r>
                        <a:rPr lang="tr-TR" baseline="0" dirty="0"/>
                        <a:t> +1) + (n – 1) + (n – 1) + 1 = 4n                   O(n) 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l-PL" dirty="0"/>
              <a:t>ÇALIŞMA ZAMANI ANALİZİ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algoritmanın performansı iç ve dış faktörlere bağlıdır. </a:t>
            </a:r>
          </a:p>
          <a:p>
            <a:r>
              <a:rPr lang="tr-TR" dirty="0"/>
              <a:t> Algoritma 1 	T</a:t>
            </a:r>
            <a:r>
              <a:rPr lang="tr-TR" baseline="-25000" dirty="0"/>
              <a:t>1</a:t>
            </a:r>
            <a:r>
              <a:rPr lang="tr-TR" dirty="0"/>
              <a:t>(N)=1000N  </a:t>
            </a:r>
          </a:p>
          <a:p>
            <a:r>
              <a:rPr lang="tr-TR" dirty="0"/>
              <a:t>Algoritma 2 	T</a:t>
            </a:r>
            <a:r>
              <a:rPr lang="tr-TR" baseline="-25000" dirty="0"/>
              <a:t>2</a:t>
            </a:r>
            <a:r>
              <a:rPr lang="tr-TR" dirty="0"/>
              <a:t>(N)=N</a:t>
            </a:r>
            <a:r>
              <a:rPr lang="tr-TR" baseline="30000" dirty="0"/>
              <a:t>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/>
              <a:t>ÇALIŞMA ZAMANI ANALİZİ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348880"/>
            <a:ext cx="50482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ÇALIŞMA ZAMANI ANALİZİ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N değerinin 1000’den küçük olduğu durumlarda iki algoritma arasındaki çalışma zamanı ihmal edilebilir büyüklüktedir.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628800"/>
            <a:ext cx="6840760" cy="3073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891</Words>
  <Application>Microsoft Office PowerPoint</Application>
  <PresentationFormat>Ekran Gösterisi (4:3)</PresentationFormat>
  <Paragraphs>183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Ofis Teması</vt:lpstr>
      <vt:lpstr>ALGORİTMA KARMAŞIKLIĞI</vt:lpstr>
      <vt:lpstr>ALGORİTMA ANALİZİ</vt:lpstr>
      <vt:lpstr>KARMAŞIKLIK: ALGORİTMA PERFORMANSI VE ÖLÇME YÖNTEMİ</vt:lpstr>
      <vt:lpstr>Yürütme Zamanı T(n)</vt:lpstr>
      <vt:lpstr>ÖRNEK</vt:lpstr>
      <vt:lpstr>ÖRNEK</vt:lpstr>
      <vt:lpstr>ÇALIŞMA ZAMANI ANALİZİ</vt:lpstr>
      <vt:lpstr>ÇALIŞMA ZAMANI ANALİZİ</vt:lpstr>
      <vt:lpstr>ÇALIŞMA ZAMANI ANALİZİ</vt:lpstr>
      <vt:lpstr>BÜYÜME HIZI VE BÜYÜK O (BIG O) NOTASYONU (Karmaşıklık)</vt:lpstr>
      <vt:lpstr>PowerPoint Sunusu</vt:lpstr>
      <vt:lpstr>BÜYÜME HIZI VE BÜYÜK O (BIG O) NOTASYONU</vt:lpstr>
      <vt:lpstr>BÜYÜK O (BIG O) NASIL HESAPLANIR?</vt:lpstr>
      <vt:lpstr>1. DÖNGÜLER</vt:lpstr>
      <vt:lpstr>2. İÇ İÇE DÖNGÜLER</vt:lpstr>
      <vt:lpstr>3. ARDIŞIK DEYİMLER</vt:lpstr>
      <vt:lpstr>4. IF-THEN-ELSE DEYİMLERİ</vt:lpstr>
      <vt:lpstr>5. LOGARİTMİK KARMAŞIKLIK</vt:lpstr>
      <vt:lpstr>ÖRNEK</vt:lpstr>
      <vt:lpstr>SIK KULLANILAN BÜYÜME HIZLARI</vt:lpstr>
      <vt:lpstr>PowerPoint Sunusu</vt:lpstr>
      <vt:lpstr>BÜYÜME HIZLARI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ALGORİTMA KARMAŞIKLIĞI</dc:title>
  <dc:creator>fahri</dc:creator>
  <cp:lastModifiedBy>Salih baki Sayer</cp:lastModifiedBy>
  <cp:revision>36</cp:revision>
  <dcterms:created xsi:type="dcterms:W3CDTF">2015-12-07T18:48:56Z</dcterms:created>
  <dcterms:modified xsi:type="dcterms:W3CDTF">2016-10-30T17:36:18Z</dcterms:modified>
</cp:coreProperties>
</file>