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256" r:id="rId3"/>
    <p:sldId id="257" r:id="rId4"/>
    <p:sldId id="258" r:id="rId5"/>
    <p:sldId id="269" r:id="rId6"/>
    <p:sldId id="259" r:id="rId7"/>
    <p:sldId id="260" r:id="rId8"/>
    <p:sldId id="280" r:id="rId9"/>
    <p:sldId id="261" r:id="rId10"/>
    <p:sldId id="262" r:id="rId11"/>
    <p:sldId id="263" r:id="rId12"/>
    <p:sldId id="264" r:id="rId13"/>
    <p:sldId id="265" r:id="rId14"/>
    <p:sldId id="266" r:id="rId15"/>
    <p:sldId id="267" r:id="rId16"/>
    <p:sldId id="268" r:id="rId17"/>
    <p:sldId id="270" r:id="rId18"/>
    <p:sldId id="271" r:id="rId19"/>
    <p:sldId id="281" r:id="rId20"/>
    <p:sldId id="272" r:id="rId21"/>
    <p:sldId id="273" r:id="rId22"/>
    <p:sldId id="274" r:id="rId23"/>
    <p:sldId id="275" r:id="rId24"/>
    <p:sldId id="282" r:id="rId25"/>
    <p:sldId id="276" r:id="rId26"/>
    <p:sldId id="277" r:id="rId27"/>
    <p:sldId id="283" r:id="rId28"/>
    <p:sldId id="278" r:id="rId29"/>
    <p:sldId id="279"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pPr/>
              <a:t>1/29/2018</a:t>
            </a:fld>
            <a:endParaRPr lang="en-US"/>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106B4A3-4212-4E39-93DE-E053E8F69C28}" type="datetimeFigureOut">
              <a:rPr lang="en-US" smtClean="0"/>
              <a:pPr/>
              <a:t>1/29/2018</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106B4A3-4212-4E39-93DE-E053E8F69C28}" type="datetimeFigureOut">
              <a:rPr lang="en-US" smtClean="0"/>
              <a:pPr/>
              <a:t>1/29/2018</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106B4A3-4212-4E39-93DE-E053E8F69C28}" type="datetimeFigureOut">
              <a:rPr lang="en-US" smtClean="0"/>
              <a:pPr/>
              <a:t>1/29/2018</a:t>
            </a:fld>
            <a:endParaRPr lang="en-US"/>
          </a:p>
        </p:txBody>
      </p:sp>
      <p:sp>
        <p:nvSpPr>
          <p:cNvPr id="5" name="4 Altbilgi Yer Tutucusu"/>
          <p:cNvSpPr>
            <a:spLocks noGrp="1"/>
          </p:cNvSpPr>
          <p:nvPr>
            <p:ph type="ftr" sz="quarter" idx="11"/>
          </p:nvPr>
        </p:nvSpPr>
        <p:spPr>
          <a:xfrm>
            <a:off x="457200" y="6480969"/>
            <a:ext cx="4260056" cy="300831"/>
          </a:xfrm>
        </p:spPr>
        <p:txBody>
          <a:bodyPr/>
          <a:lstStyle/>
          <a:p>
            <a:endParaRPr kumimoji="0" lang="en-US"/>
          </a:p>
        </p:txBody>
      </p:sp>
      <p:sp>
        <p:nvSpPr>
          <p:cNvPr id="6" name="5 Slayt Numarası Yer Tutucusu"/>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106B4A3-4212-4E39-93DE-E053E8F69C28}" type="datetimeFigureOut">
              <a:rPr lang="en-US" smtClean="0"/>
              <a:pPr/>
              <a:t>1/29/2018</a:t>
            </a:fld>
            <a:endParaRPr lang="en-US"/>
          </a:p>
        </p:txBody>
      </p:sp>
      <p:sp>
        <p:nvSpPr>
          <p:cNvPr id="5" name="4 Altbilgi Yer Tutucusu"/>
          <p:cNvSpPr>
            <a:spLocks noGrp="1"/>
          </p:cNvSpPr>
          <p:nvPr>
            <p:ph type="ftr" sz="quarter" idx="11"/>
          </p:nvPr>
        </p:nvSpPr>
        <p:spPr>
          <a:xfrm>
            <a:off x="2619376" y="6480969"/>
            <a:ext cx="4260056" cy="300831"/>
          </a:xfrm>
        </p:spPr>
        <p:txBody>
          <a:bodyPr/>
          <a:lstStyle/>
          <a:p>
            <a:endParaRPr kumimoji="0" lang="en-US"/>
          </a:p>
        </p:txBody>
      </p:sp>
      <p:sp>
        <p:nvSpPr>
          <p:cNvPr id="6" name="5 Slayt Numarası Yer Tutucusu"/>
          <p:cNvSpPr>
            <a:spLocks noGrp="1"/>
          </p:cNvSpPr>
          <p:nvPr>
            <p:ph type="sldNum" sz="quarter" idx="12"/>
          </p:nvPr>
        </p:nvSpPr>
        <p:spPr>
          <a:xfrm>
            <a:off x="8451056" y="809624"/>
            <a:ext cx="502920" cy="300831"/>
          </a:xfrm>
        </p:spPr>
        <p:txBody>
          <a:bodyPr/>
          <a:lstStyle/>
          <a:p>
            <a:fld id="{A3DCDF73-85D2-4237-9B32-053DBDB0C312}" type="slidenum">
              <a:rPr kumimoji="0" lang="en-US" smtClean="0"/>
              <a:pPr/>
              <a:t>‹#›</a:t>
            </a:fld>
            <a:endParaRPr kumimoji="0" lang="en-US"/>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106B4A3-4212-4E39-93DE-E053E8F69C28}" type="datetimeFigureOut">
              <a:rPr lang="en-US" smtClean="0"/>
              <a:pPr/>
              <a:t>1/29/2018</a:t>
            </a:fld>
            <a:endParaRPr lang="en-US"/>
          </a:p>
        </p:txBody>
      </p:sp>
      <p:sp>
        <p:nvSpPr>
          <p:cNvPr id="6" name="5 Altbilgi Yer Tutucusu"/>
          <p:cNvSpPr>
            <a:spLocks noGrp="1"/>
          </p:cNvSpPr>
          <p:nvPr>
            <p:ph type="ftr" sz="quarter" idx="11"/>
          </p:nvPr>
        </p:nvSpPr>
        <p:spPr>
          <a:xfrm>
            <a:off x="457200" y="6480969"/>
            <a:ext cx="4260056" cy="301752"/>
          </a:xfrm>
        </p:spPr>
        <p:txBody>
          <a:bodyPr/>
          <a:lstStyle/>
          <a:p>
            <a:endParaRPr kumimoji="0" lang="en-US"/>
          </a:p>
        </p:txBody>
      </p:sp>
      <p:sp>
        <p:nvSpPr>
          <p:cNvPr id="7" name="6 Slayt Numarası Yer Tutucusu"/>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106B4A3-4212-4E39-93DE-E053E8F69C28}" type="datetimeFigureOut">
              <a:rPr lang="en-US" smtClean="0"/>
              <a:pPr/>
              <a:t>1/29/2018</a:t>
            </a:fld>
            <a:endParaRPr lang="en-US"/>
          </a:p>
        </p:txBody>
      </p:sp>
      <p:sp>
        <p:nvSpPr>
          <p:cNvPr id="8" name="7 Altbilgi Yer Tutucusu"/>
          <p:cNvSpPr>
            <a:spLocks noGrp="1"/>
          </p:cNvSpPr>
          <p:nvPr>
            <p:ph type="ftr" sz="quarter" idx="11"/>
          </p:nvPr>
        </p:nvSpPr>
        <p:spPr>
          <a:xfrm>
            <a:off x="457200" y="6480969"/>
            <a:ext cx="4261104" cy="301752"/>
          </a:xfrm>
        </p:spPr>
        <p:txBody>
          <a:bodyPr/>
          <a:lstStyle/>
          <a:p>
            <a:endParaRPr kumimoji="0" lang="en-US"/>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106B4A3-4212-4E39-93DE-E053E8F69C28}" type="datetimeFigureOut">
              <a:rPr lang="en-US" smtClean="0"/>
              <a:pPr/>
              <a:t>1/29/2018</a:t>
            </a:fld>
            <a:endParaRPr lang="en-US"/>
          </a:p>
        </p:txBody>
      </p:sp>
      <p:sp>
        <p:nvSpPr>
          <p:cNvPr id="4" name="3 Altbilgi Yer Tutucusu"/>
          <p:cNvSpPr>
            <a:spLocks noGrp="1"/>
          </p:cNvSpPr>
          <p:nvPr>
            <p:ph type="ftr" sz="quarter" idx="11"/>
          </p:nvPr>
        </p:nvSpPr>
        <p:spPr/>
        <p:txBody>
          <a:bodyPr/>
          <a:lstStyle/>
          <a:p>
            <a:endParaRPr kumimoji="0" lang="en-US"/>
          </a:p>
        </p:txBody>
      </p:sp>
      <p:sp>
        <p:nvSpPr>
          <p:cNvPr id="5" name="4 Slayt Numarası Yer Tutucusu"/>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106B4A3-4212-4E39-93DE-E053E8F69C28}" type="datetimeFigureOut">
              <a:rPr lang="en-US" smtClean="0"/>
              <a:pPr/>
              <a:t>1/29/2018</a:t>
            </a:fld>
            <a:endParaRPr lang="en-US"/>
          </a:p>
        </p:txBody>
      </p:sp>
      <p:sp>
        <p:nvSpPr>
          <p:cNvPr id="3" name="2 Altbilgi Yer Tutucusu"/>
          <p:cNvSpPr>
            <a:spLocks noGrp="1"/>
          </p:cNvSpPr>
          <p:nvPr>
            <p:ph type="ftr" sz="quarter" idx="11"/>
          </p:nvPr>
        </p:nvSpPr>
        <p:spPr>
          <a:xfrm>
            <a:off x="457200" y="6481890"/>
            <a:ext cx="4260056" cy="300831"/>
          </a:xfrm>
        </p:spPr>
        <p:txBody>
          <a:bodyPr/>
          <a:lstStyle/>
          <a:p>
            <a:endParaRPr kumimoji="0" lang="en-US"/>
          </a:p>
        </p:txBody>
      </p:sp>
      <p:sp>
        <p:nvSpPr>
          <p:cNvPr id="4" name="3 Slayt Numarası Yer Tutucusu"/>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pPr/>
              <a:t>1/29/2018</a:t>
            </a:fld>
            <a:endParaRPr lang="en-US"/>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pPr/>
              <a:t>1/29/2018</a:t>
            </a:fld>
            <a:endParaRPr lang="en-US"/>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1/29/2018</a:t>
            </a:fld>
            <a:endParaRPr lang="en-US"/>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one.ubuntu.co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hyperlink" Target="https://azure.microsoft.com/" TargetMode="External"/><Relationship Id="rId1" Type="http://schemas.openxmlformats.org/officeDocument/2006/relationships/slideLayout" Target="../slideLayouts/slideLayout2.xml"/><Relationship Id="rId6" Type="http://schemas.openxmlformats.org/officeDocument/2006/relationships/hyperlink" Target="https://en.wikipedia.org/wiki/Platform_as_a_service" TargetMode="External"/><Relationship Id="rId5" Type="http://schemas.openxmlformats.org/officeDocument/2006/relationships/hyperlink" Target="https://en.wikipedia.org/wiki/Software_as_a_service" TargetMode="External"/><Relationship Id="rId4" Type="http://schemas.openxmlformats.org/officeDocument/2006/relationships/hyperlink" Target="https://en.wikipedia.org/wiki/IAA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ws.amazon.com/lamb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aws.amazon.com/i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ksisozluk.com/?q=ciuster" TargetMode="External"/><Relationship Id="rId2" Type="http://schemas.openxmlformats.org/officeDocument/2006/relationships/hyperlink" Target="https://eksisozluk.com/?q=memcach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wpexplorer.com/wordpress-internal-function" TargetMode="External"/><Relationship Id="rId3" Type="http://schemas.openxmlformats.org/officeDocument/2006/relationships/hyperlink" Target="https://wordpress.org/download/" TargetMode="External"/><Relationship Id="rId7" Type="http://schemas.openxmlformats.org/officeDocument/2006/relationships/hyperlink" Target="http://www.howtospoter.com/web-20/wordpress/wordpress-guide-dissection-of-file-structure" TargetMode="External"/><Relationship Id="rId2" Type="http://schemas.openxmlformats.org/officeDocument/2006/relationships/hyperlink" Target="http://docs.aws.amazon.com/elasticbeanstalk/latest/dg/Welcome.html" TargetMode="External"/><Relationship Id="rId1" Type="http://schemas.openxmlformats.org/officeDocument/2006/relationships/slideLayout" Target="../slideLayouts/slideLayout2.xml"/><Relationship Id="rId6" Type="http://schemas.openxmlformats.org/officeDocument/2006/relationships/hyperlink" Target="http://digwp.com/2012/05/complete-list-wordpress-files" TargetMode="External"/><Relationship Id="rId11" Type="http://schemas.openxmlformats.org/officeDocument/2006/relationships/hyperlink" Target="https://www.b3lab.org/amazon-elastic-compute-cloud-ec2-hakkinda-bilgi/" TargetMode="External"/><Relationship Id="rId5" Type="http://schemas.openxmlformats.org/officeDocument/2006/relationships/hyperlink" Target="http://aws.amazon.com/documentation/" TargetMode="External"/><Relationship Id="rId10" Type="http://schemas.openxmlformats.org/officeDocument/2006/relationships/hyperlink" Target="http://aws.amazon.com/whitepapers/" TargetMode="External"/><Relationship Id="rId4" Type="http://schemas.openxmlformats.org/officeDocument/2006/relationships/hyperlink" Target="https://api.wordpress.org/secret-key/1.1/salt/" TargetMode="External"/><Relationship Id="rId9" Type="http://schemas.openxmlformats.org/officeDocument/2006/relationships/hyperlink" Target="http://aws.amazon.com/elasticbeanstal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55576" y="476672"/>
            <a:ext cx="7772400" cy="1470025"/>
          </a:xfrm>
        </p:spPr>
        <p:txBody>
          <a:bodyPr/>
          <a:lstStyle/>
          <a:p>
            <a:r>
              <a:rPr lang="tr-TR" b="1" dirty="0" smtClean="0"/>
              <a:t>Dağıtık Sistemlere Giriş Dersi</a:t>
            </a:r>
            <a:endParaRPr lang="tr-TR" b="1" dirty="0"/>
          </a:p>
        </p:txBody>
      </p:sp>
      <p:sp>
        <p:nvSpPr>
          <p:cNvPr id="4" name="Slayt Numarası Yer Tutucusu 3"/>
          <p:cNvSpPr>
            <a:spLocks noGrp="1"/>
          </p:cNvSpPr>
          <p:nvPr>
            <p:ph type="sldNum" sz="quarter" idx="12"/>
          </p:nvPr>
        </p:nvSpPr>
        <p:spPr/>
        <p:txBody>
          <a:bodyPr/>
          <a:lstStyle/>
          <a:p>
            <a:fld id="{A88E6894-4991-41E5-A559-DAAAEF0F7066}" type="slidenum">
              <a:rPr lang="tr-TR" smtClean="0"/>
              <a:pPr/>
              <a:t>1</a:t>
            </a:fld>
            <a:endParaRPr lang="tr-TR"/>
          </a:p>
        </p:txBody>
      </p:sp>
      <p:sp>
        <p:nvSpPr>
          <p:cNvPr id="5" name="Alt Başlık 2"/>
          <p:cNvSpPr txBox="1">
            <a:spLocks/>
          </p:cNvSpPr>
          <p:nvPr/>
        </p:nvSpPr>
        <p:spPr>
          <a:xfrm>
            <a:off x="1691680" y="3242841"/>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a:p>
        </p:txBody>
      </p:sp>
    </p:spTree>
    <p:extLst>
      <p:ext uri="{BB962C8B-B14F-4D97-AF65-F5344CB8AC3E}">
        <p14:creationId xmlns:p14="http://schemas.microsoft.com/office/powerpoint/2010/main" val="377230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err="1" smtClean="0"/>
              <a:t>SaaS</a:t>
            </a:r>
            <a:r>
              <a:rPr lang="tr-TR" sz="3200" dirty="0" smtClean="0">
                <a:solidFill>
                  <a:schemeClr val="accent1"/>
                </a:solidFill>
              </a:rPr>
              <a:t> (Software as a Service)</a:t>
            </a:r>
            <a:endParaRPr lang="tr-TR" sz="3200" dirty="0"/>
          </a:p>
        </p:txBody>
      </p:sp>
      <p:sp>
        <p:nvSpPr>
          <p:cNvPr id="3" name="2 İçerik Yer Tutucusu"/>
          <p:cNvSpPr>
            <a:spLocks noGrp="1"/>
          </p:cNvSpPr>
          <p:nvPr>
            <p:ph sz="half" idx="1"/>
          </p:nvPr>
        </p:nvSpPr>
        <p:spPr>
          <a:xfrm>
            <a:off x="457200" y="1722437"/>
            <a:ext cx="8115328" cy="4525963"/>
          </a:xfrm>
        </p:spPr>
        <p:txBody>
          <a:bodyPr/>
          <a:lstStyle/>
          <a:p>
            <a:r>
              <a:rPr lang="tr-TR" dirty="0" smtClean="0"/>
              <a:t>Bu modelde verilen hizmet sadece bir yazılımın kullanılması üzerine kurgulanmıştır.</a:t>
            </a:r>
          </a:p>
          <a:p>
            <a:endParaRPr lang="tr-TR" dirty="0" smtClean="0"/>
          </a:p>
          <a:p>
            <a:r>
              <a:rPr lang="tr-TR" dirty="0" err="1" smtClean="0"/>
              <a:t>SaaS</a:t>
            </a:r>
            <a:r>
              <a:rPr lang="tr-TR" dirty="0" smtClean="0"/>
              <a:t> bir hizmeti satın alan kullanıcılar, diğer başlıklarda </a:t>
            </a:r>
            <a:r>
              <a:rPr lang="tr-TR" dirty="0" err="1" smtClean="0"/>
              <a:t>deyineceğimiz</a:t>
            </a:r>
            <a:r>
              <a:rPr lang="tr-TR" dirty="0" smtClean="0"/>
              <a:t> </a:t>
            </a:r>
            <a:r>
              <a:rPr lang="tr-TR" dirty="0" err="1" smtClean="0"/>
              <a:t>PaaS</a:t>
            </a:r>
            <a:r>
              <a:rPr lang="tr-TR" dirty="0" smtClean="0"/>
              <a:t> ve </a:t>
            </a:r>
            <a:r>
              <a:rPr lang="tr-TR" dirty="0" err="1" smtClean="0"/>
              <a:t>IaaS</a:t>
            </a:r>
            <a:r>
              <a:rPr lang="tr-TR" dirty="0" smtClean="0"/>
              <a:t> modelleri üzerine kurulan yazılıma erişirler.</a:t>
            </a:r>
            <a:endParaRPr lang="tr-TR" dirty="0"/>
          </a:p>
        </p:txBody>
      </p:sp>
      <p:pic>
        <p:nvPicPr>
          <p:cNvPr id="5" name="4 Resim" descr="qwe.jpg"/>
          <p:cNvPicPr>
            <a:picLocks noChangeAspect="1"/>
          </p:cNvPicPr>
          <p:nvPr/>
        </p:nvPicPr>
        <p:blipFill>
          <a:blip r:embed="rId2"/>
          <a:stretch>
            <a:fillRect/>
          </a:stretch>
        </p:blipFill>
        <p:spPr>
          <a:xfrm>
            <a:off x="2071670" y="4429132"/>
            <a:ext cx="4857784" cy="19907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err="1" smtClean="0"/>
              <a:t>SaaS</a:t>
            </a:r>
            <a:r>
              <a:rPr lang="tr-TR" sz="3200" dirty="0" smtClean="0">
                <a:solidFill>
                  <a:schemeClr val="accent1"/>
                </a:solidFill>
              </a:rPr>
              <a:t> (Software as a Service)</a:t>
            </a:r>
            <a:endParaRPr lang="tr-TR" sz="3200" dirty="0"/>
          </a:p>
        </p:txBody>
      </p:sp>
      <p:sp>
        <p:nvSpPr>
          <p:cNvPr id="3" name="2 İçerik Yer Tutucusu"/>
          <p:cNvSpPr>
            <a:spLocks noGrp="1"/>
          </p:cNvSpPr>
          <p:nvPr>
            <p:ph sz="half" idx="1"/>
          </p:nvPr>
        </p:nvSpPr>
        <p:spPr>
          <a:xfrm>
            <a:off x="457200" y="1722437"/>
            <a:ext cx="8186766" cy="4525963"/>
          </a:xfrm>
        </p:spPr>
        <p:txBody>
          <a:bodyPr/>
          <a:lstStyle/>
          <a:p>
            <a:r>
              <a:rPr lang="tr-TR" dirty="0" smtClean="0"/>
              <a:t> Bu modelde kullanıcıların yönetmek, izlemek, çalıştırmak zorunda olduğu bir alt yapı yada platform bulunmaz.</a:t>
            </a:r>
          </a:p>
          <a:p>
            <a:pPr>
              <a:buNone/>
            </a:pPr>
            <a:endParaRPr lang="tr-TR" dirty="0" smtClean="0"/>
          </a:p>
          <a:p>
            <a:r>
              <a:rPr lang="tr-TR" dirty="0" smtClean="0"/>
              <a:t>Böylelikle kullanıcılar bir uygulama kurmak, çalıştırmak, güncelleme yapmak, yedek almak ve buna benzer pek çok </a:t>
            </a:r>
            <a:r>
              <a:rPr lang="tr-TR" dirty="0" err="1" smtClean="0"/>
              <a:t>operasyonel</a:t>
            </a:r>
            <a:r>
              <a:rPr lang="tr-TR" dirty="0" smtClean="0"/>
              <a:t>  işten kurtulmuş bakım ve destek maliyetleri kolaylaşmış veya ortadan kalkmış olur.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err="1" smtClean="0">
                <a:solidFill>
                  <a:schemeClr val="accent1"/>
                </a:solidFill>
              </a:rPr>
              <a:t>IaaS</a:t>
            </a:r>
            <a:r>
              <a:rPr lang="tr-TR" sz="3600" dirty="0" smtClean="0">
                <a:solidFill>
                  <a:schemeClr val="accent1"/>
                </a:solidFill>
              </a:rPr>
              <a:t> (</a:t>
            </a:r>
            <a:r>
              <a:rPr lang="tr-TR" sz="3600" dirty="0" err="1" smtClean="0">
                <a:solidFill>
                  <a:schemeClr val="accent1"/>
                </a:solidFill>
              </a:rPr>
              <a:t>Infrastructure</a:t>
            </a:r>
            <a:r>
              <a:rPr lang="tr-TR" sz="3600" dirty="0" smtClean="0">
                <a:solidFill>
                  <a:schemeClr val="accent1"/>
                </a:solidFill>
              </a:rPr>
              <a:t> as a Service)</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857364"/>
            <a:ext cx="8258204" cy="4391036"/>
          </a:xfrm>
        </p:spPr>
        <p:txBody>
          <a:bodyPr/>
          <a:lstStyle/>
          <a:p>
            <a:r>
              <a:rPr lang="tr-TR" dirty="0" smtClean="0"/>
              <a:t>En temel bulut servislerden biri olan </a:t>
            </a:r>
            <a:r>
              <a:rPr lang="tr-TR" dirty="0" err="1" smtClean="0"/>
              <a:t>IaaS</a:t>
            </a:r>
            <a:r>
              <a:rPr lang="tr-TR" dirty="0" smtClean="0"/>
              <a:t> modeli, </a:t>
            </a:r>
            <a:r>
              <a:rPr lang="tr-TR" dirty="0" err="1" smtClean="0"/>
              <a:t>hipervizör</a:t>
            </a:r>
            <a:r>
              <a:rPr lang="tr-TR" dirty="0" smtClean="0"/>
              <a:t> alt yapısını kullanan sanallaştırma sistemleri tarafından birbirlerinin yedeği olacak şekilde çalışan fiziksel donanımlar üzerinden verilen sanal sunucu kaynaklarıdır.</a:t>
            </a:r>
            <a:endParaRPr lang="tr-TR" dirty="0"/>
          </a:p>
        </p:txBody>
      </p:sp>
      <p:pic>
        <p:nvPicPr>
          <p:cNvPr id="5" name="4 Resim" descr="iaas.jpg"/>
          <p:cNvPicPr>
            <a:picLocks noChangeAspect="1"/>
          </p:cNvPicPr>
          <p:nvPr/>
        </p:nvPicPr>
        <p:blipFill>
          <a:blip r:embed="rId2"/>
          <a:stretch>
            <a:fillRect/>
          </a:stretch>
        </p:blipFill>
        <p:spPr>
          <a:xfrm>
            <a:off x="3857620" y="4214818"/>
            <a:ext cx="4357698" cy="22669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err="1" smtClean="0">
                <a:solidFill>
                  <a:schemeClr val="accent1"/>
                </a:solidFill>
              </a:rPr>
              <a:t>IaaS</a:t>
            </a:r>
            <a:r>
              <a:rPr lang="tr-TR" sz="3600" dirty="0" smtClean="0">
                <a:solidFill>
                  <a:schemeClr val="accent1"/>
                </a:solidFill>
              </a:rPr>
              <a:t> (</a:t>
            </a:r>
            <a:r>
              <a:rPr lang="tr-TR" sz="3600" dirty="0" err="1" smtClean="0">
                <a:solidFill>
                  <a:schemeClr val="accent1"/>
                </a:solidFill>
              </a:rPr>
              <a:t>Infrastructure</a:t>
            </a:r>
            <a:r>
              <a:rPr lang="tr-TR" sz="3600" dirty="0" smtClean="0">
                <a:solidFill>
                  <a:schemeClr val="accent1"/>
                </a:solidFill>
              </a:rPr>
              <a:t> as a Service)</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857364"/>
            <a:ext cx="8258204" cy="4391036"/>
          </a:xfrm>
        </p:spPr>
        <p:txBody>
          <a:bodyPr/>
          <a:lstStyle/>
          <a:p>
            <a:endParaRPr lang="tr-TR" dirty="0" smtClean="0"/>
          </a:p>
          <a:p>
            <a:r>
              <a:rPr lang="tr-TR" dirty="0" smtClean="0"/>
              <a:t>Normal sanallaştırılmış fiziksel makinelerden farklı olarak </a:t>
            </a:r>
            <a:r>
              <a:rPr lang="tr-TR" dirty="0" err="1" smtClean="0"/>
              <a:t>IaaS</a:t>
            </a:r>
            <a:r>
              <a:rPr lang="tr-TR" dirty="0" smtClean="0"/>
              <a:t> modelinde sanallaştırma tamamen birbirinin yedeği olacak şekilde çalışan network, </a:t>
            </a:r>
            <a:r>
              <a:rPr lang="tr-TR" dirty="0" err="1" smtClean="0"/>
              <a:t>storage</a:t>
            </a:r>
            <a:r>
              <a:rPr lang="tr-TR" dirty="0" smtClean="0"/>
              <a:t>, fiziksel sunucu katmanlarının oluşturduğu büyük bir kaynak havuzu içerisinden sağlanmaktadır.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err="1" smtClean="0">
                <a:solidFill>
                  <a:schemeClr val="accent1"/>
                </a:solidFill>
              </a:rPr>
              <a:t>IaaS</a:t>
            </a:r>
            <a:r>
              <a:rPr lang="tr-TR" sz="3600" dirty="0" smtClean="0">
                <a:solidFill>
                  <a:schemeClr val="accent1"/>
                </a:solidFill>
              </a:rPr>
              <a:t> (</a:t>
            </a:r>
            <a:r>
              <a:rPr lang="tr-TR" sz="3600" dirty="0" err="1" smtClean="0">
                <a:solidFill>
                  <a:schemeClr val="accent1"/>
                </a:solidFill>
              </a:rPr>
              <a:t>Infrastructure</a:t>
            </a:r>
            <a:r>
              <a:rPr lang="tr-TR" sz="3600" dirty="0" smtClean="0">
                <a:solidFill>
                  <a:schemeClr val="accent1"/>
                </a:solidFill>
              </a:rPr>
              <a:t> as a Service)</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857364"/>
            <a:ext cx="8258204" cy="4391036"/>
          </a:xfrm>
        </p:spPr>
        <p:txBody>
          <a:bodyPr/>
          <a:lstStyle/>
          <a:p>
            <a:endParaRPr lang="tr-TR" dirty="0" smtClean="0"/>
          </a:p>
          <a:p>
            <a:r>
              <a:rPr lang="tr-TR" dirty="0" err="1" smtClean="0"/>
              <a:t>IaaS</a:t>
            </a:r>
            <a:r>
              <a:rPr lang="tr-TR" dirty="0" smtClean="0"/>
              <a:t> kullanıcılara fiziksel arızalardan, fiziksel sunucu bakım maliyetlerinden, genişleme konusunda sağladığı avantajları nedeni ile yüksek ölçeklendirme ve yüksek erişilebilirlik sağlar.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200" dirty="0" err="1" smtClean="0">
                <a:solidFill>
                  <a:schemeClr val="accent1"/>
                </a:solidFill>
              </a:rPr>
              <a:t>PaaS</a:t>
            </a:r>
            <a:r>
              <a:rPr lang="tr-TR" sz="3200" dirty="0" smtClean="0">
                <a:solidFill>
                  <a:schemeClr val="accent1"/>
                </a:solidFill>
              </a:rPr>
              <a:t> (Platform as a Service)</a:t>
            </a:r>
            <a:br>
              <a:rPr lang="tr-TR" sz="32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857364"/>
            <a:ext cx="4829180" cy="4391036"/>
          </a:xfrm>
        </p:spPr>
        <p:txBody>
          <a:bodyPr/>
          <a:lstStyle/>
          <a:p>
            <a:endParaRPr lang="tr-TR" dirty="0" smtClean="0"/>
          </a:p>
          <a:p>
            <a:r>
              <a:rPr lang="tr-TR" dirty="0" smtClean="0"/>
              <a:t>Bu modelde verilen hizmet bir yazılımın çalışması için gerekli olan işletim sistemi, programlama dili yürütme ortamı, web servisleri ve veri tabanı servisleri gibi servisleri içinde barındıran platform hizmetidir.</a:t>
            </a:r>
            <a:endParaRPr lang="tr-TR" dirty="0"/>
          </a:p>
        </p:txBody>
      </p:sp>
      <p:pic>
        <p:nvPicPr>
          <p:cNvPr id="4" name="3 Resim" descr="PAS.jpg"/>
          <p:cNvPicPr>
            <a:picLocks noChangeAspect="1"/>
          </p:cNvPicPr>
          <p:nvPr/>
        </p:nvPicPr>
        <p:blipFill>
          <a:blip r:embed="rId2"/>
          <a:stretch>
            <a:fillRect/>
          </a:stretch>
        </p:blipFill>
        <p:spPr>
          <a:xfrm>
            <a:off x="5214942" y="2571744"/>
            <a:ext cx="3786214" cy="27860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200" dirty="0" err="1" smtClean="0">
                <a:solidFill>
                  <a:schemeClr val="accent1"/>
                </a:solidFill>
              </a:rPr>
              <a:t>PaaS</a:t>
            </a:r>
            <a:r>
              <a:rPr lang="tr-TR" sz="3200" dirty="0" smtClean="0">
                <a:solidFill>
                  <a:schemeClr val="accent1"/>
                </a:solidFill>
              </a:rPr>
              <a:t> (Platform as a Service)</a:t>
            </a:r>
            <a:br>
              <a:rPr lang="tr-TR" sz="32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857364"/>
            <a:ext cx="7901014" cy="4391036"/>
          </a:xfrm>
        </p:spPr>
        <p:txBody>
          <a:bodyPr>
            <a:normAutofit/>
          </a:bodyPr>
          <a:lstStyle/>
          <a:p>
            <a:endParaRPr lang="tr-TR" dirty="0" smtClean="0"/>
          </a:p>
          <a:p>
            <a:r>
              <a:rPr lang="tr-TR" dirty="0" err="1" smtClean="0"/>
              <a:t>PaaS</a:t>
            </a:r>
            <a:r>
              <a:rPr lang="tr-TR" dirty="0" smtClean="0"/>
              <a:t> servislerde amaçlanan, yazılım geliştiricilerin geliştirdikleri yazılımı çalıştıracakları alt yapının sistem yönetimi, satın alma masrafları ve buna benzer sistemin genişlemesinden doğan maddi ve zamana dayalı kayıpları ortadan kaldırarak, zorluk çekmeden süreci yönetebilmesini sağlamayı amaçlar.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b="1" dirty="0" smtClean="0">
                <a:solidFill>
                  <a:schemeClr val="accent1"/>
                </a:solidFill>
              </a:rPr>
              <a:t>Bulut Bilişimin dezavantajları nelerdir?</a:t>
            </a:r>
            <a:r>
              <a:rPr lang="tr-TR" sz="2800" b="1" dirty="0" smtClean="0">
                <a:solidFill>
                  <a:schemeClr val="accent1"/>
                </a:solidFill>
              </a:rPr>
              <a:t/>
            </a:r>
            <a:br>
              <a:rPr lang="tr-TR" sz="2800" b="1" dirty="0" smtClean="0">
                <a:solidFill>
                  <a:schemeClr val="accent1"/>
                </a:solidFill>
              </a:rPr>
            </a:br>
            <a:r>
              <a:rPr lang="tr-TR" sz="3200" dirty="0" smtClean="0">
                <a:solidFill>
                  <a:schemeClr val="accent1"/>
                </a:solidFill>
              </a:rPr>
              <a:t/>
            </a:r>
            <a:br>
              <a:rPr lang="tr-TR" sz="32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28596" y="1571612"/>
            <a:ext cx="4829180" cy="4391036"/>
          </a:xfrm>
        </p:spPr>
        <p:txBody>
          <a:bodyPr>
            <a:normAutofit/>
          </a:bodyPr>
          <a:lstStyle/>
          <a:p>
            <a:pPr>
              <a:buNone/>
            </a:pPr>
            <a:endParaRPr lang="tr-TR" dirty="0" smtClean="0"/>
          </a:p>
          <a:p>
            <a:r>
              <a:rPr lang="tr-TR" dirty="0" smtClean="0"/>
              <a:t>Sanal ortamda depolanan verilerimize ulaşabilmemiz için internet bağlantısının olması gerekmektedir yani internet olmayan durumlarda bilgilerimize erişmek söz konusu değildir.</a:t>
            </a:r>
            <a:endParaRPr lang="tr-TR" dirty="0"/>
          </a:p>
        </p:txBody>
      </p:sp>
      <p:pic>
        <p:nvPicPr>
          <p:cNvPr id="4" name="3 Resim" descr="bulutbilisim-08022013143326.png"/>
          <p:cNvPicPr>
            <a:picLocks noChangeAspect="1"/>
          </p:cNvPicPr>
          <p:nvPr/>
        </p:nvPicPr>
        <p:blipFill>
          <a:blip r:embed="rId2"/>
          <a:stretch>
            <a:fillRect/>
          </a:stretch>
        </p:blipFill>
        <p:spPr>
          <a:xfrm>
            <a:off x="5357818" y="2143116"/>
            <a:ext cx="3452810" cy="32766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b="1" dirty="0" smtClean="0">
                <a:solidFill>
                  <a:schemeClr val="accent1"/>
                </a:solidFill>
              </a:rPr>
              <a:t>Bulut Bilişimin dezavantajları nelerdir?</a:t>
            </a:r>
            <a:r>
              <a:rPr lang="tr-TR" sz="2800" b="1" dirty="0" smtClean="0">
                <a:solidFill>
                  <a:schemeClr val="accent1"/>
                </a:solidFill>
              </a:rPr>
              <a:t/>
            </a:r>
            <a:br>
              <a:rPr lang="tr-TR" sz="2800" b="1" dirty="0" smtClean="0">
                <a:solidFill>
                  <a:schemeClr val="accent1"/>
                </a:solidFill>
              </a:rPr>
            </a:br>
            <a:r>
              <a:rPr lang="tr-TR" sz="3200" dirty="0" smtClean="0">
                <a:solidFill>
                  <a:schemeClr val="accent1"/>
                </a:solidFill>
              </a:rPr>
              <a:t/>
            </a:r>
            <a:br>
              <a:rPr lang="tr-TR" sz="32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28596" y="1571612"/>
            <a:ext cx="7858180" cy="4391036"/>
          </a:xfrm>
        </p:spPr>
        <p:txBody>
          <a:bodyPr>
            <a:normAutofit/>
          </a:bodyPr>
          <a:lstStyle/>
          <a:p>
            <a:pPr>
              <a:buNone/>
            </a:pPr>
            <a:endParaRPr lang="tr-TR" dirty="0" smtClean="0"/>
          </a:p>
          <a:p>
            <a:r>
              <a:rPr lang="tr-TR" dirty="0" smtClean="0"/>
              <a:t>İnternete bağlı olarak düşük hızlı internete sahipseniz veri alış-veriş hızınız da o derecede daha yavaş olacaktır.</a:t>
            </a:r>
          </a:p>
          <a:p>
            <a:endParaRPr lang="tr-TR" dirty="0" smtClean="0"/>
          </a:p>
          <a:p>
            <a:r>
              <a:rPr lang="tr-TR" dirty="0" smtClean="0"/>
              <a:t> Herkesin kafasını karıştıran en büyük dezavantajlardan birisi de güvenlik açıkları olmaktadır.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dirty="0" smtClean="0">
                <a:solidFill>
                  <a:schemeClr val="accent1"/>
                </a:solidFill>
              </a:rPr>
              <a:t/>
            </a:r>
            <a:br>
              <a:rPr lang="tr-TR" sz="3600" dirty="0" smtClean="0">
                <a:solidFill>
                  <a:schemeClr val="accent1"/>
                </a:solidFill>
              </a:rPr>
            </a:br>
            <a:r>
              <a:rPr lang="tr-TR" sz="3600" b="1" dirty="0" smtClean="0">
                <a:solidFill>
                  <a:schemeClr val="accent1"/>
                </a:solidFill>
              </a:rPr>
              <a:t>Bulut Bilişimin dezavantajları nelerdir?</a:t>
            </a:r>
            <a:r>
              <a:rPr lang="tr-TR" sz="2800" b="1" dirty="0" smtClean="0">
                <a:solidFill>
                  <a:schemeClr val="accent1"/>
                </a:solidFill>
              </a:rPr>
              <a:t/>
            </a:r>
            <a:br>
              <a:rPr lang="tr-TR" sz="2800" b="1" dirty="0" smtClean="0">
                <a:solidFill>
                  <a:schemeClr val="accent1"/>
                </a:solidFill>
              </a:rPr>
            </a:br>
            <a:r>
              <a:rPr lang="tr-TR" sz="3200" dirty="0" smtClean="0">
                <a:solidFill>
                  <a:schemeClr val="accent1"/>
                </a:solidFill>
              </a:rPr>
              <a:t/>
            </a:r>
            <a:br>
              <a:rPr lang="tr-TR" sz="32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28596" y="1571612"/>
            <a:ext cx="7858180" cy="4391036"/>
          </a:xfrm>
        </p:spPr>
        <p:txBody>
          <a:bodyPr>
            <a:normAutofit/>
          </a:bodyPr>
          <a:lstStyle/>
          <a:p>
            <a:pPr>
              <a:buNone/>
            </a:pPr>
            <a:endParaRPr lang="tr-TR" dirty="0" smtClean="0"/>
          </a:p>
          <a:p>
            <a:r>
              <a:rPr lang="tr-TR" dirty="0" smtClean="0"/>
              <a:t>Deneyimsiz bulut operatörü bir diğer </a:t>
            </a:r>
            <a:r>
              <a:rPr lang="tr-TR" dirty="0" err="1" smtClean="0"/>
              <a:t>dez</a:t>
            </a:r>
            <a:r>
              <a:rPr lang="tr-TR" dirty="0" smtClean="0"/>
              <a:t> avantajıdır</a:t>
            </a:r>
          </a:p>
          <a:p>
            <a:endParaRPr lang="tr-TR" dirty="0" smtClean="0"/>
          </a:p>
          <a:p>
            <a:r>
              <a:rPr lang="tr-TR" dirty="0" smtClean="0"/>
              <a:t>Sistem </a:t>
            </a:r>
            <a:r>
              <a:rPr lang="tr-TR" dirty="0" err="1" smtClean="0"/>
              <a:t>güncellemelerinide</a:t>
            </a:r>
            <a:r>
              <a:rPr lang="tr-TR" dirty="0" smtClean="0"/>
              <a:t> ekleyebiliriz</a:t>
            </a:r>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00034" y="2428868"/>
            <a:ext cx="8229600" cy="2071702"/>
          </a:xfrm>
        </p:spPr>
        <p:txBody>
          <a:bodyPr/>
          <a:lstStyle/>
          <a:p>
            <a:r>
              <a:rPr lang="tr-TR" dirty="0" smtClean="0">
                <a:solidFill>
                  <a:srgbClr val="FF0000"/>
                </a:solidFill>
              </a:rPr>
              <a:t>       CLOUD COMPUTİNG</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accent1"/>
                </a:solidFill>
              </a:rPr>
              <a:t/>
            </a:r>
            <a:br>
              <a:rPr lang="tr-TR" sz="3600" b="1" dirty="0" smtClean="0">
                <a:solidFill>
                  <a:schemeClr val="accent1"/>
                </a:solidFill>
              </a:rPr>
            </a:br>
            <a:r>
              <a:rPr lang="tr-TR" sz="3600" b="1" dirty="0" smtClean="0">
                <a:solidFill>
                  <a:schemeClr val="accent1"/>
                </a:solidFill>
              </a:rPr>
              <a:t>Bulut depolama hizmetlerine şunlar örnek verilebilir</a:t>
            </a:r>
            <a:r>
              <a:rPr lang="tr-TR" b="1" dirty="0" smtClean="0">
                <a:solidFill>
                  <a:schemeClr val="accent1"/>
                </a:solidFill>
              </a:rPr>
              <a:t/>
            </a:r>
            <a:br>
              <a:rPr lang="tr-TR" b="1" dirty="0" smtClean="0">
                <a:solidFill>
                  <a:schemeClr val="accent1"/>
                </a:solidFill>
              </a:rPr>
            </a:br>
            <a:endParaRPr lang="tr-TR" dirty="0"/>
          </a:p>
        </p:txBody>
      </p:sp>
      <p:sp>
        <p:nvSpPr>
          <p:cNvPr id="3" name="2 İçerik Yer Tutucusu"/>
          <p:cNvSpPr>
            <a:spLocks noGrp="1"/>
          </p:cNvSpPr>
          <p:nvPr>
            <p:ph sz="half" idx="1"/>
          </p:nvPr>
        </p:nvSpPr>
        <p:spPr>
          <a:xfrm>
            <a:off x="457200" y="1722437"/>
            <a:ext cx="8043890" cy="4525963"/>
          </a:xfrm>
        </p:spPr>
        <p:txBody>
          <a:bodyPr/>
          <a:lstStyle/>
          <a:p>
            <a:r>
              <a:rPr lang="en-US" dirty="0" err="1" smtClean="0"/>
              <a:t>Dropbox</a:t>
            </a:r>
            <a:endParaRPr lang="en-US" dirty="0" smtClean="0"/>
          </a:p>
          <a:p>
            <a:r>
              <a:rPr lang="en-US" dirty="0" smtClean="0"/>
              <a:t>Google Drive</a:t>
            </a:r>
          </a:p>
          <a:p>
            <a:r>
              <a:rPr lang="en-US" dirty="0" err="1" smtClean="0"/>
              <a:t>SkyDrive</a:t>
            </a:r>
            <a:endParaRPr lang="en-US" dirty="0" smtClean="0"/>
          </a:p>
          <a:p>
            <a:r>
              <a:rPr lang="en-US" dirty="0" err="1" smtClean="0"/>
              <a:t>iCloud</a:t>
            </a:r>
            <a:endParaRPr lang="en-US" dirty="0" smtClean="0"/>
          </a:p>
          <a:p>
            <a:r>
              <a:rPr lang="en-US" dirty="0" err="1" smtClean="0"/>
              <a:t>Yandex.Disk</a:t>
            </a:r>
            <a:endParaRPr lang="en-US" dirty="0" smtClean="0"/>
          </a:p>
          <a:p>
            <a:r>
              <a:rPr lang="en-US" dirty="0" err="1" smtClean="0"/>
              <a:t>Turkcell</a:t>
            </a:r>
            <a:r>
              <a:rPr lang="en-US" dirty="0" smtClean="0"/>
              <a:t> </a:t>
            </a:r>
            <a:r>
              <a:rPr lang="en-US" dirty="0" err="1" smtClean="0"/>
              <a:t>Akıllı</a:t>
            </a:r>
            <a:r>
              <a:rPr lang="en-US" dirty="0" smtClean="0"/>
              <a:t> </a:t>
            </a:r>
            <a:r>
              <a:rPr lang="en-US" dirty="0" err="1" smtClean="0"/>
              <a:t>Bulut</a:t>
            </a:r>
            <a:endParaRPr lang="en-US" dirty="0" smtClean="0"/>
          </a:p>
          <a:p>
            <a:r>
              <a:rPr lang="en-US" dirty="0" smtClean="0"/>
              <a:t>TTNET </a:t>
            </a:r>
            <a:r>
              <a:rPr lang="en-US" dirty="0" err="1" smtClean="0"/>
              <a:t>Bulut</a:t>
            </a:r>
            <a:endParaRPr lang="en-US" dirty="0" smtClean="0"/>
          </a:p>
          <a:p>
            <a:r>
              <a:rPr lang="en-US" dirty="0" err="1" smtClean="0"/>
              <a:t>Ubuntu</a:t>
            </a:r>
            <a:r>
              <a:rPr lang="en-US" dirty="0" smtClean="0"/>
              <a:t> One (</a:t>
            </a:r>
            <a:r>
              <a:rPr lang="en-US" dirty="0" smtClean="0">
                <a:hlinkClick r:id="rId2"/>
              </a:rPr>
              <a:t>https://one.ubuntu.com</a:t>
            </a:r>
            <a:r>
              <a:rPr lang="en-US" dirty="0" smtClean="0"/>
              <a:t>)</a:t>
            </a:r>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solidFill>
              </a:rPr>
              <a:t/>
            </a:r>
            <a:br>
              <a:rPr lang="tr-TR" b="1" dirty="0" smtClean="0">
                <a:solidFill>
                  <a:schemeClr val="accent1"/>
                </a:solidFill>
              </a:rPr>
            </a:br>
            <a:r>
              <a:rPr lang="tr-TR" sz="3600" b="1" dirty="0" err="1" smtClean="0">
                <a:solidFill>
                  <a:schemeClr val="accent1"/>
                </a:solidFill>
              </a:rPr>
              <a:t>Public</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(Genel Bulut)</a:t>
            </a:r>
            <a:r>
              <a:rPr lang="tr-TR" b="1" dirty="0" smtClean="0">
                <a:solidFill>
                  <a:schemeClr val="accent1"/>
                </a:solidFill>
              </a:rPr>
              <a:t/>
            </a:r>
            <a:br>
              <a:rPr lang="tr-TR" b="1" dirty="0" smtClean="0">
                <a:solidFill>
                  <a:schemeClr val="accent1"/>
                </a:solidFill>
              </a:rPr>
            </a:br>
            <a:endParaRPr lang="tr-TR" dirty="0"/>
          </a:p>
        </p:txBody>
      </p:sp>
      <p:sp>
        <p:nvSpPr>
          <p:cNvPr id="3" name="2 İçerik Yer Tutucusu"/>
          <p:cNvSpPr>
            <a:spLocks noGrp="1"/>
          </p:cNvSpPr>
          <p:nvPr>
            <p:ph sz="half" idx="1"/>
          </p:nvPr>
        </p:nvSpPr>
        <p:spPr>
          <a:xfrm>
            <a:off x="457200" y="1722437"/>
            <a:ext cx="8043890" cy="4525963"/>
          </a:xfrm>
        </p:spPr>
        <p:txBody>
          <a:bodyPr/>
          <a:lstStyle/>
          <a:p>
            <a:r>
              <a:rPr lang="tr-TR" dirty="0" err="1" smtClean="0"/>
              <a:t>Public</a:t>
            </a:r>
            <a:r>
              <a:rPr lang="tr-TR" dirty="0" smtClean="0"/>
              <a:t> </a:t>
            </a:r>
            <a:r>
              <a:rPr lang="tr-TR" dirty="0" err="1" smtClean="0"/>
              <a:t>Cloud’da</a:t>
            </a:r>
            <a:r>
              <a:rPr lang="tr-TR" dirty="0" smtClean="0"/>
              <a:t> kendi </a:t>
            </a:r>
            <a:r>
              <a:rPr lang="tr-TR" dirty="0" err="1" smtClean="0"/>
              <a:t>structure</a:t>
            </a:r>
            <a:r>
              <a:rPr lang="tr-TR" dirty="0" smtClean="0"/>
              <a:t> </a:t>
            </a:r>
            <a:r>
              <a:rPr lang="tr-TR" dirty="0" err="1" smtClean="0"/>
              <a:t>ımızı</a:t>
            </a:r>
            <a:r>
              <a:rPr lang="tr-TR" dirty="0" smtClean="0"/>
              <a:t> (genel yapı, sistem) tamamen buluttan faydalanarak kuruyoruz.</a:t>
            </a:r>
          </a:p>
          <a:p>
            <a:r>
              <a:rPr lang="tr-TR" dirty="0" err="1" smtClean="0"/>
              <a:t>Structure</a:t>
            </a:r>
            <a:r>
              <a:rPr lang="tr-TR" dirty="0" smtClean="0"/>
              <a:t> </a:t>
            </a:r>
            <a:r>
              <a:rPr lang="tr-TR" dirty="0" err="1" smtClean="0"/>
              <a:t>ımızı</a:t>
            </a:r>
            <a:r>
              <a:rPr lang="tr-TR" dirty="0" smtClean="0"/>
              <a:t> üçüncü şirket üzerinde kiralayacağımız kaynaklar üzerinde kuruyoruz. Buna örnek olarak kullandığımız elektronik postaları gösterebiliriz.</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solidFill>
              </a:rPr>
              <a:t/>
            </a:r>
            <a:br>
              <a:rPr lang="tr-TR" b="1" dirty="0" smtClean="0">
                <a:solidFill>
                  <a:schemeClr val="accent1"/>
                </a:solidFill>
              </a:rPr>
            </a:br>
            <a:r>
              <a:rPr lang="tr-TR" sz="3600" b="1" dirty="0" err="1" smtClean="0">
                <a:solidFill>
                  <a:schemeClr val="accent1"/>
                </a:solidFill>
              </a:rPr>
              <a:t>Public</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(Genel Bulut)</a:t>
            </a:r>
            <a:r>
              <a:rPr lang="tr-TR" b="1" dirty="0" smtClean="0">
                <a:solidFill>
                  <a:schemeClr val="accent1"/>
                </a:solidFill>
              </a:rPr>
              <a:t/>
            </a:r>
            <a:br>
              <a:rPr lang="tr-TR" b="1" dirty="0" smtClean="0">
                <a:solidFill>
                  <a:schemeClr val="accent1"/>
                </a:solidFill>
              </a:rPr>
            </a:br>
            <a:endParaRPr lang="tr-TR" dirty="0"/>
          </a:p>
        </p:txBody>
      </p:sp>
      <p:sp>
        <p:nvSpPr>
          <p:cNvPr id="3" name="2 İçerik Yer Tutucusu"/>
          <p:cNvSpPr>
            <a:spLocks noGrp="1"/>
          </p:cNvSpPr>
          <p:nvPr>
            <p:ph sz="half" idx="1"/>
          </p:nvPr>
        </p:nvSpPr>
        <p:spPr>
          <a:xfrm>
            <a:off x="457200" y="1722437"/>
            <a:ext cx="4257676" cy="4525963"/>
          </a:xfrm>
        </p:spPr>
        <p:txBody>
          <a:bodyPr>
            <a:normAutofit/>
          </a:bodyPr>
          <a:lstStyle/>
          <a:p>
            <a:r>
              <a:rPr lang="tr-TR" dirty="0" smtClean="0"/>
              <a:t>Bu tipi küçük ve orta ölçekli şirketlerde kullanabiliriz</a:t>
            </a:r>
          </a:p>
          <a:p>
            <a:endParaRPr lang="tr-TR" dirty="0" smtClean="0"/>
          </a:p>
          <a:p>
            <a:r>
              <a:rPr lang="tr-TR" dirty="0" smtClean="0"/>
              <a:t> </a:t>
            </a:r>
            <a:r>
              <a:rPr lang="tr-TR" dirty="0" err="1" smtClean="0"/>
              <a:t>Public</a:t>
            </a:r>
            <a:r>
              <a:rPr lang="tr-TR" dirty="0" smtClean="0"/>
              <a:t> </a:t>
            </a:r>
            <a:r>
              <a:rPr lang="tr-TR" dirty="0" err="1" smtClean="0"/>
              <a:t>Cloud</a:t>
            </a:r>
            <a:r>
              <a:rPr lang="tr-TR" dirty="0" smtClean="0"/>
              <a:t>`da basit tabiriyle esasen ne kadar kullanıyorsanız, o kadar da ödeme yapıyorsunuz.</a:t>
            </a:r>
            <a:endParaRPr lang="tr-TR" dirty="0"/>
          </a:p>
        </p:txBody>
      </p:sp>
      <p:pic>
        <p:nvPicPr>
          <p:cNvPr id="5" name="4 Resim" descr="pub-priv-hyb.png"/>
          <p:cNvPicPr>
            <a:picLocks noChangeAspect="1"/>
          </p:cNvPicPr>
          <p:nvPr/>
        </p:nvPicPr>
        <p:blipFill>
          <a:blip r:embed="rId2"/>
          <a:stretch>
            <a:fillRect/>
          </a:stretch>
        </p:blipFill>
        <p:spPr>
          <a:xfrm>
            <a:off x="5000628" y="1928802"/>
            <a:ext cx="4143372" cy="2914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err="1" smtClean="0">
                <a:solidFill>
                  <a:schemeClr val="accent1"/>
                </a:solidFill>
              </a:rPr>
              <a:t>Private</a:t>
            </a:r>
            <a:r>
              <a:rPr lang="tr-TR" sz="3200" b="1" dirty="0" smtClean="0">
                <a:solidFill>
                  <a:schemeClr val="accent1"/>
                </a:solidFill>
              </a:rPr>
              <a:t> </a:t>
            </a:r>
            <a:r>
              <a:rPr lang="tr-TR" sz="3200" b="1" dirty="0" err="1" smtClean="0">
                <a:solidFill>
                  <a:schemeClr val="accent1"/>
                </a:solidFill>
              </a:rPr>
              <a:t>Cloud</a:t>
            </a:r>
            <a:r>
              <a:rPr lang="tr-TR" sz="3200" b="1" dirty="0" smtClean="0">
                <a:solidFill>
                  <a:schemeClr val="accent1"/>
                </a:solidFill>
              </a:rPr>
              <a:t> (Özel Bulut)</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258204" cy="4525963"/>
          </a:xfrm>
        </p:spPr>
        <p:txBody>
          <a:bodyPr/>
          <a:lstStyle/>
          <a:p>
            <a:r>
              <a:rPr lang="tr-TR" dirty="0" smtClean="0"/>
              <a:t> </a:t>
            </a:r>
            <a:r>
              <a:rPr lang="tr-TR" dirty="0" err="1" smtClean="0"/>
              <a:t>Private</a:t>
            </a:r>
            <a:r>
              <a:rPr lang="tr-TR" dirty="0" smtClean="0"/>
              <a:t> </a:t>
            </a:r>
            <a:r>
              <a:rPr lang="tr-TR" dirty="0" err="1" smtClean="0"/>
              <a:t>Cloud</a:t>
            </a:r>
            <a:r>
              <a:rPr lang="tr-TR" dirty="0" smtClean="0"/>
              <a:t> daha büyük şirketler ve bilgileri daha önemli olan şirketlerin tercih ettiği bir bulut teknolojisi tipidir.</a:t>
            </a:r>
          </a:p>
          <a:p>
            <a:endParaRPr lang="tr-TR" dirty="0" smtClean="0"/>
          </a:p>
          <a:p>
            <a:r>
              <a:rPr lang="tr-TR" dirty="0" smtClean="0"/>
              <a:t>Buna örnek olarak Microsoft şirketinin sunduğu </a:t>
            </a:r>
            <a:r>
              <a:rPr lang="tr-TR" dirty="0" err="1" smtClean="0"/>
              <a:t>Hyper</a:t>
            </a:r>
            <a:r>
              <a:rPr lang="tr-TR" dirty="0" smtClean="0"/>
              <a:t> – V ve </a:t>
            </a:r>
            <a:r>
              <a:rPr lang="tr-TR" dirty="0" err="1" smtClean="0"/>
              <a:t>System</a:t>
            </a:r>
            <a:r>
              <a:rPr lang="tr-TR" dirty="0" smtClean="0"/>
              <a:t> </a:t>
            </a:r>
            <a:r>
              <a:rPr lang="tr-TR" dirty="0" err="1" smtClean="0"/>
              <a:t>Center</a:t>
            </a:r>
            <a:r>
              <a:rPr lang="tr-TR" dirty="0" smtClean="0"/>
              <a:t> ürünlerini gösterebiliriz.</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err="1" smtClean="0">
                <a:solidFill>
                  <a:schemeClr val="accent1"/>
                </a:solidFill>
              </a:rPr>
              <a:t>Private</a:t>
            </a:r>
            <a:r>
              <a:rPr lang="tr-TR" sz="3200" b="1" dirty="0" smtClean="0">
                <a:solidFill>
                  <a:schemeClr val="accent1"/>
                </a:solidFill>
              </a:rPr>
              <a:t> </a:t>
            </a:r>
            <a:r>
              <a:rPr lang="tr-TR" sz="3200" b="1" dirty="0" err="1" smtClean="0">
                <a:solidFill>
                  <a:schemeClr val="accent1"/>
                </a:solidFill>
              </a:rPr>
              <a:t>Cloud</a:t>
            </a:r>
            <a:r>
              <a:rPr lang="tr-TR" sz="3200" b="1" dirty="0" smtClean="0">
                <a:solidFill>
                  <a:schemeClr val="accent1"/>
                </a:solidFill>
              </a:rPr>
              <a:t> (Özel Bulut)</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258204" cy="4525963"/>
          </a:xfrm>
        </p:spPr>
        <p:txBody>
          <a:bodyPr/>
          <a:lstStyle/>
          <a:p>
            <a:endParaRPr lang="tr-TR" dirty="0" smtClean="0"/>
          </a:p>
          <a:p>
            <a:endParaRPr lang="tr-TR" dirty="0" smtClean="0"/>
          </a:p>
          <a:p>
            <a:r>
              <a:rPr lang="tr-TR" dirty="0" err="1" smtClean="0"/>
              <a:t>Public</a:t>
            </a:r>
            <a:r>
              <a:rPr lang="tr-TR" dirty="0" smtClean="0"/>
              <a:t> </a:t>
            </a:r>
            <a:r>
              <a:rPr lang="tr-TR" dirty="0" err="1" smtClean="0"/>
              <a:t>Cloud</a:t>
            </a:r>
            <a:r>
              <a:rPr lang="tr-TR" dirty="0" smtClean="0"/>
              <a:t> kadar büyük tasarruf sağlamasa da bilgi işlem yatırım ve giderlerinde çok büyük avantajlar sağlar.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err="1" smtClean="0">
                <a:solidFill>
                  <a:schemeClr val="accent1"/>
                </a:solidFill>
              </a:rPr>
              <a:t>Private</a:t>
            </a:r>
            <a:r>
              <a:rPr lang="tr-TR" sz="3200" b="1" dirty="0" smtClean="0">
                <a:solidFill>
                  <a:schemeClr val="accent1"/>
                </a:solidFill>
              </a:rPr>
              <a:t> </a:t>
            </a:r>
            <a:r>
              <a:rPr lang="tr-TR" sz="3200" b="1" dirty="0" err="1" smtClean="0">
                <a:solidFill>
                  <a:schemeClr val="accent1"/>
                </a:solidFill>
              </a:rPr>
              <a:t>Cloud</a:t>
            </a:r>
            <a:r>
              <a:rPr lang="tr-TR" sz="3200" b="1" dirty="0" smtClean="0">
                <a:solidFill>
                  <a:schemeClr val="accent1"/>
                </a:solidFill>
              </a:rPr>
              <a:t> (Özel Bulut)</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258204" cy="4525963"/>
          </a:xfrm>
        </p:spPr>
        <p:txBody>
          <a:bodyPr/>
          <a:lstStyle/>
          <a:p>
            <a:r>
              <a:rPr lang="tr-TR" dirty="0" smtClean="0"/>
              <a:t> </a:t>
            </a:r>
            <a:r>
              <a:rPr lang="tr-TR" dirty="0" err="1" smtClean="0"/>
              <a:t>Private</a:t>
            </a:r>
            <a:r>
              <a:rPr lang="tr-TR" dirty="0" smtClean="0"/>
              <a:t> </a:t>
            </a:r>
            <a:r>
              <a:rPr lang="tr-TR" dirty="0" err="1" smtClean="0"/>
              <a:t>Cloud</a:t>
            </a:r>
            <a:r>
              <a:rPr lang="tr-TR" dirty="0" smtClean="0"/>
              <a:t> kişisel kurduğumuz yapı olduğu için tüm bilgiler bizim elimizin altındadır.</a:t>
            </a:r>
          </a:p>
          <a:p>
            <a:endParaRPr lang="tr-TR" dirty="0" smtClean="0"/>
          </a:p>
        </p:txBody>
      </p:sp>
      <p:pic>
        <p:nvPicPr>
          <p:cNvPr id="4" name="3 Resim" descr="pub-priv-hyb.png"/>
          <p:cNvPicPr>
            <a:picLocks noChangeAspect="1"/>
          </p:cNvPicPr>
          <p:nvPr/>
        </p:nvPicPr>
        <p:blipFill>
          <a:blip r:embed="rId2"/>
          <a:stretch>
            <a:fillRect/>
          </a:stretch>
        </p:blipFill>
        <p:spPr>
          <a:xfrm>
            <a:off x="2000232" y="2714620"/>
            <a:ext cx="4876800" cy="2914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smtClean="0">
                <a:solidFill>
                  <a:schemeClr val="accent1"/>
                </a:solidFill>
              </a:rPr>
              <a:t/>
            </a:r>
            <a:br>
              <a:rPr lang="tr-TR" sz="3200" b="1" dirty="0" smtClean="0">
                <a:solidFill>
                  <a:schemeClr val="accent1"/>
                </a:solidFill>
              </a:rPr>
            </a:br>
            <a:r>
              <a:rPr lang="tr-TR" sz="3600" b="1" dirty="0" err="1" smtClean="0">
                <a:solidFill>
                  <a:schemeClr val="accent1"/>
                </a:solidFill>
              </a:rPr>
              <a:t>Hybrid</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(Melez Bulut)</a:t>
            </a:r>
            <a:r>
              <a:rPr lang="tr-TR" sz="2800" dirty="0" smtClean="0">
                <a:solidFill>
                  <a:schemeClr val="accent1"/>
                </a:solidFill>
              </a:rPr>
              <a:t/>
            </a:r>
            <a:br>
              <a:rPr lang="tr-TR" sz="28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258204" cy="4525963"/>
          </a:xfrm>
        </p:spPr>
        <p:txBody>
          <a:bodyPr/>
          <a:lstStyle/>
          <a:p>
            <a:r>
              <a:rPr lang="tr-TR" dirty="0" smtClean="0"/>
              <a:t> </a:t>
            </a:r>
            <a:r>
              <a:rPr lang="tr-TR" dirty="0" err="1" smtClean="0"/>
              <a:t>Hybrid</a:t>
            </a:r>
            <a:r>
              <a:rPr lang="tr-TR" dirty="0" smtClean="0"/>
              <a:t> </a:t>
            </a:r>
            <a:r>
              <a:rPr lang="tr-TR" dirty="0" err="1" smtClean="0"/>
              <a:t>Cloud</a:t>
            </a:r>
            <a:r>
              <a:rPr lang="tr-TR" dirty="0" smtClean="0"/>
              <a:t> </a:t>
            </a:r>
            <a:r>
              <a:rPr lang="tr-TR" dirty="0" err="1" smtClean="0"/>
              <a:t>Public</a:t>
            </a:r>
            <a:r>
              <a:rPr lang="tr-TR" dirty="0" smtClean="0"/>
              <a:t> ve </a:t>
            </a:r>
            <a:r>
              <a:rPr lang="tr-TR" dirty="0" err="1" smtClean="0"/>
              <a:t>Private</a:t>
            </a:r>
            <a:r>
              <a:rPr lang="tr-TR" dirty="0" smtClean="0"/>
              <a:t> </a:t>
            </a:r>
            <a:r>
              <a:rPr lang="tr-TR" dirty="0" err="1" smtClean="0"/>
              <a:t>Cloud’un</a:t>
            </a:r>
            <a:r>
              <a:rPr lang="tr-TR" dirty="0" smtClean="0"/>
              <a:t> birleşiminden ortaya çıkan yapılardır.</a:t>
            </a:r>
          </a:p>
          <a:p>
            <a:endParaRPr lang="tr-TR" dirty="0" smtClean="0"/>
          </a:p>
          <a:p>
            <a:r>
              <a:rPr lang="tr-TR" dirty="0" smtClean="0"/>
              <a:t> Güvenlik ve gizliliğin daha önemli olduğu ve tedbirin yüksek tutulması gereken yerlerde </a:t>
            </a:r>
            <a:r>
              <a:rPr lang="tr-TR" dirty="0" err="1" smtClean="0"/>
              <a:t>Private</a:t>
            </a:r>
            <a:r>
              <a:rPr lang="tr-TR" dirty="0" smtClean="0"/>
              <a:t> </a:t>
            </a:r>
            <a:r>
              <a:rPr lang="tr-TR" dirty="0" err="1" smtClean="0"/>
              <a:t>Cloud</a:t>
            </a:r>
            <a:r>
              <a:rPr lang="tr-TR" dirty="0" smtClean="0"/>
              <a:t> teknolojisi kullanılır.</a:t>
            </a:r>
          </a:p>
          <a:p>
            <a:endParaRPr lang="tr-TR"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smtClean="0">
                <a:solidFill>
                  <a:schemeClr val="accent1"/>
                </a:solidFill>
              </a:rPr>
              <a:t/>
            </a:r>
            <a:br>
              <a:rPr lang="tr-TR" sz="3200" b="1" dirty="0" smtClean="0">
                <a:solidFill>
                  <a:schemeClr val="accent1"/>
                </a:solidFill>
              </a:rPr>
            </a:br>
            <a:r>
              <a:rPr lang="tr-TR" sz="3600" b="1" dirty="0" err="1" smtClean="0">
                <a:solidFill>
                  <a:schemeClr val="accent1"/>
                </a:solidFill>
              </a:rPr>
              <a:t>Hybrid</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(Melez Bulut)</a:t>
            </a:r>
            <a:r>
              <a:rPr lang="tr-TR" sz="2800" dirty="0" smtClean="0">
                <a:solidFill>
                  <a:schemeClr val="accent1"/>
                </a:solidFill>
              </a:rPr>
              <a:t/>
            </a:r>
            <a:br>
              <a:rPr lang="tr-TR" sz="28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258204" cy="4525963"/>
          </a:xfrm>
        </p:spPr>
        <p:txBody>
          <a:bodyPr/>
          <a:lstStyle/>
          <a:p>
            <a:r>
              <a:rPr lang="tr-TR" dirty="0" smtClean="0"/>
              <a:t> Hangisini seçeceğimizi ihtiyaçlarımız belirler.</a:t>
            </a:r>
          </a:p>
          <a:p>
            <a:endParaRPr lang="tr-TR" dirty="0" smtClean="0"/>
          </a:p>
          <a:p>
            <a:r>
              <a:rPr lang="tr-TR" dirty="0" smtClean="0"/>
              <a:t>Genel kural kişisel kullarımlar için </a:t>
            </a:r>
            <a:r>
              <a:rPr lang="tr-TR" dirty="0" err="1" smtClean="0"/>
              <a:t>public</a:t>
            </a:r>
            <a:r>
              <a:rPr lang="tr-TR" dirty="0" smtClean="0"/>
              <a:t> </a:t>
            </a:r>
            <a:r>
              <a:rPr lang="tr-TR" dirty="0" err="1" smtClean="0"/>
              <a:t>cloud</a:t>
            </a:r>
            <a:r>
              <a:rPr lang="tr-TR" dirty="0" smtClean="0"/>
              <a:t> un, kurumsal kullanımlar için </a:t>
            </a:r>
            <a:r>
              <a:rPr lang="tr-TR" dirty="0" err="1" smtClean="0"/>
              <a:t>prive</a:t>
            </a:r>
            <a:r>
              <a:rPr lang="tr-TR" dirty="0" smtClean="0"/>
              <a:t> </a:t>
            </a:r>
            <a:r>
              <a:rPr lang="tr-TR" dirty="0" err="1" smtClean="0"/>
              <a:t>cloud</a:t>
            </a:r>
            <a:r>
              <a:rPr lang="tr-TR" dirty="0" smtClean="0"/>
              <a:t> un kullanılmasıdır.</a:t>
            </a:r>
          </a:p>
          <a:p>
            <a:endParaRPr lang="tr-TR"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solidFill>
                  <a:schemeClr val="accent1"/>
                </a:solidFill>
              </a:rPr>
              <a:t/>
            </a:r>
            <a:br>
              <a:rPr lang="tr-TR" sz="3200" b="1" dirty="0" smtClean="0">
                <a:solidFill>
                  <a:schemeClr val="accent1"/>
                </a:solidFill>
              </a:rPr>
            </a:br>
            <a:r>
              <a:rPr lang="tr-TR" sz="3200" b="1" dirty="0" smtClean="0">
                <a:solidFill>
                  <a:schemeClr val="accent1"/>
                </a:solidFill>
              </a:rPr>
              <a:t/>
            </a:r>
            <a:br>
              <a:rPr lang="tr-TR" sz="3200" b="1" dirty="0" smtClean="0">
                <a:solidFill>
                  <a:schemeClr val="accent1"/>
                </a:solidFill>
              </a:rPr>
            </a:br>
            <a:r>
              <a:rPr lang="tr-TR" sz="3600" b="1" dirty="0" err="1" smtClean="0">
                <a:solidFill>
                  <a:schemeClr val="accent1"/>
                </a:solidFill>
              </a:rPr>
              <a:t>Hybrid</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(Melez Bulut)</a:t>
            </a:r>
            <a:r>
              <a:rPr lang="tr-TR" sz="2800" dirty="0" smtClean="0">
                <a:solidFill>
                  <a:schemeClr val="accent1"/>
                </a:solidFill>
              </a:rPr>
              <a:t/>
            </a:r>
            <a:br>
              <a:rPr lang="tr-TR" sz="2800" dirty="0" smtClean="0">
                <a:solidFill>
                  <a:schemeClr val="accent1"/>
                </a:solidFill>
              </a:rPr>
            </a:b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3471858" cy="4525963"/>
          </a:xfrm>
        </p:spPr>
        <p:txBody>
          <a:bodyPr/>
          <a:lstStyle/>
          <a:p>
            <a:r>
              <a:rPr lang="tr-TR" dirty="0" smtClean="0"/>
              <a:t>Ancak yukarıdaki güvenlik tedbirlerinin daha düşük düzeyde tutulabileceği alanlarda </a:t>
            </a:r>
            <a:r>
              <a:rPr lang="tr-TR" dirty="0" err="1" smtClean="0"/>
              <a:t>Public</a:t>
            </a:r>
            <a:r>
              <a:rPr lang="tr-TR" dirty="0" smtClean="0"/>
              <a:t> </a:t>
            </a:r>
            <a:r>
              <a:rPr lang="tr-TR" dirty="0" err="1" smtClean="0"/>
              <a:t>Cloud</a:t>
            </a:r>
            <a:r>
              <a:rPr lang="tr-TR" dirty="0" smtClean="0"/>
              <a:t> kullanmak daha mantıklıdır.</a:t>
            </a:r>
          </a:p>
        </p:txBody>
      </p:sp>
      <p:pic>
        <p:nvPicPr>
          <p:cNvPr id="7" name="6 Resim" descr="AAEAAQAAAAAAAAJLAAAAJDNmMjVlNjhjLTYxOTMtNGMzYS04MDlmLTlkYjBkNzk3M2I0OA.jpg"/>
          <p:cNvPicPr>
            <a:picLocks noChangeAspect="1"/>
          </p:cNvPicPr>
          <p:nvPr/>
        </p:nvPicPr>
        <p:blipFill>
          <a:blip r:embed="rId2"/>
          <a:stretch>
            <a:fillRect/>
          </a:stretch>
        </p:blipFill>
        <p:spPr>
          <a:xfrm>
            <a:off x="4357686" y="1643050"/>
            <a:ext cx="4300553" cy="37147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solidFill>
              </a:rPr>
              <a:t/>
            </a:r>
            <a:br>
              <a:rPr lang="tr-TR" b="1" dirty="0" smtClean="0">
                <a:solidFill>
                  <a:schemeClr val="accent1"/>
                </a:solidFill>
              </a:rPr>
            </a:br>
            <a:r>
              <a:rPr lang="tr-TR" sz="3600" b="1" dirty="0" err="1" smtClean="0">
                <a:solidFill>
                  <a:schemeClr val="accent1"/>
                </a:solidFill>
              </a:rPr>
              <a:t>Community</a:t>
            </a:r>
            <a:r>
              <a:rPr lang="tr-TR" sz="3600" b="1" dirty="0" smtClean="0">
                <a:solidFill>
                  <a:schemeClr val="accent1"/>
                </a:solidFill>
              </a:rPr>
              <a:t> </a:t>
            </a:r>
            <a:r>
              <a:rPr lang="tr-TR" sz="3600" b="1" dirty="0" err="1" smtClean="0">
                <a:solidFill>
                  <a:schemeClr val="accent1"/>
                </a:solidFill>
              </a:rPr>
              <a:t>Cloud</a:t>
            </a:r>
            <a:r>
              <a:rPr lang="tr-TR" sz="3600" b="1" dirty="0" smtClean="0">
                <a:solidFill>
                  <a:schemeClr val="accent1"/>
                </a:solidFill>
              </a:rPr>
              <a:t> (Topluluk Bulut)</a:t>
            </a:r>
            <a:r>
              <a:rPr lang="tr-TR" dirty="0" smtClean="0">
                <a:solidFill>
                  <a:schemeClr val="accent1"/>
                </a:solidFill>
              </a:rPr>
              <a:t/>
            </a:r>
            <a:br>
              <a:rPr lang="tr-TR" dirty="0" smtClean="0">
                <a:solidFill>
                  <a:schemeClr val="accent1"/>
                </a:solidFill>
              </a:rPr>
            </a:br>
            <a:endParaRPr lang="tr-TR" dirty="0"/>
          </a:p>
        </p:txBody>
      </p:sp>
      <p:sp>
        <p:nvSpPr>
          <p:cNvPr id="3" name="2 İçerik Yer Tutucusu"/>
          <p:cNvSpPr>
            <a:spLocks noGrp="1"/>
          </p:cNvSpPr>
          <p:nvPr>
            <p:ph sz="half" idx="1"/>
          </p:nvPr>
        </p:nvSpPr>
        <p:spPr>
          <a:xfrm>
            <a:off x="457200" y="1722437"/>
            <a:ext cx="8401080" cy="4525963"/>
          </a:xfrm>
        </p:spPr>
        <p:txBody>
          <a:bodyPr/>
          <a:lstStyle/>
          <a:p>
            <a:r>
              <a:rPr lang="tr-TR" dirty="0" smtClean="0"/>
              <a:t>Bu tipten de kısaca bahsedecek olursak, ilk olarak belirtmemiz gereken, çok fazla kullanılan bir bulut teknolojisi tipi olmadığıdır.</a:t>
            </a:r>
          </a:p>
          <a:p>
            <a:endParaRPr lang="tr-TR" dirty="0" smtClean="0"/>
          </a:p>
          <a:p>
            <a:r>
              <a:rPr lang="tr-TR" dirty="0" smtClean="0"/>
              <a:t>Bulut üzerinde aldığımız herhangi bir hizmeti eğer birkaç şirket ile ortak kullanıyorsak, buna </a:t>
            </a:r>
            <a:r>
              <a:rPr lang="tr-TR" dirty="0" err="1" smtClean="0"/>
              <a:t>Community</a:t>
            </a:r>
            <a:r>
              <a:rPr lang="tr-TR" dirty="0" smtClean="0"/>
              <a:t> </a:t>
            </a:r>
            <a:r>
              <a:rPr lang="tr-TR" dirty="0" err="1" smtClean="0"/>
              <a:t>Cloud</a:t>
            </a:r>
            <a:r>
              <a:rPr lang="tr-TR" dirty="0" smtClean="0"/>
              <a:t> denir.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       CLOUD COMPUTİNG </a:t>
            </a:r>
            <a:endParaRPr lang="tr-TR" dirty="0"/>
          </a:p>
        </p:txBody>
      </p:sp>
      <p:sp>
        <p:nvSpPr>
          <p:cNvPr id="3" name="2 İçerik Yer Tutucusu"/>
          <p:cNvSpPr>
            <a:spLocks noGrp="1"/>
          </p:cNvSpPr>
          <p:nvPr>
            <p:ph sz="half" idx="1"/>
          </p:nvPr>
        </p:nvSpPr>
        <p:spPr>
          <a:xfrm>
            <a:off x="457200" y="1722437"/>
            <a:ext cx="7972452" cy="2420943"/>
          </a:xfrm>
        </p:spPr>
        <p:txBody>
          <a:bodyPr>
            <a:normAutofit/>
          </a:bodyPr>
          <a:lstStyle/>
          <a:p>
            <a:r>
              <a:rPr lang="tr-TR" dirty="0" smtClean="0"/>
              <a:t> </a:t>
            </a:r>
            <a:r>
              <a:rPr lang="tr-TR" sz="2400" dirty="0" smtClean="0"/>
              <a:t>Bulut bilişim (</a:t>
            </a:r>
            <a:r>
              <a:rPr lang="tr-TR" sz="2400" b="1" dirty="0" err="1" smtClean="0"/>
              <a:t>cloud</a:t>
            </a:r>
            <a:r>
              <a:rPr lang="tr-TR" sz="2400" b="1" dirty="0" smtClean="0"/>
              <a:t> </a:t>
            </a:r>
            <a:r>
              <a:rPr lang="tr-TR" sz="2400" b="1" dirty="0" err="1" smtClean="0"/>
              <a:t>computing</a:t>
            </a:r>
            <a:r>
              <a:rPr lang="tr-TR" sz="2400" dirty="0" smtClean="0"/>
              <a:t>), bilgisayarlar ve diğer    cihazlar için, istendiği zaman kullanılabilen ve kullanıcılar arasında paylaşılan bilgisayar kaynakları sağlayan, internet   tabanlı  bilişim  hizmetlerinin  genel adıdır.</a:t>
            </a:r>
            <a:endParaRPr lang="tr-TR" dirty="0"/>
          </a:p>
        </p:txBody>
      </p:sp>
      <p:pic>
        <p:nvPicPr>
          <p:cNvPr id="5" name="4 Resim" descr="indir.jpg"/>
          <p:cNvPicPr>
            <a:picLocks noChangeAspect="1"/>
          </p:cNvPicPr>
          <p:nvPr/>
        </p:nvPicPr>
        <p:blipFill>
          <a:blip r:embed="rId2"/>
          <a:stretch>
            <a:fillRect/>
          </a:stretch>
        </p:blipFill>
        <p:spPr>
          <a:xfrm>
            <a:off x="4071934" y="3786190"/>
            <a:ext cx="4071966" cy="21097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786190"/>
            <a:ext cx="9144000" cy="3071810"/>
          </a:xfrm>
        </p:spPr>
        <p:txBody>
          <a:bodyPr>
            <a:normAutofit fontScale="77500" lnSpcReduction="20000"/>
          </a:bodyPr>
          <a:lstStyle/>
          <a:p>
            <a:r>
              <a:rPr lang="tr-TR" dirty="0"/>
              <a:t>Amazon.com, Amerika Birleşik Devletleri merkezli bir e-ticaret ve bulut bilişim şirketidir.</a:t>
            </a:r>
          </a:p>
          <a:p>
            <a:r>
              <a:rPr lang="tr-TR" dirty="0"/>
              <a:t>ilk kurulmuş en büyük e-ticaret sitesidir.</a:t>
            </a:r>
          </a:p>
          <a:p>
            <a:r>
              <a:rPr lang="tr-TR" dirty="0"/>
              <a:t> </a:t>
            </a:r>
            <a:r>
              <a:rPr lang="tr-TR" dirty="0" err="1"/>
              <a:t>Jeff</a:t>
            </a:r>
            <a:r>
              <a:rPr lang="tr-TR" dirty="0"/>
              <a:t> </a:t>
            </a:r>
            <a:r>
              <a:rPr lang="tr-TR" dirty="0" err="1"/>
              <a:t>Bezos</a:t>
            </a:r>
            <a:r>
              <a:rPr lang="tr-TR" dirty="0"/>
              <a:t> tarafından 5 Temmuz 1994'te Amerika Birleşik Devletleri'nin Seattle şehrinde kurulmuştur.</a:t>
            </a:r>
          </a:p>
          <a:p>
            <a:r>
              <a:rPr lang="tr-TR" dirty="0"/>
              <a:t>İşe ilk önce kitap satarak başlayan amazon.com elektronik ticaret öncüsüdür. 2006 yılında bulut sağlayıcı hizmeti vermesi de amazonu yine bir planın öncüsü yapmış ve rakipsiz kılmıştır. </a:t>
            </a:r>
          </a:p>
        </p:txBody>
      </p:sp>
      <p:pic>
        <p:nvPicPr>
          <p:cNvPr id="4" name="3 Resim" descr="amazonun-basari-hikayesi.jpeg"/>
          <p:cNvPicPr>
            <a:picLocks noChangeAspect="1"/>
          </p:cNvPicPr>
          <p:nvPr/>
        </p:nvPicPr>
        <p:blipFill>
          <a:blip r:embed="rId2"/>
          <a:stretch>
            <a:fillRect/>
          </a:stretch>
        </p:blipFill>
        <p:spPr>
          <a:xfrm>
            <a:off x="0" y="0"/>
            <a:ext cx="9144000" cy="32146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es.png"/>
          <p:cNvPicPr>
            <a:picLocks noChangeAspect="1"/>
          </p:cNvPicPr>
          <p:nvPr/>
        </p:nvPicPr>
        <p:blipFill>
          <a:blip r:embed="rId2"/>
          <a:stretch>
            <a:fillRect/>
          </a:stretch>
        </p:blipFill>
        <p:spPr>
          <a:xfrm>
            <a:off x="1" y="0"/>
            <a:ext cx="5286380" cy="6858000"/>
          </a:xfrm>
          <a:prstGeom prst="rect">
            <a:avLst/>
          </a:prstGeom>
        </p:spPr>
      </p:pic>
      <p:pic>
        <p:nvPicPr>
          <p:cNvPr id="6" name="5 Resim" descr="res.png"/>
          <p:cNvPicPr>
            <a:picLocks noChangeAspect="1"/>
          </p:cNvPicPr>
          <p:nvPr/>
        </p:nvPicPr>
        <p:blipFill>
          <a:blip r:embed="rId3"/>
          <a:stretch>
            <a:fillRect/>
          </a:stretch>
        </p:blipFill>
        <p:spPr>
          <a:xfrm>
            <a:off x="5429256" y="0"/>
            <a:ext cx="3714744"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a:t>AWS</a:t>
            </a:r>
            <a:r>
              <a:rPr lang="tr-TR" dirty="0"/>
              <a:t> dünyanın en hızlı büyüyen bulut hizmetlerinin genel adıdır. </a:t>
            </a:r>
          </a:p>
          <a:p>
            <a:r>
              <a:rPr lang="tr-TR" dirty="0"/>
              <a:t>Amazon Web Servisleri (AWS), 2006 yılında kurulmuş olup, bulut bilişim ve depolama hizmetlerini sunan, 1 milyondan fazla müşterisi olan ve  </a:t>
            </a:r>
            <a:r>
              <a:rPr lang="tr-TR" dirty="0">
                <a:hlinkClick r:id="rId2"/>
              </a:rPr>
              <a:t>Microsoft </a:t>
            </a:r>
            <a:r>
              <a:rPr lang="tr-TR" dirty="0" err="1">
                <a:hlinkClick r:id="rId2"/>
              </a:rPr>
              <a:t>Azure</a:t>
            </a:r>
            <a:r>
              <a:rPr lang="tr-TR" dirty="0"/>
              <a:t> ve </a:t>
            </a:r>
            <a:r>
              <a:rPr lang="tr-TR" dirty="0">
                <a:hlinkClick r:id="rId3"/>
              </a:rPr>
              <a:t>Google </a:t>
            </a:r>
            <a:r>
              <a:rPr lang="tr-TR" dirty="0" err="1">
                <a:hlinkClick r:id="rId3"/>
              </a:rPr>
              <a:t>CloudPlatform</a:t>
            </a:r>
            <a:r>
              <a:rPr lang="tr-TR" dirty="0"/>
              <a:t> gibi </a:t>
            </a:r>
            <a:r>
              <a:rPr lang="tr-TR" dirty="0" err="1">
                <a:hlinkClick r:id="rId4"/>
              </a:rPr>
              <a:t>IaaS</a:t>
            </a:r>
            <a:r>
              <a:rPr lang="tr-TR" dirty="0"/>
              <a:t>, </a:t>
            </a:r>
            <a:r>
              <a:rPr lang="tr-TR" dirty="0" err="1">
                <a:hlinkClick r:id="rId5"/>
              </a:rPr>
              <a:t>SaaS</a:t>
            </a:r>
            <a:r>
              <a:rPr lang="tr-TR" dirty="0"/>
              <a:t>, </a:t>
            </a:r>
            <a:r>
              <a:rPr lang="tr-TR" dirty="0" err="1">
                <a:hlinkClick r:id="rId6"/>
              </a:rPr>
              <a:t>PaaS</a:t>
            </a:r>
            <a:r>
              <a:rPr lang="tr-TR" dirty="0"/>
              <a:t>  pazarında büyük rolü bir servis sağlayıcısıdır.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Amazon Web </a:t>
            </a:r>
            <a:r>
              <a:rPr lang="tr-TR" dirty="0" err="1"/>
              <a:t>Services</a:t>
            </a:r>
            <a:r>
              <a:rPr lang="tr-TR" dirty="0"/>
              <a:t>(AWS) size güvenli, ölçeklenebilir bir bulut bilişim hizmeti sağlar. </a:t>
            </a:r>
          </a:p>
          <a:p>
            <a:r>
              <a:rPr lang="tr-TR" dirty="0"/>
              <a:t>AWS sayesinde birkaç tıklama ile ihtiyacınız kadar CPU, </a:t>
            </a:r>
            <a:r>
              <a:rPr lang="tr-TR" dirty="0" err="1"/>
              <a:t>memory</a:t>
            </a:r>
            <a:r>
              <a:rPr lang="tr-TR" dirty="0"/>
              <a:t>, </a:t>
            </a:r>
            <a:r>
              <a:rPr lang="tr-TR" dirty="0" err="1"/>
              <a:t>badwith</a:t>
            </a:r>
            <a:r>
              <a:rPr lang="tr-TR" dirty="0"/>
              <a:t> ve GPU anında kullanıma hazır hale gelir.</a:t>
            </a:r>
          </a:p>
          <a:p>
            <a:r>
              <a:rPr lang="tr-TR" dirty="0"/>
              <a:t> İhtiyacınız kadar işlem gücü ve kapasite ile yani “kullandığın kadar öde” politikasıyla donanımlara yatırım yapmadan ekonomik bir şekilde bilgi sistem alt yapısına sahip olursunuz.</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dirty="0"/>
              <a:t>Tüm </a:t>
            </a:r>
            <a:r>
              <a:rPr lang="tr-TR" dirty="0" err="1"/>
              <a:t>Cloud</a:t>
            </a:r>
            <a:r>
              <a:rPr lang="tr-TR" dirty="0"/>
              <a:t> sistemlerde olduğu gibi, AWS içindeki tüm modülleri ayrı ayrı, ama bir araya geldiğin de performanslı çalışacak şekilde tasarlanmış. Hepsinin ayrı birer modül olması sistemin </a:t>
            </a:r>
            <a:r>
              <a:rPr lang="tr-TR" b="1" dirty="0"/>
              <a:t>ölçeklenebilirlik </a:t>
            </a:r>
            <a:r>
              <a:rPr lang="tr-TR" dirty="0"/>
              <a:t>oranını sağlar.</a:t>
            </a:r>
          </a:p>
          <a:p>
            <a:r>
              <a:rPr lang="tr-TR" dirty="0"/>
              <a:t>ÖSYM sınavı sonrasında sınavlar açıklandığında öğrencilerin sonuçlarını öğrenmek için sisteme girdiğinde Genel’de sistem çöker ve cevap veremez veya Üniversite öğrencilerinin ders seçme zamanlarında sistem çöker ve öğrenciler gece boyunca o sistem başında beklerler.</a:t>
            </a:r>
          </a:p>
          <a:p>
            <a:r>
              <a:rPr lang="tr-TR" dirty="0"/>
              <a:t>Problem sistemin bir anda bu kadar çok öğrenciyi kaldıramamasıdır. Halbuki yılın diğer zamanlarında bu tip ihtiyaçlara gerek duyulmamaktadır. Bu kadar büyük durumlar için sistemlerin tasarlanması yılda gerçekleşecek 1 haftalık bir durum için tüm sistemin boşta yatması anlamına gelir.</a:t>
            </a:r>
          </a:p>
          <a:p>
            <a:r>
              <a:rPr lang="tr-TR" dirty="0"/>
              <a:t>Amazon veya Alışveriş sitesinin yılbaşında çok ziyaretçi alma durumlarına göre otomatik olarak büyümesi daha sonrasında kullanımının az olduğu dönemlerde otomatik olarak küçülmesidir.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Neden AWS Kullanmalıyım ?</a:t>
            </a:r>
            <a:r>
              <a:rPr lang="tr-TR" b="1" dirty="0"/>
              <a:t/>
            </a:r>
            <a:br>
              <a:rPr lang="tr-TR" b="1" dirty="0"/>
            </a:br>
            <a:endParaRPr lang="tr-TR" dirty="0"/>
          </a:p>
        </p:txBody>
      </p:sp>
      <p:sp>
        <p:nvSpPr>
          <p:cNvPr id="3" name="2 İçerik Yer Tutucusu"/>
          <p:cNvSpPr>
            <a:spLocks noGrp="1"/>
          </p:cNvSpPr>
          <p:nvPr>
            <p:ph idx="1"/>
          </p:nvPr>
        </p:nvSpPr>
        <p:spPr/>
        <p:txBody>
          <a:bodyPr>
            <a:normAutofit fontScale="77500" lnSpcReduction="20000"/>
          </a:bodyPr>
          <a:lstStyle/>
          <a:p>
            <a:r>
              <a:rPr lang="tr-TR" dirty="0"/>
              <a:t>Günümüz dünyasında yazılımın sürekli bir şekilde, güvenli bir şekilde, esnek kapasiteli ve  hatasız hizmet vermesi, yazılımın kendi özellikleri kadar değerlidir. Bu nedenle şirketler veya kurumlar kendi ürünlerini geliştirmenin yanı sıra ürünün canlı bir şekilde varlığını da devam ettirmelidir. İnsanların kendi problemlerine daha iyi odaklanması ve daha az maliyet ile ürünlerini servis edebilmeleri için bulut işletim sistemleri gerekliliği ortaya çıkmıştır.</a:t>
            </a:r>
          </a:p>
          <a:p>
            <a:r>
              <a:rPr lang="tr-TR" dirty="0"/>
              <a:t>Güvenlik, yetkilendirme, testler, veritabanı çeşitliliği ve ekstra özellikler ile beraber modern teknolojiyi takip etme imkanı vermesi bulut işletim sistemlerinin başlıca özelliklerindendir.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428736"/>
            <a:ext cx="8229600" cy="4572000"/>
          </a:xfrm>
        </p:spPr>
        <p:txBody>
          <a:bodyPr>
            <a:normAutofit lnSpcReduction="10000"/>
          </a:bodyPr>
          <a:lstStyle/>
          <a:p>
            <a:r>
              <a:rPr lang="tr-TR" dirty="0"/>
              <a:t>Özetlemek gerekirse, bulut bilişim hizmetlerinin kapsamını değiştiren ve geliştirerek, yazılım geliştiricilerin uygulamalarını geliştirmelerini kolaylaştırmak için sunucu hizmeti (EC2), veritabanı servisleri (</a:t>
            </a:r>
            <a:r>
              <a:rPr lang="tr-TR" dirty="0" err="1"/>
              <a:t>DynamoDb</a:t>
            </a:r>
            <a:r>
              <a:rPr lang="tr-TR" dirty="0"/>
              <a:t>, RDS), içerik dağıtımı (</a:t>
            </a:r>
            <a:r>
              <a:rPr lang="tr-TR" dirty="0" err="1"/>
              <a:t>CloudFront</a:t>
            </a:r>
            <a:r>
              <a:rPr lang="tr-TR" dirty="0"/>
              <a:t>) ve daha bir çok servisi sağlamaktadır. Bu servisleri kullanarak güvenilir, ölçeklenebilir ve esnek uygulamalar geliştirebilirsiniz.</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AWS Servislerini kullanarak birçok yükten kendinizi kurtarmış oluyorsunuz. Sunucuların güvenliği, internet ulaşımı, elektriği vs gibi etkenleri hiç düşünmeden, uygulamanızı geliştirmeye odaklanabilirsiniz. AWS kullanarak uygulamalarınızı kısa süre içerisinde ayağa kaldırabilirsiniz ve kullandığınız kadar ödeme (pay as </a:t>
            </a:r>
            <a:r>
              <a:rPr lang="tr-TR" dirty="0" err="1"/>
              <a:t>you</a:t>
            </a:r>
            <a:r>
              <a:rPr lang="tr-TR" dirty="0"/>
              <a:t> </a:t>
            </a:r>
            <a:r>
              <a:rPr lang="tr-TR" dirty="0" err="1"/>
              <a:t>go</a:t>
            </a:r>
            <a:r>
              <a:rPr lang="tr-TR" dirty="0"/>
              <a:t>) ile harcamalarınızı azaltabilirsiniz.</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fontScale="90000"/>
          </a:bodyPr>
          <a:lstStyle/>
          <a:p>
            <a:r>
              <a:rPr lang="tr-TR" dirty="0" smtClean="0"/>
              <a:t/>
            </a:r>
            <a:br>
              <a:rPr lang="tr-TR" dirty="0" smtClean="0"/>
            </a:br>
            <a:r>
              <a:rPr lang="tr-TR" dirty="0" smtClean="0"/>
              <a:t>Peki </a:t>
            </a:r>
            <a:r>
              <a:rPr lang="tr-TR" dirty="0"/>
              <a:t>Sunucular Nerede ?</a:t>
            </a:r>
            <a:r>
              <a:rPr lang="tr-TR" b="1" dirty="0"/>
              <a:t/>
            </a:r>
            <a:br>
              <a:rPr lang="tr-TR" b="1" dirty="0"/>
            </a:br>
            <a:endParaRPr lang="tr-TR" dirty="0"/>
          </a:p>
        </p:txBody>
      </p:sp>
      <p:sp>
        <p:nvSpPr>
          <p:cNvPr id="3" name="2 İçerik Yer Tutucusu"/>
          <p:cNvSpPr>
            <a:spLocks noGrp="1"/>
          </p:cNvSpPr>
          <p:nvPr>
            <p:ph idx="1"/>
          </p:nvPr>
        </p:nvSpPr>
        <p:spPr>
          <a:xfrm>
            <a:off x="0" y="1643050"/>
            <a:ext cx="9144000" cy="4000528"/>
          </a:xfrm>
        </p:spPr>
        <p:txBody>
          <a:bodyPr>
            <a:normAutofit fontScale="92500" lnSpcReduction="20000"/>
          </a:bodyPr>
          <a:lstStyle/>
          <a:p>
            <a:endParaRPr lang="tr-TR" dirty="0"/>
          </a:p>
          <a:p>
            <a:endParaRPr lang="tr-TR" dirty="0"/>
          </a:p>
          <a:p>
            <a:pPr marL="457200" lvl="1" indent="0">
              <a:buNone/>
            </a:pPr>
            <a:r>
              <a:rPr lang="tr-TR" dirty="0"/>
              <a:t>Coğrafi olarak AWS servislerinin dağilimi anlatmadan önce iki kavram:</a:t>
            </a:r>
          </a:p>
          <a:p>
            <a:pPr lvl="1"/>
            <a:r>
              <a:rPr lang="tr-TR" b="1" dirty="0" err="1"/>
              <a:t>Region</a:t>
            </a:r>
            <a:r>
              <a:rPr lang="tr-TR" dirty="0"/>
              <a:t>: Tamamen birbirinden bağımsız ve izole olan </a:t>
            </a:r>
            <a:r>
              <a:rPr lang="tr-TR" dirty="0">
                <a:solidFill>
                  <a:schemeClr val="tx1">
                    <a:lumMod val="95000"/>
                    <a:lumOff val="5000"/>
                  </a:schemeClr>
                </a:solidFill>
              </a:rPr>
              <a:t>sunucu tarlalarına </a:t>
            </a:r>
            <a:r>
              <a:rPr lang="tr-TR" dirty="0"/>
              <a:t>verilen isimdir.</a:t>
            </a:r>
          </a:p>
          <a:p>
            <a:pPr lvl="1"/>
            <a:r>
              <a:rPr lang="tr-TR" b="1" dirty="0" err="1"/>
              <a:t>Availability</a:t>
            </a:r>
            <a:r>
              <a:rPr lang="tr-TR" b="1" dirty="0"/>
              <a:t> </a:t>
            </a:r>
            <a:r>
              <a:rPr lang="tr-TR" b="1" dirty="0" err="1"/>
              <a:t>Zone</a:t>
            </a:r>
            <a:r>
              <a:rPr lang="tr-TR" b="1" dirty="0"/>
              <a:t>:</a:t>
            </a:r>
            <a:r>
              <a:rPr lang="tr-TR" dirty="0"/>
              <a:t> Bir </a:t>
            </a:r>
            <a:r>
              <a:rPr lang="tr-TR" dirty="0" err="1"/>
              <a:t>region</a:t>
            </a:r>
            <a:r>
              <a:rPr lang="tr-TR" dirty="0"/>
              <a:t> içerisinde bulunan, birbirlerine yakın konumlandırılmış, küçük sunucu tarlalarına verilen isimdir. Bir </a:t>
            </a:r>
            <a:r>
              <a:rPr lang="tr-TR" dirty="0" err="1"/>
              <a:t>region</a:t>
            </a:r>
            <a:r>
              <a:rPr lang="tr-TR" dirty="0"/>
              <a:t> içerisinde birden fazla </a:t>
            </a:r>
            <a:r>
              <a:rPr lang="tr-TR" dirty="0" err="1"/>
              <a:t>availability</a:t>
            </a:r>
            <a:r>
              <a:rPr lang="tr-TR" dirty="0"/>
              <a:t> </a:t>
            </a:r>
            <a:r>
              <a:rPr lang="tr-TR" dirty="0" err="1"/>
              <a:t>zone</a:t>
            </a:r>
            <a:r>
              <a:rPr lang="tr-TR" dirty="0"/>
              <a:t> bulunabilir ve </a:t>
            </a:r>
            <a:r>
              <a:rPr lang="tr-TR" dirty="0" err="1"/>
              <a:t>herbir</a:t>
            </a:r>
            <a:r>
              <a:rPr lang="tr-TR" dirty="0"/>
              <a:t> </a:t>
            </a:r>
            <a:r>
              <a:rPr lang="tr-TR" dirty="0" err="1"/>
              <a:t>zone</a:t>
            </a:r>
            <a:r>
              <a:rPr lang="tr-TR" dirty="0"/>
              <a:t> harf ile adlandırılır.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85720" y="2786058"/>
            <a:ext cx="8401080" cy="3340105"/>
          </a:xfrm>
        </p:spPr>
        <p:txBody>
          <a:bodyPr>
            <a:normAutofit fontScale="85000" lnSpcReduction="20000"/>
          </a:bodyPr>
          <a:lstStyle/>
          <a:p>
            <a:r>
              <a:rPr lang="tr-TR" dirty="0"/>
              <a:t>Amazon fiziksel </a:t>
            </a:r>
            <a:r>
              <a:rPr lang="tr-TR" dirty="0" err="1"/>
              <a:t>makinalarını</a:t>
            </a:r>
            <a:r>
              <a:rPr lang="tr-TR" dirty="0"/>
              <a:t> bu </a:t>
            </a:r>
            <a:r>
              <a:rPr lang="tr-TR" dirty="0" err="1"/>
              <a:t>regionlar</a:t>
            </a:r>
            <a:r>
              <a:rPr lang="tr-TR" dirty="0"/>
              <a:t> içerisindeki </a:t>
            </a:r>
            <a:r>
              <a:rPr lang="tr-TR" dirty="0" err="1"/>
              <a:t>Availability</a:t>
            </a:r>
            <a:r>
              <a:rPr lang="tr-TR" dirty="0"/>
              <a:t> </a:t>
            </a:r>
            <a:r>
              <a:rPr lang="tr-TR" dirty="0" err="1"/>
              <a:t>Zone’larında</a:t>
            </a:r>
            <a:r>
              <a:rPr lang="tr-TR" dirty="0"/>
              <a:t> tutar. </a:t>
            </a:r>
            <a:r>
              <a:rPr lang="tr-TR" dirty="0" err="1"/>
              <a:t>Regionların</a:t>
            </a:r>
            <a:r>
              <a:rPr lang="tr-TR" dirty="0"/>
              <a:t> birbirleri ile hiç bir fiziksel bağı yok. Amacı bir bölgedeki örneğin Türkiye’deki kişinin kendisine yakın </a:t>
            </a:r>
            <a:r>
              <a:rPr lang="tr-TR" dirty="0" err="1"/>
              <a:t>Regiondan</a:t>
            </a:r>
            <a:r>
              <a:rPr lang="tr-TR" dirty="0"/>
              <a:t> faydalanması böylece Network gecikmesini verinin </a:t>
            </a:r>
            <a:r>
              <a:rPr lang="tr-TR" dirty="0" err="1"/>
              <a:t>katedecegi</a:t>
            </a:r>
            <a:r>
              <a:rPr lang="tr-TR" dirty="0"/>
              <a:t> yolu kısaltmak. </a:t>
            </a:r>
            <a:r>
              <a:rPr lang="tr-TR" dirty="0" err="1"/>
              <a:t>Avaliability</a:t>
            </a:r>
            <a:r>
              <a:rPr lang="tr-TR" dirty="0"/>
              <a:t> </a:t>
            </a:r>
            <a:r>
              <a:rPr lang="tr-TR" dirty="0" err="1"/>
              <a:t>Zonelarda</a:t>
            </a:r>
            <a:r>
              <a:rPr lang="tr-TR" dirty="0"/>
              <a:t> </a:t>
            </a:r>
            <a:r>
              <a:rPr lang="tr-TR" dirty="0" err="1"/>
              <a:t>Regionlar</a:t>
            </a:r>
            <a:r>
              <a:rPr lang="tr-TR" dirty="0"/>
              <a:t> içerisinde farklı fiziksel alanlarda yer alıyor ama bu </a:t>
            </a:r>
            <a:r>
              <a:rPr lang="tr-TR" dirty="0" err="1"/>
              <a:t>Availability</a:t>
            </a:r>
            <a:r>
              <a:rPr lang="tr-TR" dirty="0"/>
              <a:t> </a:t>
            </a:r>
            <a:r>
              <a:rPr lang="tr-TR" dirty="0" err="1"/>
              <a:t>Zonelar</a:t>
            </a:r>
            <a:r>
              <a:rPr lang="tr-TR" dirty="0"/>
              <a:t> arasında </a:t>
            </a:r>
            <a:r>
              <a:rPr lang="tr-TR" dirty="0" err="1"/>
              <a:t>low</a:t>
            </a:r>
            <a:r>
              <a:rPr lang="tr-TR" dirty="0"/>
              <a:t>-</a:t>
            </a:r>
            <a:r>
              <a:rPr lang="tr-TR" dirty="0" err="1"/>
              <a:t>latency</a:t>
            </a:r>
            <a:r>
              <a:rPr lang="tr-TR" dirty="0"/>
              <a:t> linkler mevcut</a:t>
            </a:r>
          </a:p>
        </p:txBody>
      </p:sp>
      <p:pic>
        <p:nvPicPr>
          <p:cNvPr id="5" name="4 Resim" descr="Screen-Shot-2017-08-16-at-20.56.21-300x165.png"/>
          <p:cNvPicPr>
            <a:picLocks noChangeAspect="1"/>
          </p:cNvPicPr>
          <p:nvPr/>
        </p:nvPicPr>
        <p:blipFill>
          <a:blip r:embed="rId2"/>
          <a:stretch>
            <a:fillRect/>
          </a:stretch>
        </p:blipFill>
        <p:spPr>
          <a:xfrm>
            <a:off x="571472" y="142852"/>
            <a:ext cx="7672803" cy="25003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       CLOUD COMPUTİNG </a:t>
            </a:r>
            <a:endParaRPr lang="tr-TR" dirty="0"/>
          </a:p>
        </p:txBody>
      </p:sp>
      <p:sp>
        <p:nvSpPr>
          <p:cNvPr id="3" name="2 İçerik Yer Tutucusu"/>
          <p:cNvSpPr>
            <a:spLocks noGrp="1"/>
          </p:cNvSpPr>
          <p:nvPr>
            <p:ph sz="half" idx="1"/>
          </p:nvPr>
        </p:nvSpPr>
        <p:spPr/>
        <p:txBody>
          <a:bodyPr>
            <a:normAutofit fontScale="92500"/>
          </a:bodyPr>
          <a:lstStyle/>
          <a:p>
            <a:r>
              <a:rPr lang="tr-TR" dirty="0" smtClean="0"/>
              <a:t>Sahip olduğunuz tüm uygulama, program ve verilerinizin sanal bir sunucuda yani bulutta depolanması ve internete bağlı olduğunuz herhangi bir ortamda cihazlarınız aracılığıyla bu bilgilere, verilere, programlara kolayca ulaşım sağlayabiliriz.</a:t>
            </a:r>
          </a:p>
          <a:p>
            <a:endParaRPr lang="tr-TR" dirty="0"/>
          </a:p>
        </p:txBody>
      </p:sp>
      <p:pic>
        <p:nvPicPr>
          <p:cNvPr id="5" name="4 Resim" descr="asd.png"/>
          <p:cNvPicPr>
            <a:picLocks noChangeAspect="1"/>
          </p:cNvPicPr>
          <p:nvPr/>
        </p:nvPicPr>
        <p:blipFill>
          <a:blip r:embed="rId2"/>
          <a:stretch>
            <a:fillRect/>
          </a:stretch>
        </p:blipFill>
        <p:spPr>
          <a:xfrm>
            <a:off x="4643438" y="2643182"/>
            <a:ext cx="4152920" cy="26432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928670"/>
            <a:ext cx="8329642" cy="5197493"/>
          </a:xfrm>
        </p:spPr>
        <p:txBody>
          <a:bodyPr>
            <a:normAutofit fontScale="92500" lnSpcReduction="10000"/>
          </a:bodyPr>
          <a:lstStyle/>
          <a:p>
            <a:pPr>
              <a:buNone/>
            </a:pPr>
            <a:r>
              <a:rPr lang="tr-TR" b="1" i="1" dirty="0"/>
              <a:t>   </a:t>
            </a:r>
          </a:p>
          <a:p>
            <a:pPr>
              <a:buNone/>
            </a:pPr>
            <a:r>
              <a:rPr lang="tr-TR" b="1" i="1" dirty="0"/>
              <a:t>	</a:t>
            </a:r>
            <a:r>
              <a:rPr lang="tr-TR" b="1" i="1" dirty="0" err="1"/>
              <a:t>Region</a:t>
            </a:r>
            <a:endParaRPr lang="tr-TR" dirty="0"/>
          </a:p>
          <a:p>
            <a:pPr lvl="1"/>
            <a:r>
              <a:rPr lang="tr-TR" dirty="0" err="1"/>
              <a:t>ap</a:t>
            </a:r>
            <a:r>
              <a:rPr lang="tr-TR" dirty="0"/>
              <a:t>-</a:t>
            </a:r>
            <a:r>
              <a:rPr lang="tr-TR" dirty="0" err="1"/>
              <a:t>northeast</a:t>
            </a:r>
            <a:r>
              <a:rPr lang="tr-TR" dirty="0"/>
              <a:t>-1 </a:t>
            </a:r>
            <a:r>
              <a:rPr lang="tr-TR" dirty="0" err="1"/>
              <a:t>Asia</a:t>
            </a:r>
            <a:r>
              <a:rPr lang="tr-TR" dirty="0"/>
              <a:t> </a:t>
            </a:r>
            <a:r>
              <a:rPr lang="tr-TR" dirty="0" err="1"/>
              <a:t>Pacific</a:t>
            </a:r>
            <a:r>
              <a:rPr lang="tr-TR" dirty="0"/>
              <a:t> (Tokyo)</a:t>
            </a:r>
            <a:br>
              <a:rPr lang="tr-TR" dirty="0"/>
            </a:br>
            <a:r>
              <a:rPr lang="tr-TR" dirty="0" err="1"/>
              <a:t>ai</a:t>
            </a:r>
            <a:r>
              <a:rPr lang="tr-TR" dirty="0"/>
              <a:t>-</a:t>
            </a:r>
            <a:r>
              <a:rPr lang="tr-TR" dirty="0" err="1"/>
              <a:t>southeast</a:t>
            </a:r>
            <a:r>
              <a:rPr lang="tr-TR" dirty="0"/>
              <a:t>-1 </a:t>
            </a:r>
            <a:r>
              <a:rPr lang="tr-TR" dirty="0" err="1"/>
              <a:t>Asia</a:t>
            </a:r>
            <a:r>
              <a:rPr lang="tr-TR" dirty="0"/>
              <a:t> </a:t>
            </a:r>
            <a:r>
              <a:rPr lang="tr-TR" dirty="0" err="1"/>
              <a:t>Pacific</a:t>
            </a:r>
            <a:r>
              <a:rPr lang="tr-TR" dirty="0"/>
              <a:t> (</a:t>
            </a:r>
            <a:r>
              <a:rPr lang="tr-TR" dirty="0" err="1"/>
              <a:t>Singapore</a:t>
            </a:r>
            <a:r>
              <a:rPr lang="tr-TR" dirty="0"/>
              <a:t>)</a:t>
            </a:r>
            <a:br>
              <a:rPr lang="tr-TR" dirty="0"/>
            </a:br>
            <a:r>
              <a:rPr lang="tr-TR" dirty="0" err="1"/>
              <a:t>ap</a:t>
            </a:r>
            <a:r>
              <a:rPr lang="tr-TR" dirty="0"/>
              <a:t>-</a:t>
            </a:r>
            <a:r>
              <a:rPr lang="tr-TR" dirty="0" err="1"/>
              <a:t>southeast</a:t>
            </a:r>
            <a:r>
              <a:rPr lang="tr-TR" dirty="0"/>
              <a:t>-2 </a:t>
            </a:r>
            <a:r>
              <a:rPr lang="tr-TR" dirty="0" err="1"/>
              <a:t>Asia</a:t>
            </a:r>
            <a:r>
              <a:rPr lang="tr-TR" dirty="0"/>
              <a:t> </a:t>
            </a:r>
            <a:r>
              <a:rPr lang="tr-TR" dirty="0" err="1"/>
              <a:t>Pacific</a:t>
            </a:r>
            <a:r>
              <a:rPr lang="tr-TR" dirty="0"/>
              <a:t> (Sydney)</a:t>
            </a:r>
            <a:br>
              <a:rPr lang="tr-TR" dirty="0"/>
            </a:br>
            <a:r>
              <a:rPr lang="tr-TR" dirty="0" err="1"/>
              <a:t>eu</a:t>
            </a:r>
            <a:r>
              <a:rPr lang="tr-TR" dirty="0"/>
              <a:t>-</a:t>
            </a:r>
            <a:r>
              <a:rPr lang="tr-TR" dirty="0" err="1"/>
              <a:t>central</a:t>
            </a:r>
            <a:r>
              <a:rPr lang="tr-TR" dirty="0"/>
              <a:t>-1 EU (Frankfurt)</a:t>
            </a:r>
            <a:br>
              <a:rPr lang="tr-TR" dirty="0"/>
            </a:br>
            <a:r>
              <a:rPr lang="tr-TR" dirty="0" err="1"/>
              <a:t>eu</a:t>
            </a:r>
            <a:r>
              <a:rPr lang="tr-TR" dirty="0"/>
              <a:t>-</a:t>
            </a:r>
            <a:r>
              <a:rPr lang="tr-TR" dirty="0" err="1"/>
              <a:t>west</a:t>
            </a:r>
            <a:r>
              <a:rPr lang="tr-TR" dirty="0"/>
              <a:t>-1 EU (</a:t>
            </a:r>
            <a:r>
              <a:rPr lang="tr-TR" dirty="0" err="1"/>
              <a:t>Ireland</a:t>
            </a:r>
            <a:r>
              <a:rPr lang="tr-TR" dirty="0"/>
              <a:t>)</a:t>
            </a:r>
            <a:br>
              <a:rPr lang="tr-TR" dirty="0"/>
            </a:br>
            <a:r>
              <a:rPr lang="tr-TR" dirty="0" err="1"/>
              <a:t>sa</a:t>
            </a:r>
            <a:r>
              <a:rPr lang="tr-TR" dirty="0"/>
              <a:t>-</a:t>
            </a:r>
            <a:r>
              <a:rPr lang="tr-TR" dirty="0" err="1"/>
              <a:t>east</a:t>
            </a:r>
            <a:r>
              <a:rPr lang="tr-TR" dirty="0"/>
              <a:t>-1 South </a:t>
            </a:r>
            <a:r>
              <a:rPr lang="tr-TR" dirty="0" err="1"/>
              <a:t>America</a:t>
            </a:r>
            <a:r>
              <a:rPr lang="tr-TR" dirty="0"/>
              <a:t> (</a:t>
            </a:r>
            <a:r>
              <a:rPr lang="tr-TR" dirty="0" err="1"/>
              <a:t>Sao</a:t>
            </a:r>
            <a:r>
              <a:rPr lang="tr-TR" dirty="0"/>
              <a:t> </a:t>
            </a:r>
            <a:r>
              <a:rPr lang="tr-TR" dirty="0" err="1"/>
              <a:t>Paulo</a:t>
            </a:r>
            <a:r>
              <a:rPr lang="tr-TR" dirty="0"/>
              <a:t>)</a:t>
            </a:r>
            <a:br>
              <a:rPr lang="tr-TR" dirty="0"/>
            </a:br>
            <a:r>
              <a:rPr lang="tr-TR" dirty="0"/>
              <a:t>us-</a:t>
            </a:r>
            <a:r>
              <a:rPr lang="tr-TR" dirty="0" err="1"/>
              <a:t>east</a:t>
            </a:r>
            <a:r>
              <a:rPr lang="tr-TR" dirty="0"/>
              <a:t>-1 US East (N. Virginia)</a:t>
            </a:r>
            <a:br>
              <a:rPr lang="tr-TR" dirty="0"/>
            </a:br>
            <a:r>
              <a:rPr lang="tr-TR" dirty="0"/>
              <a:t>us-</a:t>
            </a:r>
            <a:r>
              <a:rPr lang="tr-TR" dirty="0" err="1"/>
              <a:t>west</a:t>
            </a:r>
            <a:r>
              <a:rPr lang="tr-TR" dirty="0"/>
              <a:t>-1 US West (N. California)</a:t>
            </a:r>
            <a:br>
              <a:rPr lang="tr-TR" dirty="0"/>
            </a:br>
            <a:r>
              <a:rPr lang="tr-TR" dirty="0"/>
              <a:t>us-</a:t>
            </a:r>
            <a:r>
              <a:rPr lang="tr-TR" dirty="0" err="1"/>
              <a:t>west</a:t>
            </a:r>
            <a:r>
              <a:rPr lang="tr-TR" dirty="0"/>
              <a:t>-2 US West (Oregon)</a:t>
            </a:r>
          </a:p>
          <a:p>
            <a:pPr>
              <a:buNone/>
            </a:pPr>
            <a:r>
              <a:rPr lang="tr-TR" b="1" i="1" dirty="0"/>
              <a:t> 	</a:t>
            </a:r>
            <a:r>
              <a:rPr lang="tr-TR" b="1" i="1" dirty="0" err="1"/>
              <a:t>Availability</a:t>
            </a:r>
            <a:r>
              <a:rPr lang="tr-TR" b="1" i="1" dirty="0"/>
              <a:t> </a:t>
            </a:r>
            <a:r>
              <a:rPr lang="tr-TR" b="1" i="1" dirty="0" err="1"/>
              <a:t>Zone</a:t>
            </a:r>
            <a:endParaRPr lang="tr-TR" dirty="0"/>
          </a:p>
          <a:p>
            <a:pPr lvl="1"/>
            <a:r>
              <a:rPr lang="tr-TR" dirty="0"/>
              <a:t>Bulunduğunuz </a:t>
            </a:r>
            <a:r>
              <a:rPr lang="tr-TR" dirty="0" err="1"/>
              <a:t>Region</a:t>
            </a:r>
            <a:r>
              <a:rPr lang="tr-TR" dirty="0"/>
              <a:t> göre seçebileceğiniz </a:t>
            </a:r>
            <a:r>
              <a:rPr lang="tr-TR" dirty="0" err="1"/>
              <a:t>Availability</a:t>
            </a:r>
            <a:r>
              <a:rPr lang="tr-TR" dirty="0"/>
              <a:t> </a:t>
            </a:r>
            <a:r>
              <a:rPr lang="tr-TR" dirty="0" err="1"/>
              <a:t>Zone’lar</a:t>
            </a:r>
            <a:r>
              <a:rPr lang="tr-TR" dirty="0"/>
              <a:t> değişiyor.</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AWS hizmetleri </a:t>
            </a:r>
            <a:br>
              <a:rPr lang="tr-TR" dirty="0"/>
            </a:br>
            <a:endParaRPr lang="tr-TR" dirty="0"/>
          </a:p>
        </p:txBody>
      </p:sp>
      <p:sp>
        <p:nvSpPr>
          <p:cNvPr id="3" name="2 İçerik Yer Tutucusu"/>
          <p:cNvSpPr>
            <a:spLocks noGrp="1"/>
          </p:cNvSpPr>
          <p:nvPr>
            <p:ph idx="1"/>
          </p:nvPr>
        </p:nvSpPr>
        <p:spPr/>
        <p:txBody>
          <a:bodyPr>
            <a:normAutofit fontScale="92500" lnSpcReduction="20000"/>
          </a:bodyPr>
          <a:lstStyle/>
          <a:p>
            <a:pPr fontAlgn="base"/>
            <a:r>
              <a:rPr lang="tr-TR" dirty="0" err="1"/>
              <a:t>Compute</a:t>
            </a:r>
            <a:endParaRPr lang="tr-TR" dirty="0"/>
          </a:p>
          <a:p>
            <a:pPr fontAlgn="base"/>
            <a:r>
              <a:rPr lang="tr-TR" dirty="0" err="1"/>
              <a:t>Storage</a:t>
            </a:r>
            <a:r>
              <a:rPr lang="tr-TR" dirty="0"/>
              <a:t> &amp; </a:t>
            </a:r>
            <a:r>
              <a:rPr lang="tr-TR" dirty="0" err="1"/>
              <a:t>Content</a:t>
            </a:r>
            <a:r>
              <a:rPr lang="tr-TR" dirty="0"/>
              <a:t> </a:t>
            </a:r>
            <a:r>
              <a:rPr lang="tr-TR" dirty="0" err="1"/>
              <a:t>Delivery</a:t>
            </a:r>
            <a:endParaRPr lang="tr-TR" dirty="0"/>
          </a:p>
          <a:p>
            <a:pPr fontAlgn="base"/>
            <a:r>
              <a:rPr lang="tr-TR" dirty="0" err="1"/>
              <a:t>Database</a:t>
            </a:r>
            <a:endParaRPr lang="tr-TR" dirty="0"/>
          </a:p>
          <a:p>
            <a:pPr fontAlgn="base"/>
            <a:r>
              <a:rPr lang="tr-TR" dirty="0" err="1"/>
              <a:t>Networking</a:t>
            </a:r>
            <a:endParaRPr lang="tr-TR" dirty="0"/>
          </a:p>
          <a:p>
            <a:pPr fontAlgn="base"/>
            <a:r>
              <a:rPr lang="tr-TR" dirty="0" err="1"/>
              <a:t>Administration</a:t>
            </a:r>
            <a:r>
              <a:rPr lang="tr-TR" dirty="0"/>
              <a:t> &amp; </a:t>
            </a:r>
            <a:r>
              <a:rPr lang="tr-TR" dirty="0" err="1"/>
              <a:t>Security</a:t>
            </a:r>
            <a:endParaRPr lang="tr-TR" dirty="0"/>
          </a:p>
          <a:p>
            <a:pPr fontAlgn="base"/>
            <a:r>
              <a:rPr lang="tr-TR" dirty="0" err="1"/>
              <a:t>Deployment</a:t>
            </a:r>
            <a:r>
              <a:rPr lang="tr-TR" dirty="0"/>
              <a:t> &amp; </a:t>
            </a:r>
            <a:r>
              <a:rPr lang="tr-TR" dirty="0" err="1"/>
              <a:t>Management</a:t>
            </a:r>
            <a:endParaRPr lang="tr-TR" dirty="0"/>
          </a:p>
          <a:p>
            <a:pPr fontAlgn="base"/>
            <a:r>
              <a:rPr lang="tr-TR" dirty="0" err="1"/>
              <a:t>Analytics</a:t>
            </a:r>
            <a:endParaRPr lang="tr-TR" dirty="0"/>
          </a:p>
          <a:p>
            <a:pPr fontAlgn="base"/>
            <a:r>
              <a:rPr lang="tr-TR" dirty="0" err="1"/>
              <a:t>Application</a:t>
            </a:r>
            <a:r>
              <a:rPr lang="tr-TR" dirty="0"/>
              <a:t> </a:t>
            </a:r>
            <a:r>
              <a:rPr lang="tr-TR" dirty="0" err="1"/>
              <a:t>Services</a:t>
            </a:r>
            <a:endParaRPr lang="tr-TR" dirty="0"/>
          </a:p>
          <a:p>
            <a:pPr fontAlgn="base"/>
            <a:r>
              <a:rPr lang="tr-TR" dirty="0"/>
              <a:t>Mobile </a:t>
            </a:r>
            <a:r>
              <a:rPr lang="tr-TR" dirty="0" err="1"/>
              <a:t>Services</a:t>
            </a:r>
            <a:endParaRPr lang="tr-TR" dirty="0"/>
          </a:p>
          <a:p>
            <a:pPr fontAlgn="base"/>
            <a:r>
              <a:rPr lang="tr-TR" dirty="0" err="1"/>
              <a:t>Enterprise</a:t>
            </a:r>
            <a:r>
              <a:rPr lang="tr-TR" dirty="0"/>
              <a:t> </a:t>
            </a:r>
            <a:r>
              <a:rPr lang="tr-TR" dirty="0" err="1"/>
              <a:t>Applications</a:t>
            </a:r>
            <a:endParaRPr lang="tr-TR" dirty="0"/>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6ff787091da40309c5d1ac56d23e57b2_main.jpg"/>
          <p:cNvPicPr>
            <a:picLocks noChangeAspect="1"/>
          </p:cNvPicPr>
          <p:nvPr/>
        </p:nvPicPr>
        <p:blipFill>
          <a:blip r:embed="rId2"/>
          <a:stretch>
            <a:fillRect/>
          </a:stretch>
        </p:blipFill>
        <p:spPr>
          <a:xfrm>
            <a:off x="-74576" y="0"/>
            <a:ext cx="9218576"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Öne Çıkan AWS Hizmetleri</a:t>
            </a:r>
            <a:br>
              <a:rPr lang="tr-TR" b="1" dirty="0"/>
            </a:br>
            <a:endParaRPr lang="tr-TR" dirty="0"/>
          </a:p>
        </p:txBody>
      </p:sp>
      <p:sp>
        <p:nvSpPr>
          <p:cNvPr id="3" name="2 İçerik Yer Tutucusu"/>
          <p:cNvSpPr>
            <a:spLocks noGrp="1"/>
          </p:cNvSpPr>
          <p:nvPr>
            <p:ph idx="1"/>
          </p:nvPr>
        </p:nvSpPr>
        <p:spPr/>
        <p:txBody>
          <a:bodyPr>
            <a:normAutofit fontScale="85000" lnSpcReduction="10000"/>
          </a:bodyPr>
          <a:lstStyle/>
          <a:p>
            <a:r>
              <a:rPr lang="tr-TR" b="1" dirty="0" err="1"/>
              <a:t>Compute</a:t>
            </a:r>
            <a:endParaRPr lang="tr-TR" dirty="0"/>
          </a:p>
          <a:p>
            <a:r>
              <a:rPr lang="tr-TR" dirty="0"/>
              <a:t>Amazon EC2: </a:t>
            </a:r>
            <a:r>
              <a:rPr lang="tr-TR" dirty="0" err="1"/>
              <a:t>Cloud</a:t>
            </a:r>
            <a:r>
              <a:rPr lang="tr-TR" dirty="0"/>
              <a:t> üzerinde çalışan, sanal makine servisi</a:t>
            </a:r>
          </a:p>
          <a:p>
            <a:r>
              <a:rPr lang="tr-TR" dirty="0"/>
              <a:t>AWS </a:t>
            </a:r>
            <a:r>
              <a:rPr lang="tr-TR" dirty="0" err="1"/>
              <a:t>Batch</a:t>
            </a:r>
            <a:r>
              <a:rPr lang="tr-TR" dirty="0"/>
              <a:t>: Farklı yapılarda </a:t>
            </a:r>
            <a:r>
              <a:rPr lang="tr-TR" dirty="0" err="1"/>
              <a:t>batch</a:t>
            </a:r>
            <a:r>
              <a:rPr lang="tr-TR" dirty="0"/>
              <a:t> çalıştırma</a:t>
            </a:r>
          </a:p>
          <a:p>
            <a:r>
              <a:rPr lang="tr-TR" dirty="0"/>
              <a:t>Amazon </a:t>
            </a:r>
            <a:r>
              <a:rPr lang="tr-TR" dirty="0" err="1"/>
              <a:t>LightSail</a:t>
            </a:r>
            <a:r>
              <a:rPr lang="tr-TR" dirty="0"/>
              <a:t>: Kişisel Sanal makineleri yaratma ve yönetme</a:t>
            </a:r>
          </a:p>
          <a:p>
            <a:r>
              <a:rPr lang="tr-TR" dirty="0"/>
              <a:t>AWS </a:t>
            </a:r>
            <a:r>
              <a:rPr lang="tr-TR" dirty="0" err="1"/>
              <a:t>Elastic</a:t>
            </a:r>
            <a:r>
              <a:rPr lang="tr-TR" dirty="0"/>
              <a:t> </a:t>
            </a:r>
            <a:r>
              <a:rPr lang="tr-TR" dirty="0" err="1"/>
              <a:t>Beanstalk</a:t>
            </a:r>
            <a:r>
              <a:rPr lang="tr-TR" dirty="0"/>
              <a:t>: Web Uygulaması çalıştırma ve yönetme</a:t>
            </a:r>
          </a:p>
          <a:p>
            <a:r>
              <a:rPr lang="tr-TR" dirty="0"/>
              <a:t>AWS </a:t>
            </a:r>
            <a:r>
              <a:rPr lang="tr-TR" dirty="0" err="1"/>
              <a:t>Lambda</a:t>
            </a:r>
            <a:r>
              <a:rPr lang="tr-TR" dirty="0"/>
              <a:t>: Sunucusuz kodlama platformu. </a:t>
            </a:r>
          </a:p>
          <a:p>
            <a:r>
              <a:rPr lang="tr-TR" dirty="0" err="1"/>
              <a:t>Autoscaling</a:t>
            </a:r>
            <a:r>
              <a:rPr lang="tr-TR" dirty="0"/>
              <a:t>: İhtiyaca göre kaynakları otomatik olarak arttırma ve azaltma</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Elastic</a:t>
            </a:r>
            <a:r>
              <a:rPr lang="tr-TR" dirty="0"/>
              <a:t> </a:t>
            </a:r>
            <a:r>
              <a:rPr lang="tr-TR" dirty="0" err="1"/>
              <a:t>Compute</a:t>
            </a:r>
            <a:r>
              <a:rPr lang="tr-TR" dirty="0"/>
              <a:t> </a:t>
            </a:r>
            <a:r>
              <a:rPr lang="tr-TR" dirty="0" err="1"/>
              <a:t>Cloud</a:t>
            </a:r>
            <a:r>
              <a:rPr lang="tr-TR" dirty="0"/>
              <a:t> (EC2)</a:t>
            </a:r>
          </a:p>
        </p:txBody>
      </p:sp>
      <p:sp>
        <p:nvSpPr>
          <p:cNvPr id="3" name="2 İçerik Yer Tutucusu"/>
          <p:cNvSpPr>
            <a:spLocks noGrp="1"/>
          </p:cNvSpPr>
          <p:nvPr>
            <p:ph idx="1"/>
          </p:nvPr>
        </p:nvSpPr>
        <p:spPr/>
        <p:txBody>
          <a:bodyPr/>
          <a:lstStyle/>
          <a:p>
            <a:r>
              <a:rPr lang="tr-TR" dirty="0" err="1"/>
              <a:t>Elastic</a:t>
            </a:r>
            <a:r>
              <a:rPr lang="tr-TR" dirty="0"/>
              <a:t> </a:t>
            </a:r>
            <a:r>
              <a:rPr lang="tr-TR" dirty="0" err="1"/>
              <a:t>Cloud</a:t>
            </a:r>
            <a:r>
              <a:rPr lang="tr-TR" dirty="0"/>
              <a:t> </a:t>
            </a:r>
            <a:r>
              <a:rPr lang="tr-TR" dirty="0" err="1"/>
              <a:t>Computing</a:t>
            </a:r>
            <a:r>
              <a:rPr lang="tr-TR" dirty="0"/>
              <a:t>-</a:t>
            </a:r>
            <a:r>
              <a:rPr lang="tr-TR" b="1" dirty="0"/>
              <a:t>EC2</a:t>
            </a:r>
            <a:r>
              <a:rPr lang="tr-TR" dirty="0"/>
              <a:t>, tüketiciye ve kuruma </a:t>
            </a:r>
            <a:r>
              <a:rPr lang="tr-TR" b="1" dirty="0"/>
              <a:t>AWS</a:t>
            </a:r>
            <a:r>
              <a:rPr lang="tr-TR" dirty="0"/>
              <a:t> üzerinde sanal sunucu, sanal Network, sanal depolama alanı vb. ortamı sağlayan bir web servisidir.</a:t>
            </a:r>
          </a:p>
          <a:p>
            <a:endParaRPr lang="tr-TR" dirty="0"/>
          </a:p>
        </p:txBody>
      </p:sp>
      <p:pic>
        <p:nvPicPr>
          <p:cNvPr id="4" name="3 Resim" descr="amazonEC2_slider2.jpg"/>
          <p:cNvPicPr>
            <a:picLocks noChangeAspect="1"/>
          </p:cNvPicPr>
          <p:nvPr/>
        </p:nvPicPr>
        <p:blipFill>
          <a:blip r:embed="rId2"/>
          <a:stretch>
            <a:fillRect/>
          </a:stretch>
        </p:blipFill>
        <p:spPr>
          <a:xfrm>
            <a:off x="1857356" y="4143380"/>
            <a:ext cx="5286412" cy="242889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fontScale="90000"/>
          </a:bodyPr>
          <a:lstStyle/>
          <a:p>
            <a:r>
              <a:rPr lang="tr-TR" dirty="0"/>
              <a:t>EC2’nin önemli özellikleri</a:t>
            </a:r>
            <a:br>
              <a:rPr lang="tr-TR" dirty="0"/>
            </a:br>
            <a:endParaRPr lang="tr-TR" dirty="0"/>
          </a:p>
        </p:txBody>
      </p:sp>
      <p:sp>
        <p:nvSpPr>
          <p:cNvPr id="3" name="2 İçerik Yer Tutucusu"/>
          <p:cNvSpPr>
            <a:spLocks noGrp="1"/>
          </p:cNvSpPr>
          <p:nvPr>
            <p:ph idx="1"/>
          </p:nvPr>
        </p:nvSpPr>
        <p:spPr>
          <a:xfrm>
            <a:off x="285720" y="928670"/>
            <a:ext cx="8401080" cy="5572164"/>
          </a:xfrm>
        </p:spPr>
        <p:txBody>
          <a:bodyPr>
            <a:normAutofit fontScale="77500" lnSpcReduction="20000"/>
          </a:bodyPr>
          <a:lstStyle/>
          <a:p>
            <a:endParaRPr lang="tr-TR" dirty="0"/>
          </a:p>
          <a:p>
            <a:r>
              <a:rPr lang="tr-TR" dirty="0"/>
              <a:t>Mantıksal olarak AWS Bulut’unun geri kalanından yalıtılmış bir sanal ağ oluşturabilme imkanı sunulur.</a:t>
            </a:r>
          </a:p>
          <a:p>
            <a:r>
              <a:rPr lang="tr-TR" dirty="0"/>
              <a:t>Amazon, bulut ortamında ihtiyaç duyulduğu kadar sanal makine kurma imkanını vermenin yanı sıra bu sanal makinelerin özellikleri konusunda birçok seçenek de sunmaktadır. Sanal makinelerde kullanılan çekirdek sayısı, rastgele erişimli bellek </a:t>
            </a:r>
            <a:r>
              <a:rPr lang="tr-TR" b="1" dirty="0"/>
              <a:t>(</a:t>
            </a:r>
            <a:r>
              <a:rPr lang="tr-TR" b="1" dirty="0" err="1"/>
              <a:t>random</a:t>
            </a:r>
            <a:r>
              <a:rPr lang="tr-TR" b="1" dirty="0"/>
              <a:t> </a:t>
            </a:r>
            <a:r>
              <a:rPr lang="tr-TR" b="1" dirty="0" err="1"/>
              <a:t>access</a:t>
            </a:r>
            <a:r>
              <a:rPr lang="tr-TR" b="1" dirty="0"/>
              <a:t> </a:t>
            </a:r>
            <a:r>
              <a:rPr lang="tr-TR" b="1" dirty="0" err="1"/>
              <a:t>memory</a:t>
            </a:r>
            <a:r>
              <a:rPr lang="tr-TR" b="1" dirty="0"/>
              <a:t> – ram)</a:t>
            </a:r>
            <a:r>
              <a:rPr lang="tr-TR" dirty="0"/>
              <a:t>, disk boyutu ve işletim sistemi tipi gibi birçok özellik bu şekilde belirlenebilir. Amazon EC2’de kullanılan sanal makinelerin özellikleri kullanıma başlandıktan sonra değiştirilebilir. Örneğin, kullanılan sanal makinenin belleğinin fazla olması halinde belleğin büyüklüğü kolaylıkla azaltılabilir ve müşteri de kullanmadığı kaynak için ödeme yapmak zorunda kalmaz.</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Elastic</a:t>
            </a:r>
            <a:r>
              <a:rPr lang="tr-TR" dirty="0"/>
              <a:t> </a:t>
            </a:r>
            <a:r>
              <a:rPr lang="tr-TR" dirty="0" err="1"/>
              <a:t>Beanstalk</a:t>
            </a:r>
            <a:endParaRPr lang="tr-TR" dirty="0"/>
          </a:p>
        </p:txBody>
      </p:sp>
      <p:sp>
        <p:nvSpPr>
          <p:cNvPr id="3" name="2 İçerik Yer Tutucusu"/>
          <p:cNvSpPr>
            <a:spLocks noGrp="1"/>
          </p:cNvSpPr>
          <p:nvPr>
            <p:ph idx="1"/>
          </p:nvPr>
        </p:nvSpPr>
        <p:spPr>
          <a:xfrm>
            <a:off x="357158" y="1357298"/>
            <a:ext cx="8429684" cy="5214974"/>
          </a:xfrm>
        </p:spPr>
        <p:txBody>
          <a:bodyPr>
            <a:normAutofit fontScale="62500" lnSpcReduction="20000"/>
          </a:bodyPr>
          <a:lstStyle/>
          <a:p>
            <a:r>
              <a:rPr lang="tr-TR" dirty="0"/>
              <a:t>Müşteri </a:t>
            </a:r>
            <a:r>
              <a:rPr lang="tr-TR" dirty="0" err="1"/>
              <a:t>Elastic</a:t>
            </a:r>
            <a:r>
              <a:rPr lang="tr-TR" dirty="0"/>
              <a:t> </a:t>
            </a:r>
            <a:r>
              <a:rPr lang="tr-TR" dirty="0" err="1"/>
              <a:t>Beanstalk</a:t>
            </a:r>
            <a:r>
              <a:rPr lang="tr-TR" dirty="0"/>
              <a:t> ile, web uygulamasını belirli tanımlar doğrultusunda(ec2,</a:t>
            </a:r>
            <a:r>
              <a:rPr lang="tr-TR" dirty="0" err="1"/>
              <a:t>elb</a:t>
            </a:r>
            <a:r>
              <a:rPr lang="tr-TR" dirty="0"/>
              <a:t>,</a:t>
            </a:r>
            <a:r>
              <a:rPr lang="tr-TR" dirty="0" err="1"/>
              <a:t>rds</a:t>
            </a:r>
            <a:r>
              <a:rPr lang="tr-TR" dirty="0"/>
              <a:t> vb.) AWS bulutuna kurar ve hizmete açar.</a:t>
            </a:r>
          </a:p>
          <a:p>
            <a:r>
              <a:rPr lang="tr-TR" dirty="0"/>
              <a:t>Müşterinin amacı; uygulamasını bulutta barındırmak,servis kesintisi </a:t>
            </a:r>
            <a:r>
              <a:rPr lang="tr-TR" dirty="0" err="1"/>
              <a:t>yaşamamak,kaynak</a:t>
            </a:r>
            <a:r>
              <a:rPr lang="tr-TR" dirty="0"/>
              <a:t> sıkıntısı yaşamamak,yönetimsel zorlukları asgari düzeye indirmek,uygulaması için </a:t>
            </a:r>
            <a:r>
              <a:rPr lang="tr-TR" dirty="0" err="1"/>
              <a:t>versiyonlama</a:t>
            </a:r>
            <a:r>
              <a:rPr lang="tr-TR" dirty="0"/>
              <a:t> yapabilmek ve maliyeti optimize etmektir. Uygulamayı </a:t>
            </a:r>
            <a:r>
              <a:rPr lang="tr-TR" dirty="0" err="1"/>
              <a:t>Elastic</a:t>
            </a:r>
            <a:r>
              <a:rPr lang="tr-TR" dirty="0"/>
              <a:t> </a:t>
            </a:r>
            <a:r>
              <a:rPr lang="tr-TR" dirty="0" err="1"/>
              <a:t>Beanstalk</a:t>
            </a:r>
            <a:r>
              <a:rPr lang="tr-TR" dirty="0"/>
              <a:t> servisi ile AWS bulutuna yüklediğinizde, </a:t>
            </a:r>
            <a:r>
              <a:rPr lang="tr-TR" dirty="0" err="1"/>
              <a:t>Elastic</a:t>
            </a:r>
            <a:r>
              <a:rPr lang="tr-TR" dirty="0"/>
              <a:t> </a:t>
            </a:r>
            <a:r>
              <a:rPr lang="tr-TR" dirty="0" err="1"/>
              <a:t>Beanstalk</a:t>
            </a:r>
            <a:r>
              <a:rPr lang="tr-TR" dirty="0"/>
              <a:t> belirttiğiniz parametrelere göre arka planda,</a:t>
            </a:r>
          </a:p>
          <a:p>
            <a:r>
              <a:rPr lang="tr-TR" dirty="0"/>
              <a:t>Sanal sunucu </a:t>
            </a:r>
            <a:r>
              <a:rPr lang="tr-TR" dirty="0" err="1"/>
              <a:t>instance’ını</a:t>
            </a:r>
            <a:r>
              <a:rPr lang="tr-TR" dirty="0"/>
              <a:t>(EC2)</a:t>
            </a:r>
          </a:p>
          <a:p>
            <a:r>
              <a:rPr lang="tr-TR" dirty="0" err="1"/>
              <a:t>Relational</a:t>
            </a:r>
            <a:r>
              <a:rPr lang="tr-TR" dirty="0"/>
              <a:t> </a:t>
            </a:r>
            <a:r>
              <a:rPr lang="tr-TR" dirty="0" err="1"/>
              <a:t>Database</a:t>
            </a:r>
            <a:r>
              <a:rPr lang="tr-TR" dirty="0"/>
              <a:t> </a:t>
            </a:r>
            <a:r>
              <a:rPr lang="tr-TR" dirty="0" err="1"/>
              <a:t>Service’ini</a:t>
            </a:r>
            <a:r>
              <a:rPr lang="tr-TR" dirty="0"/>
              <a:t>(</a:t>
            </a:r>
            <a:r>
              <a:rPr lang="tr-TR" dirty="0" err="1"/>
              <a:t>Mysql</a:t>
            </a:r>
            <a:r>
              <a:rPr lang="tr-TR" dirty="0"/>
              <a:t>)</a:t>
            </a:r>
          </a:p>
          <a:p>
            <a:r>
              <a:rPr lang="tr-TR" dirty="0" err="1"/>
              <a:t>Load</a:t>
            </a:r>
            <a:r>
              <a:rPr lang="tr-TR" dirty="0"/>
              <a:t> </a:t>
            </a:r>
            <a:r>
              <a:rPr lang="tr-TR" dirty="0" err="1"/>
              <a:t>Balancer’ı</a:t>
            </a:r>
            <a:r>
              <a:rPr lang="tr-TR" dirty="0"/>
              <a:t>(Elastik </a:t>
            </a:r>
            <a:r>
              <a:rPr lang="tr-TR" dirty="0" err="1"/>
              <a:t>Load</a:t>
            </a:r>
            <a:r>
              <a:rPr lang="tr-TR" dirty="0"/>
              <a:t> </a:t>
            </a:r>
            <a:r>
              <a:rPr lang="tr-TR" dirty="0" err="1"/>
              <a:t>Balancer</a:t>
            </a:r>
            <a:r>
              <a:rPr lang="tr-TR" dirty="0"/>
              <a:t>)</a:t>
            </a:r>
          </a:p>
          <a:p>
            <a:r>
              <a:rPr lang="tr-TR" dirty="0"/>
              <a:t>Ölçeklendirme sistemini(</a:t>
            </a:r>
            <a:r>
              <a:rPr lang="tr-TR" dirty="0" err="1"/>
              <a:t>Auto</a:t>
            </a:r>
            <a:r>
              <a:rPr lang="tr-TR" dirty="0"/>
              <a:t> </a:t>
            </a:r>
            <a:r>
              <a:rPr lang="tr-TR" dirty="0" err="1"/>
              <a:t>Scaling</a:t>
            </a:r>
            <a:r>
              <a:rPr lang="tr-TR" dirty="0"/>
              <a:t>)</a:t>
            </a:r>
          </a:p>
          <a:p>
            <a:r>
              <a:rPr lang="tr-TR" dirty="0"/>
              <a:t>Uygulamanın sağlık durumunu(</a:t>
            </a:r>
            <a:r>
              <a:rPr lang="tr-TR" dirty="0" err="1"/>
              <a:t>Cloudwatch</a:t>
            </a:r>
            <a:r>
              <a:rPr lang="tr-TR" dirty="0"/>
              <a:t>)</a:t>
            </a:r>
          </a:p>
          <a:p>
            <a:r>
              <a:rPr lang="tr-TR" dirty="0"/>
              <a:t>S3 </a:t>
            </a:r>
            <a:r>
              <a:rPr lang="tr-TR" dirty="0" err="1"/>
              <a:t>storage</a:t>
            </a:r>
            <a:r>
              <a:rPr lang="tr-TR" dirty="0"/>
              <a:t> alanı kullanımını</a:t>
            </a:r>
          </a:p>
          <a:p>
            <a:r>
              <a:rPr lang="tr-TR" dirty="0"/>
              <a:t>Gerekli </a:t>
            </a:r>
            <a:r>
              <a:rPr lang="tr-TR" dirty="0" err="1"/>
              <a:t>security</a:t>
            </a:r>
            <a:r>
              <a:rPr lang="tr-TR" dirty="0"/>
              <a:t> </a:t>
            </a:r>
            <a:r>
              <a:rPr lang="tr-TR" dirty="0" err="1"/>
              <a:t>group</a:t>
            </a:r>
            <a:endParaRPr lang="tr-TR" dirty="0"/>
          </a:p>
          <a:p>
            <a:r>
              <a:rPr lang="tr-TR" dirty="0"/>
              <a:t>Versiyon</a:t>
            </a:r>
          </a:p>
          <a:p>
            <a:r>
              <a:rPr lang="tr-TR" dirty="0"/>
              <a:t>konfigürasyonlarını tamamlayarak uygulamanızı hizmete açar. </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err="1"/>
              <a:t>Elastic</a:t>
            </a:r>
            <a:r>
              <a:rPr lang="tr-TR" sz="2800" dirty="0"/>
              <a:t> </a:t>
            </a:r>
            <a:r>
              <a:rPr lang="tr-TR" sz="2800" dirty="0" err="1"/>
              <a:t>Beanstalk</a:t>
            </a:r>
            <a:r>
              <a:rPr lang="tr-TR" sz="2800" dirty="0"/>
              <a:t> desteklediği diller</a:t>
            </a:r>
            <a:br>
              <a:rPr lang="tr-TR" sz="2800" dirty="0"/>
            </a:br>
            <a:endParaRPr lang="tr-TR" sz="2800" dirty="0"/>
          </a:p>
        </p:txBody>
      </p:sp>
      <p:sp>
        <p:nvSpPr>
          <p:cNvPr id="3" name="2 İçerik Yer Tutucusu"/>
          <p:cNvSpPr>
            <a:spLocks noGrp="1"/>
          </p:cNvSpPr>
          <p:nvPr>
            <p:ph idx="1"/>
          </p:nvPr>
        </p:nvSpPr>
        <p:spPr>
          <a:xfrm>
            <a:off x="1945201" y="1540189"/>
            <a:ext cx="6591985" cy="3777622"/>
          </a:xfrm>
        </p:spPr>
        <p:txBody>
          <a:bodyPr>
            <a:normAutofit fontScale="77500" lnSpcReduction="20000"/>
          </a:bodyPr>
          <a:lstStyle/>
          <a:p>
            <a:pPr>
              <a:buNone/>
            </a:pPr>
            <a:r>
              <a:rPr lang="tr-TR" dirty="0"/>
              <a:t>-</a:t>
            </a:r>
            <a:r>
              <a:rPr lang="tr-TR" dirty="0" err="1"/>
              <a:t>Apache</a:t>
            </a:r>
            <a:r>
              <a:rPr lang="tr-TR" dirty="0"/>
              <a:t> http server üzerinde </a:t>
            </a:r>
            <a:r>
              <a:rPr lang="tr-TR" dirty="0" err="1"/>
              <a:t>Php</a:t>
            </a:r>
            <a:r>
              <a:rPr lang="tr-TR" dirty="0"/>
              <a:t> , </a:t>
            </a:r>
            <a:r>
              <a:rPr lang="tr-TR" dirty="0" err="1"/>
              <a:t>python</a:t>
            </a:r>
            <a:r>
              <a:rPr lang="tr-TR" dirty="0"/>
              <a:t> , </a:t>
            </a:r>
            <a:r>
              <a:rPr lang="tr-TR" dirty="0" err="1"/>
              <a:t>ruby</a:t>
            </a:r>
            <a:r>
              <a:rPr lang="tr-TR" dirty="0"/>
              <a:t> Uygulamaları</a:t>
            </a:r>
          </a:p>
          <a:p>
            <a:pPr>
              <a:buNone/>
            </a:pPr>
            <a:r>
              <a:rPr lang="tr-TR" dirty="0"/>
              <a:t>- IIS üzerinde .net Uygulamaları</a:t>
            </a:r>
          </a:p>
          <a:p>
            <a:pPr>
              <a:buNone/>
            </a:pPr>
            <a:r>
              <a:rPr lang="tr-TR" dirty="0"/>
              <a:t>- </a:t>
            </a:r>
            <a:r>
              <a:rPr lang="tr-TR" dirty="0" err="1"/>
              <a:t>Apache</a:t>
            </a:r>
            <a:r>
              <a:rPr lang="tr-TR" dirty="0"/>
              <a:t> üzerinde </a:t>
            </a:r>
            <a:r>
              <a:rPr lang="tr-TR" dirty="0" err="1"/>
              <a:t>java</a:t>
            </a:r>
            <a:r>
              <a:rPr lang="tr-TR" dirty="0"/>
              <a:t> uygulamaları</a:t>
            </a:r>
          </a:p>
          <a:p>
            <a:pPr>
              <a:buNone/>
            </a:pPr>
            <a:r>
              <a:rPr lang="tr-TR" dirty="0"/>
              <a:t>- Node.js</a:t>
            </a:r>
          </a:p>
          <a:p>
            <a:pPr>
              <a:buNone/>
            </a:pPr>
            <a:r>
              <a:rPr lang="tr-TR" dirty="0"/>
              <a:t>- </a:t>
            </a:r>
            <a:r>
              <a:rPr lang="tr-TR" dirty="0" err="1"/>
              <a:t>docker</a:t>
            </a:r>
            <a:endParaRPr lang="tr-TR" dirty="0"/>
          </a:p>
          <a:p>
            <a:pPr>
              <a:buNone/>
            </a:pPr>
            <a:r>
              <a:rPr lang="tr-TR" dirty="0"/>
              <a:t>- Git(desteklediği </a:t>
            </a:r>
            <a:r>
              <a:rPr lang="tr-TR" dirty="0" err="1"/>
              <a:t>development</a:t>
            </a:r>
            <a:r>
              <a:rPr lang="tr-TR" dirty="0"/>
              <a:t> </a:t>
            </a:r>
            <a:r>
              <a:rPr lang="tr-TR" dirty="0" err="1"/>
              <a:t>methodu</a:t>
            </a:r>
            <a:r>
              <a:rPr lang="tr-TR" dirty="0"/>
              <a:t>)</a:t>
            </a:r>
          </a:p>
          <a:p>
            <a:pPr>
              <a:buNone/>
            </a:pPr>
            <a:r>
              <a:rPr lang="tr-TR" dirty="0"/>
              <a:t>- Java Web Application Archive(desteklediği </a:t>
            </a:r>
            <a:r>
              <a:rPr lang="tr-TR" dirty="0" err="1"/>
              <a:t>development</a:t>
            </a:r>
            <a:r>
              <a:rPr lang="tr-TR" dirty="0"/>
              <a:t> </a:t>
            </a:r>
            <a:r>
              <a:rPr lang="tr-TR" dirty="0" err="1"/>
              <a:t>methodu</a:t>
            </a:r>
            <a:r>
              <a:rPr lang="tr-TR" dirty="0"/>
              <a:t>)</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Özetle </a:t>
            </a:r>
            <a:r>
              <a:rPr lang="tr-TR" dirty="0" err="1"/>
              <a:t>Elastic</a:t>
            </a:r>
            <a:r>
              <a:rPr lang="tr-TR" dirty="0"/>
              <a:t> </a:t>
            </a:r>
            <a:r>
              <a:rPr lang="tr-TR" dirty="0" err="1"/>
              <a:t>Beanstalk</a:t>
            </a:r>
            <a:r>
              <a:rPr lang="tr-TR" dirty="0"/>
              <a:t> veya buna benzer bir servis kullanıldığında, müşteri olarak minimum efor ile web uygulamanızı </a:t>
            </a:r>
            <a:r>
              <a:rPr lang="tr-TR" u="sng" dirty="0"/>
              <a:t>hizmete </a:t>
            </a:r>
            <a:r>
              <a:rPr lang="tr-TR" dirty="0"/>
              <a:t>açabiliyorsunuz. </a:t>
            </a:r>
          </a:p>
          <a:p>
            <a:endParaRPr lang="tr-TR" dirty="0"/>
          </a:p>
        </p:txBody>
      </p:sp>
      <p:pic>
        <p:nvPicPr>
          <p:cNvPr id="4" name="3 Resim" descr="ElasticBeanstalk_Thumbnail.efa19f6de4c2b7cafb5c0788f3caa2f7068cbbbf.png"/>
          <p:cNvPicPr>
            <a:picLocks noChangeAspect="1"/>
          </p:cNvPicPr>
          <p:nvPr/>
        </p:nvPicPr>
        <p:blipFill>
          <a:blip r:embed="rId2"/>
          <a:stretch>
            <a:fillRect/>
          </a:stretch>
        </p:blipFill>
        <p:spPr>
          <a:xfrm>
            <a:off x="0" y="3929066"/>
            <a:ext cx="9018774" cy="24288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AWS </a:t>
            </a:r>
            <a:r>
              <a:rPr lang="tr-TR" dirty="0" err="1"/>
              <a:t>Lambda</a:t>
            </a:r>
            <a:r>
              <a:rPr lang="tr-TR" dirty="0"/>
              <a:t> Nedir?</a:t>
            </a:r>
            <a:br>
              <a:rPr lang="tr-TR" dirty="0"/>
            </a:br>
            <a:endParaRPr lang="tr-TR" dirty="0"/>
          </a:p>
        </p:txBody>
      </p:sp>
      <p:sp>
        <p:nvSpPr>
          <p:cNvPr id="3" name="2 İçerik Yer Tutucusu"/>
          <p:cNvSpPr>
            <a:spLocks noGrp="1"/>
          </p:cNvSpPr>
          <p:nvPr>
            <p:ph idx="1"/>
          </p:nvPr>
        </p:nvSpPr>
        <p:spPr/>
        <p:txBody>
          <a:bodyPr>
            <a:normAutofit/>
          </a:bodyPr>
          <a:lstStyle/>
          <a:p>
            <a:pPr fontAlgn="base"/>
            <a:r>
              <a:rPr lang="tr-TR" dirty="0" err="1"/>
              <a:t>Aws</a:t>
            </a:r>
            <a:r>
              <a:rPr lang="tr-TR" dirty="0"/>
              <a:t> altında sunulan </a:t>
            </a:r>
            <a:r>
              <a:rPr lang="tr-TR" dirty="0" err="1">
                <a:hlinkClick r:id="rId2"/>
              </a:rPr>
              <a:t>Lambda</a:t>
            </a:r>
            <a:r>
              <a:rPr lang="tr-TR" dirty="0">
                <a:hlinkClick r:id="rId2"/>
              </a:rPr>
              <a:t> servisi</a:t>
            </a:r>
            <a:r>
              <a:rPr lang="tr-TR" dirty="0"/>
              <a:t>, genel olarak sunucular, büyük </a:t>
            </a:r>
            <a:r>
              <a:rPr lang="tr-TR" dirty="0" err="1"/>
              <a:t>frameworkler</a:t>
            </a:r>
            <a:r>
              <a:rPr lang="tr-TR" dirty="0"/>
              <a:t> , uygulama alt yapısı vs gibi konularla uğraşmak yerine iş yükümüz için gerekli işlemleri yerine getirecek “fonksiyonlar” yazmamıza imkan veren bir alt yapı sunmaktadır.</a:t>
            </a:r>
          </a:p>
          <a:p>
            <a:pPr marL="0" indent="0" fontAlgn="base">
              <a:buNone/>
            </a:pPr>
            <a:endParaRPr lang="tr-TR" dirty="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       CLOUD COMPUTİNG</a:t>
            </a:r>
            <a:endParaRPr lang="tr-TR" dirty="0"/>
          </a:p>
        </p:txBody>
      </p:sp>
      <p:sp>
        <p:nvSpPr>
          <p:cNvPr id="3" name="2 İçerik Yer Tutucusu"/>
          <p:cNvSpPr>
            <a:spLocks noGrp="1"/>
          </p:cNvSpPr>
          <p:nvPr>
            <p:ph sz="half" idx="1"/>
          </p:nvPr>
        </p:nvSpPr>
        <p:spPr>
          <a:xfrm>
            <a:off x="457200" y="1722437"/>
            <a:ext cx="8258204" cy="4525963"/>
          </a:xfrm>
        </p:spPr>
        <p:txBody>
          <a:bodyPr/>
          <a:lstStyle/>
          <a:p>
            <a:endParaRPr lang="tr-TR" dirty="0" smtClean="0"/>
          </a:p>
          <a:p>
            <a:r>
              <a:rPr lang="tr-TR" dirty="0" smtClean="0"/>
              <a:t>Bulut bilişimin tercih edilmesinin sebebi sadece depo kapasitesinin geniş olması, gelişmiş işletim sistemi ve performansa sahip olması değildir.</a:t>
            </a:r>
          </a:p>
          <a:p>
            <a:endParaRPr lang="tr-TR" dirty="0" smtClean="0"/>
          </a:p>
          <a:p>
            <a:r>
              <a:rPr lang="tr-TR" dirty="0" smtClean="0"/>
              <a:t>Aynı zamanda düşük donanım ve yazılım maliyeti de en büyük etkendir.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74638"/>
            <a:ext cx="8258204" cy="796908"/>
          </a:xfrm>
        </p:spPr>
        <p:txBody>
          <a:bodyPr/>
          <a:lstStyle/>
          <a:p>
            <a:r>
              <a:rPr lang="tr-TR" dirty="0"/>
              <a:t>Avantajları</a:t>
            </a:r>
          </a:p>
        </p:txBody>
      </p:sp>
      <p:sp>
        <p:nvSpPr>
          <p:cNvPr id="3" name="2 İçerik Yer Tutucusu"/>
          <p:cNvSpPr>
            <a:spLocks noGrp="1"/>
          </p:cNvSpPr>
          <p:nvPr>
            <p:ph idx="1"/>
          </p:nvPr>
        </p:nvSpPr>
        <p:spPr>
          <a:xfrm>
            <a:off x="357158" y="1214422"/>
            <a:ext cx="8429684" cy="5214974"/>
          </a:xfrm>
        </p:spPr>
        <p:txBody>
          <a:bodyPr>
            <a:normAutofit fontScale="55000" lnSpcReduction="20000"/>
          </a:bodyPr>
          <a:lstStyle/>
          <a:p>
            <a:pPr fontAlgn="base"/>
            <a:r>
              <a:rPr lang="tr-TR" b="1" dirty="0"/>
              <a:t>Maliyet/Tasarruf:</a:t>
            </a:r>
            <a:r>
              <a:rPr lang="tr-TR" dirty="0"/>
              <a:t> sunucunun RAM ve İşlemci kullanımına göre ödeme yaptığımız modelden, sadece </a:t>
            </a:r>
            <a:r>
              <a:rPr lang="tr-TR" dirty="0" err="1"/>
              <a:t>foksiyonlarınız</a:t>
            </a:r>
            <a:r>
              <a:rPr lang="tr-TR" dirty="0"/>
              <a:t> çalıştığı zaman ücret ödeme modeline geçmiş olacağız.</a:t>
            </a:r>
          </a:p>
          <a:p>
            <a:pPr fontAlgn="base"/>
            <a:endParaRPr lang="tr-TR" dirty="0"/>
          </a:p>
          <a:p>
            <a:pPr fontAlgn="base"/>
            <a:r>
              <a:rPr lang="tr-TR" b="1" dirty="0"/>
              <a:t>Operasyon Kolaylığı:</a:t>
            </a:r>
            <a:r>
              <a:rPr lang="tr-TR" dirty="0"/>
              <a:t> </a:t>
            </a:r>
            <a:r>
              <a:rPr lang="tr-TR" dirty="0" err="1"/>
              <a:t>Lambda</a:t>
            </a:r>
            <a:r>
              <a:rPr lang="tr-TR" dirty="0"/>
              <a:t> fonksiyonları </a:t>
            </a:r>
            <a:r>
              <a:rPr lang="tr-TR" dirty="0" err="1"/>
              <a:t>stateless</a:t>
            </a:r>
            <a:r>
              <a:rPr lang="tr-TR" dirty="0"/>
              <a:t> ve izole oldukları için istediğiniz gibi organize etme kolaylığı sunmaktalar. AWS </a:t>
            </a:r>
            <a:r>
              <a:rPr lang="tr-TR" dirty="0" err="1"/>
              <a:t>Lambda</a:t>
            </a:r>
            <a:r>
              <a:rPr lang="tr-TR" dirty="0"/>
              <a:t> yazdığımız kodların ihtiyacı olan alt yapıyı bizim yerimize oluşturacak, bakım, güncelleme, güvenlik yamaları, dahili </a:t>
            </a:r>
            <a:r>
              <a:rPr lang="tr-TR" dirty="0" err="1"/>
              <a:t>loglama</a:t>
            </a:r>
            <a:r>
              <a:rPr lang="tr-TR" dirty="0"/>
              <a:t> vs bir çok ihtiyacı bizim yerimize gerçekleştirecek.</a:t>
            </a:r>
          </a:p>
          <a:p>
            <a:pPr fontAlgn="base"/>
            <a:r>
              <a:rPr lang="tr-TR" b="1" dirty="0"/>
              <a:t>Ölçeklenebilirlik ve Kararlılık:</a:t>
            </a:r>
            <a:r>
              <a:rPr lang="tr-TR" dirty="0"/>
              <a:t> </a:t>
            </a:r>
            <a:r>
              <a:rPr lang="tr-TR" dirty="0" err="1"/>
              <a:t>Aws</a:t>
            </a:r>
            <a:r>
              <a:rPr lang="tr-TR" dirty="0"/>
              <a:t> </a:t>
            </a:r>
            <a:r>
              <a:rPr lang="tr-TR" dirty="0" err="1"/>
              <a:t>lambda</a:t>
            </a:r>
            <a:r>
              <a:rPr lang="tr-TR" dirty="0"/>
              <a:t> ihtiyaç duyulması durumunda otomatik olarak kendi kendini ölçeklendirme yeteneğine sahip. </a:t>
            </a:r>
          </a:p>
          <a:p>
            <a:pPr fontAlgn="base"/>
            <a:r>
              <a:rPr lang="tr-TR" dirty="0" err="1"/>
              <a:t>Lambda</a:t>
            </a:r>
            <a:r>
              <a:rPr lang="tr-TR" dirty="0"/>
              <a:t>, dahili olarak “</a:t>
            </a:r>
            <a:r>
              <a:rPr lang="tr-TR" i="1" dirty="0" err="1"/>
              <a:t>high</a:t>
            </a:r>
            <a:r>
              <a:rPr lang="tr-TR" i="1" dirty="0"/>
              <a:t> </a:t>
            </a:r>
            <a:r>
              <a:rPr lang="tr-TR" i="1" dirty="0" err="1"/>
              <a:t>availability</a:t>
            </a:r>
            <a:r>
              <a:rPr lang="tr-TR" i="1" dirty="0"/>
              <a:t> / yüksek erişilebilirlik</a:t>
            </a:r>
            <a:r>
              <a:rPr lang="tr-TR" dirty="0"/>
              <a:t>”  ve “</a:t>
            </a:r>
            <a:r>
              <a:rPr lang="tr-TR" i="1" dirty="0"/>
              <a:t> </a:t>
            </a:r>
            <a:r>
              <a:rPr lang="tr-TR" i="1" dirty="0" err="1"/>
              <a:t>built</a:t>
            </a:r>
            <a:r>
              <a:rPr lang="tr-TR" i="1" dirty="0"/>
              <a:t>-in </a:t>
            </a:r>
            <a:r>
              <a:rPr lang="tr-TR" i="1" dirty="0" err="1"/>
              <a:t>fault</a:t>
            </a:r>
            <a:r>
              <a:rPr lang="tr-TR" i="1" dirty="0"/>
              <a:t> </a:t>
            </a:r>
            <a:r>
              <a:rPr lang="tr-TR" i="1" dirty="0" err="1"/>
              <a:t>tolerance</a:t>
            </a:r>
            <a:r>
              <a:rPr lang="tr-TR" dirty="0"/>
              <a:t> / hata-çökme telafi edicisi ” dediğimiz ve genel olarak AWS in en önemli iki artısı olan yapı ile kararlı bir sisteme sahip olma imkanı vermekte. Örneğin, siz kodunuzu “</a:t>
            </a:r>
            <a:r>
              <a:rPr lang="tr-TR" b="1" dirty="0"/>
              <a:t>x”</a:t>
            </a:r>
            <a:r>
              <a:rPr lang="tr-TR" dirty="0"/>
              <a:t> bölgesinde ki </a:t>
            </a:r>
            <a:r>
              <a:rPr lang="tr-TR" b="1" dirty="0"/>
              <a:t>“y”</a:t>
            </a:r>
            <a:r>
              <a:rPr lang="tr-TR" dirty="0"/>
              <a:t> data </a:t>
            </a:r>
            <a:r>
              <a:rPr lang="tr-TR" dirty="0" err="1"/>
              <a:t>center</a:t>
            </a:r>
            <a:r>
              <a:rPr lang="tr-TR" dirty="0"/>
              <a:t> da bulunan bir bilgisayara yüklediğinizde, AWS </a:t>
            </a:r>
            <a:r>
              <a:rPr lang="tr-TR" dirty="0" err="1"/>
              <a:t>Lambda</a:t>
            </a:r>
            <a:r>
              <a:rPr lang="tr-TR" dirty="0"/>
              <a:t> otomatik olarak farklı noktalarda sizin için “her hangi bir sorun olması halinde” çalışacak kopyalarını hazır tutacaktır. Bir servis kullanılamaz olursa hemen diğeri </a:t>
            </a:r>
            <a:r>
              <a:rPr lang="tr-TR" dirty="0" err="1"/>
              <a:t>çlaışmaya</a:t>
            </a:r>
            <a:r>
              <a:rPr lang="tr-TR" dirty="0"/>
              <a:t> başlayacaktır.</a:t>
            </a:r>
          </a:p>
          <a:p>
            <a:pPr fontAlgn="base"/>
            <a:r>
              <a:rPr lang="tr-TR" b="1" dirty="0"/>
              <a:t>Dahili Güvenlik Sistemi:  </a:t>
            </a:r>
            <a:r>
              <a:rPr lang="tr-TR" dirty="0">
                <a:hlinkClick r:id="rId2"/>
              </a:rPr>
              <a:t>AWS </a:t>
            </a:r>
            <a:r>
              <a:rPr lang="tr-TR" dirty="0" err="1">
                <a:hlinkClick r:id="rId2"/>
              </a:rPr>
              <a:t>Identity</a:t>
            </a:r>
            <a:r>
              <a:rPr lang="tr-TR" dirty="0">
                <a:hlinkClick r:id="rId2"/>
              </a:rPr>
              <a:t> </a:t>
            </a:r>
            <a:r>
              <a:rPr lang="tr-TR" dirty="0" err="1">
                <a:hlinkClick r:id="rId2"/>
              </a:rPr>
              <a:t>and</a:t>
            </a:r>
            <a:r>
              <a:rPr lang="tr-TR" dirty="0">
                <a:hlinkClick r:id="rId2"/>
              </a:rPr>
              <a:t> Access </a:t>
            </a:r>
            <a:r>
              <a:rPr lang="tr-TR" dirty="0" err="1">
                <a:hlinkClick r:id="rId2"/>
              </a:rPr>
              <a:t>Management</a:t>
            </a:r>
            <a:r>
              <a:rPr lang="tr-TR" b="1" dirty="0"/>
              <a:t> (IAM) </a:t>
            </a:r>
            <a:r>
              <a:rPr lang="tr-TR" dirty="0"/>
              <a:t>sayesinde,  diğer AWS servisleri ile iletişimi güvenli bir şekilde yönetmektedir.</a:t>
            </a:r>
          </a:p>
          <a:p>
            <a:pPr fontAlgn="base"/>
            <a:r>
              <a:rPr lang="tr-TR" dirty="0"/>
              <a:t>AWS üzerindeki diğer servislerle çok kolay bir entegrasyon imkanı bulunur.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Depolama</a:t>
            </a:r>
          </a:p>
        </p:txBody>
      </p:sp>
      <p:sp>
        <p:nvSpPr>
          <p:cNvPr id="3" name="2 İçerik Yer Tutucusu"/>
          <p:cNvSpPr>
            <a:spLocks noGrp="1"/>
          </p:cNvSpPr>
          <p:nvPr>
            <p:ph idx="1"/>
          </p:nvPr>
        </p:nvSpPr>
        <p:spPr/>
        <p:txBody>
          <a:bodyPr>
            <a:normAutofit fontScale="77500" lnSpcReduction="20000"/>
          </a:bodyPr>
          <a:lstStyle/>
          <a:p>
            <a:r>
              <a:rPr lang="tr-TR" dirty="0"/>
              <a:t>Amazon S3: Ölçeklenebilir nesne tabanlı depolama servisi</a:t>
            </a:r>
          </a:p>
          <a:p>
            <a:r>
              <a:rPr lang="tr-TR" dirty="0"/>
              <a:t>Amazon EBS: Sanal </a:t>
            </a:r>
            <a:r>
              <a:rPr lang="tr-TR" dirty="0" err="1"/>
              <a:t>makinelar</a:t>
            </a:r>
            <a:r>
              <a:rPr lang="tr-TR" dirty="0"/>
              <a:t>(EC2) için blok depolama servisi</a:t>
            </a:r>
          </a:p>
          <a:p>
            <a:r>
              <a:rPr lang="tr-TR" dirty="0"/>
              <a:t>Amazon </a:t>
            </a:r>
            <a:r>
              <a:rPr lang="tr-TR" dirty="0" err="1"/>
              <a:t>Elastic</a:t>
            </a:r>
            <a:r>
              <a:rPr lang="tr-TR" dirty="0"/>
              <a:t> File </a:t>
            </a:r>
            <a:r>
              <a:rPr lang="tr-TR" dirty="0" err="1"/>
              <a:t>System</a:t>
            </a:r>
            <a:r>
              <a:rPr lang="tr-TR" dirty="0"/>
              <a:t>: Sanal makineler(EC2) için dosya depolama yönetimi</a:t>
            </a:r>
          </a:p>
          <a:p>
            <a:r>
              <a:rPr lang="tr-TR" dirty="0"/>
              <a:t>Amazon </a:t>
            </a:r>
            <a:r>
              <a:rPr lang="tr-TR" dirty="0" err="1"/>
              <a:t>Glacier</a:t>
            </a:r>
            <a:r>
              <a:rPr lang="tr-TR" dirty="0"/>
              <a:t>: Düşük maliyetli Arşive depolama servisi</a:t>
            </a:r>
          </a:p>
          <a:p>
            <a:r>
              <a:rPr lang="tr-TR" dirty="0"/>
              <a:t>AWS </a:t>
            </a:r>
            <a:r>
              <a:rPr lang="tr-TR" dirty="0" err="1"/>
              <a:t>Storage</a:t>
            </a:r>
            <a:r>
              <a:rPr lang="tr-TR" dirty="0"/>
              <a:t> </a:t>
            </a:r>
            <a:r>
              <a:rPr lang="tr-TR" dirty="0" err="1"/>
              <a:t>Gateway</a:t>
            </a:r>
            <a:r>
              <a:rPr lang="tr-TR" dirty="0"/>
              <a:t>: </a:t>
            </a:r>
            <a:r>
              <a:rPr lang="tr-TR" dirty="0" err="1"/>
              <a:t>Hibrid</a:t>
            </a:r>
            <a:r>
              <a:rPr lang="tr-TR" dirty="0"/>
              <a:t> depolama entegrasyonu</a:t>
            </a:r>
          </a:p>
          <a:p>
            <a:r>
              <a:rPr lang="tr-TR" dirty="0"/>
              <a:t>AWS </a:t>
            </a:r>
            <a:r>
              <a:rPr lang="tr-TR" dirty="0" err="1"/>
              <a:t>Snowball</a:t>
            </a:r>
            <a:r>
              <a:rPr lang="tr-TR" dirty="0"/>
              <a:t>: Büyük boyutlu veriler için aktarım servisi</a:t>
            </a:r>
          </a:p>
          <a:p>
            <a:pPr marL="0" indent="0">
              <a:buNone/>
            </a:pPr>
            <a:r>
              <a:rPr lang="tr-TR" dirty="0"/>
              <a:t> </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fontAlgn="base"/>
            <a:r>
              <a:rPr lang="tr-TR" b="1" i="1" dirty="0"/>
              <a:t>S3-</a:t>
            </a:r>
            <a:r>
              <a:rPr lang="tr-TR" b="1" i="1" dirty="0" err="1"/>
              <a:t>Simple</a:t>
            </a:r>
            <a:r>
              <a:rPr lang="tr-TR" b="1" i="1" dirty="0"/>
              <a:t> </a:t>
            </a:r>
            <a:r>
              <a:rPr lang="tr-TR" b="1" i="1" dirty="0" err="1"/>
              <a:t>Storage</a:t>
            </a:r>
            <a:r>
              <a:rPr lang="tr-TR" b="1" i="1" dirty="0"/>
              <a:t> Service</a:t>
            </a:r>
            <a:r>
              <a:rPr lang="tr-TR" i="1" dirty="0"/>
              <a:t>:</a:t>
            </a:r>
            <a:br>
              <a:rPr lang="tr-TR" i="1" dirty="0"/>
            </a:br>
            <a:endParaRPr lang="tr-TR" dirty="0"/>
          </a:p>
        </p:txBody>
      </p:sp>
      <p:sp>
        <p:nvSpPr>
          <p:cNvPr id="3" name="2 İçerik Yer Tutucusu"/>
          <p:cNvSpPr>
            <a:spLocks noGrp="1"/>
          </p:cNvSpPr>
          <p:nvPr>
            <p:ph idx="1"/>
          </p:nvPr>
        </p:nvSpPr>
        <p:spPr>
          <a:xfrm>
            <a:off x="183702" y="1357803"/>
            <a:ext cx="8929718" cy="3571900"/>
          </a:xfrm>
        </p:spPr>
        <p:txBody>
          <a:bodyPr>
            <a:normAutofit fontScale="85000" lnSpcReduction="10000"/>
          </a:bodyPr>
          <a:lstStyle/>
          <a:p>
            <a:pPr fontAlgn="base"/>
            <a:r>
              <a:rPr lang="tr-TR" dirty="0"/>
              <a:t>S3; güvenli, ölçeklenebilir, obje tabanlı depolama hizmeti sunan AWS servisidir. Bu servisi kullanmak için ödemeniz gereken minimum tutar veya kurulum maliyeti yok. Tam olarak kullandığınız miktar kadar ödersiniz. S3 üzerinde alanlarınız, AWS içinde </a:t>
            </a:r>
            <a:r>
              <a:rPr lang="tr-TR" dirty="0" err="1"/>
              <a:t>replicate</a:t>
            </a:r>
            <a:r>
              <a:rPr lang="tr-TR" dirty="0"/>
              <a:t> edilerek hata toleransı sağlanır.</a:t>
            </a:r>
          </a:p>
          <a:p>
            <a:pPr fontAlgn="base"/>
            <a:r>
              <a:rPr lang="tr-TR" dirty="0"/>
              <a:t>S3 depolama hizmetini tek başına kullanabileceğiniz gibi AWS EC2 servisi ile birlikte de kullanabilirsiniz. </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Veri Tabanı</a:t>
            </a:r>
          </a:p>
        </p:txBody>
      </p:sp>
      <p:sp>
        <p:nvSpPr>
          <p:cNvPr id="3" name="2 İçerik Yer Tutucusu"/>
          <p:cNvSpPr>
            <a:spLocks noGrp="1"/>
          </p:cNvSpPr>
          <p:nvPr>
            <p:ph idx="1"/>
          </p:nvPr>
        </p:nvSpPr>
        <p:spPr/>
        <p:txBody>
          <a:bodyPr>
            <a:normAutofit fontScale="92500" lnSpcReduction="20000"/>
          </a:bodyPr>
          <a:lstStyle/>
          <a:p>
            <a:r>
              <a:rPr lang="tr-TR" dirty="0"/>
              <a:t>Amazon </a:t>
            </a:r>
            <a:r>
              <a:rPr lang="tr-TR" dirty="0" err="1"/>
              <a:t>DynamoDB</a:t>
            </a:r>
            <a:r>
              <a:rPr lang="tr-TR" dirty="0"/>
              <a:t>: Yönetilebilir </a:t>
            </a:r>
            <a:r>
              <a:rPr lang="tr-TR" dirty="0" err="1"/>
              <a:t>NoSQL</a:t>
            </a:r>
            <a:r>
              <a:rPr lang="tr-TR" dirty="0"/>
              <a:t> Veritabanı</a:t>
            </a:r>
          </a:p>
          <a:p>
            <a:r>
              <a:rPr lang="tr-TR" dirty="0"/>
              <a:t>Amazon RDS: </a:t>
            </a:r>
            <a:r>
              <a:rPr lang="tr-TR" dirty="0" err="1"/>
              <a:t>MySQL</a:t>
            </a:r>
            <a:r>
              <a:rPr lang="tr-TR" dirty="0"/>
              <a:t>,</a:t>
            </a:r>
            <a:r>
              <a:rPr lang="tr-TR" dirty="0" err="1"/>
              <a:t>PostgreSQL</a:t>
            </a:r>
            <a:r>
              <a:rPr lang="tr-TR" dirty="0"/>
              <a:t>,</a:t>
            </a:r>
            <a:r>
              <a:rPr lang="tr-TR" dirty="0" err="1"/>
              <a:t>Oracle</a:t>
            </a:r>
            <a:r>
              <a:rPr lang="tr-TR" dirty="0"/>
              <a:t>, SQL Server ve </a:t>
            </a:r>
            <a:r>
              <a:rPr lang="tr-TR" dirty="0" err="1"/>
              <a:t>MariaDB</a:t>
            </a:r>
            <a:r>
              <a:rPr lang="tr-TR" dirty="0"/>
              <a:t> için yönetilebilir ilişkisel veritabanı  servisi</a:t>
            </a:r>
          </a:p>
          <a:p>
            <a:r>
              <a:rPr lang="tr-TR" dirty="0"/>
              <a:t>Amazon </a:t>
            </a:r>
            <a:r>
              <a:rPr lang="tr-TR" dirty="0" err="1"/>
              <a:t>Aurora</a:t>
            </a:r>
            <a:r>
              <a:rPr lang="tr-TR" dirty="0"/>
              <a:t>: Yüksek performanslı İlişkisel veritabanı</a:t>
            </a:r>
          </a:p>
          <a:p>
            <a:r>
              <a:rPr lang="tr-TR" dirty="0"/>
              <a:t>Amazon </a:t>
            </a:r>
            <a:r>
              <a:rPr lang="tr-TR" dirty="0" err="1"/>
              <a:t>ElastiCache</a:t>
            </a:r>
            <a:r>
              <a:rPr lang="tr-TR" dirty="0"/>
              <a:t>: </a:t>
            </a:r>
            <a:r>
              <a:rPr lang="tr-TR" dirty="0" err="1"/>
              <a:t>In</a:t>
            </a:r>
            <a:r>
              <a:rPr lang="tr-TR" dirty="0"/>
              <a:t>-</a:t>
            </a:r>
            <a:r>
              <a:rPr lang="tr-TR" dirty="0" err="1"/>
              <a:t>Memory</a:t>
            </a:r>
            <a:r>
              <a:rPr lang="tr-TR" dirty="0"/>
              <a:t> </a:t>
            </a:r>
            <a:r>
              <a:rPr lang="tr-TR" dirty="0" err="1"/>
              <a:t>Cache</a:t>
            </a:r>
            <a:r>
              <a:rPr lang="tr-TR" dirty="0"/>
              <a:t> servisi</a:t>
            </a:r>
          </a:p>
          <a:p>
            <a:r>
              <a:rPr lang="tr-TR" dirty="0"/>
              <a:t>Amazon Redshift: Hızlı, düşük maliyetli, yönetilebilir veri ambarı servisi</a:t>
            </a:r>
            <a:r>
              <a:rPr lang="tr-TR" b="1" dirty="0"/>
              <a:t> </a:t>
            </a:r>
            <a:endParaRPr lang="tr-TR" dirty="0"/>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a:t>ElastiCache</a:t>
            </a:r>
            <a:r>
              <a:rPr lang="tr-TR" dirty="0"/>
              <a:t/>
            </a:r>
            <a:br>
              <a:rPr lang="tr-TR" dirty="0"/>
            </a:br>
            <a:endParaRPr lang="tr-TR" dirty="0"/>
          </a:p>
        </p:txBody>
      </p:sp>
      <p:sp>
        <p:nvSpPr>
          <p:cNvPr id="3" name="2 İçerik Yer Tutucusu"/>
          <p:cNvSpPr>
            <a:spLocks noGrp="1"/>
          </p:cNvSpPr>
          <p:nvPr>
            <p:ph idx="1"/>
          </p:nvPr>
        </p:nvSpPr>
        <p:spPr/>
        <p:txBody>
          <a:bodyPr>
            <a:normAutofit fontScale="92500" lnSpcReduction="10000"/>
          </a:bodyPr>
          <a:lstStyle/>
          <a:p>
            <a:r>
              <a:rPr lang="tr-TR" dirty="0"/>
              <a:t>Amazonun ölçeklendirilebilir in-</a:t>
            </a:r>
            <a:r>
              <a:rPr lang="tr-TR" dirty="0" err="1"/>
              <a:t>memory</a:t>
            </a:r>
            <a:r>
              <a:rPr lang="tr-TR" dirty="0"/>
              <a:t> </a:t>
            </a:r>
            <a:r>
              <a:rPr lang="tr-TR" dirty="0" err="1"/>
              <a:t>cache</a:t>
            </a:r>
            <a:r>
              <a:rPr lang="tr-TR" dirty="0"/>
              <a:t> servisi. </a:t>
            </a:r>
          </a:p>
          <a:p>
            <a:r>
              <a:rPr lang="tr-TR" dirty="0">
                <a:hlinkClick r:id="rId2"/>
              </a:rPr>
              <a:t>Memory </a:t>
            </a:r>
            <a:r>
              <a:rPr lang="tr-TR" dirty="0" err="1">
                <a:hlinkClick r:id="rId2"/>
              </a:rPr>
              <a:t>cached</a:t>
            </a:r>
            <a:r>
              <a:rPr lang="tr-TR" dirty="0"/>
              <a:t> ile ayni iletişim protokolünü </a:t>
            </a:r>
            <a:r>
              <a:rPr lang="tr-TR" dirty="0" err="1"/>
              <a:t>kullandiğindan</a:t>
            </a:r>
            <a:r>
              <a:rPr lang="tr-TR" dirty="0"/>
              <a:t> doğrudan </a:t>
            </a:r>
            <a:r>
              <a:rPr lang="tr-TR" dirty="0" err="1">
                <a:hlinkClick r:id="rId2"/>
              </a:rPr>
              <a:t>memory</a:t>
            </a:r>
            <a:r>
              <a:rPr lang="tr-TR" dirty="0">
                <a:hlinkClick r:id="rId2"/>
              </a:rPr>
              <a:t> </a:t>
            </a:r>
            <a:r>
              <a:rPr lang="tr-TR" dirty="0" err="1">
                <a:hlinkClick r:id="rId2"/>
              </a:rPr>
              <a:t>cached</a:t>
            </a:r>
            <a:r>
              <a:rPr lang="tr-TR" dirty="0" err="1"/>
              <a:t>miş</a:t>
            </a:r>
            <a:r>
              <a:rPr lang="tr-TR" dirty="0"/>
              <a:t> gibi </a:t>
            </a:r>
            <a:r>
              <a:rPr lang="tr-TR" dirty="0" err="1"/>
              <a:t>calışabilecek</a:t>
            </a:r>
            <a:r>
              <a:rPr lang="tr-TR" dirty="0"/>
              <a:t>, hiç bir ek entegrasyon masrafı olmayan bir servistir. </a:t>
            </a:r>
            <a:br>
              <a:rPr lang="tr-TR" dirty="0"/>
            </a:br>
            <a:r>
              <a:rPr lang="tr-TR" dirty="0"/>
              <a:t>Böylece çok daha ucuza, elle tek tek </a:t>
            </a:r>
            <a:r>
              <a:rPr lang="tr-TR" dirty="0" err="1"/>
              <a:t>memorycached</a:t>
            </a:r>
            <a:r>
              <a:rPr lang="tr-TR" dirty="0"/>
              <a:t> </a:t>
            </a:r>
            <a:r>
              <a:rPr lang="tr-TR" dirty="0" err="1"/>
              <a:t>cluster</a:t>
            </a:r>
            <a:r>
              <a:rPr lang="tr-TR" dirty="0"/>
              <a:t> kurmak yerine 3-5 tıkla istediğiniz büyüklükte </a:t>
            </a:r>
            <a:r>
              <a:rPr lang="tr-TR" dirty="0" err="1"/>
              <a:t>memorycached</a:t>
            </a:r>
            <a:r>
              <a:rPr lang="tr-TR" dirty="0"/>
              <a:t> </a:t>
            </a:r>
            <a:r>
              <a:rPr lang="tr-TR" dirty="0" err="1">
                <a:hlinkClick r:id="rId3"/>
              </a:rPr>
              <a:t>cluster</a:t>
            </a:r>
            <a:r>
              <a:rPr lang="tr-TR" dirty="0" err="1"/>
              <a:t>'i</a:t>
            </a:r>
            <a:r>
              <a:rPr lang="tr-TR" dirty="0"/>
              <a:t> elinizin altında olacak.</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Network ve İçerik</a:t>
            </a:r>
            <a:r>
              <a:rPr lang="tr-TR" dirty="0"/>
              <a:t/>
            </a:r>
            <a:br>
              <a:rPr lang="tr-TR" dirty="0"/>
            </a:br>
            <a:endParaRPr lang="tr-TR" dirty="0"/>
          </a:p>
        </p:txBody>
      </p:sp>
      <p:sp>
        <p:nvSpPr>
          <p:cNvPr id="3" name="2 İçerik Yer Tutucusu"/>
          <p:cNvSpPr>
            <a:spLocks noGrp="1"/>
          </p:cNvSpPr>
          <p:nvPr>
            <p:ph idx="1"/>
          </p:nvPr>
        </p:nvSpPr>
        <p:spPr/>
        <p:txBody>
          <a:bodyPr>
            <a:normAutofit/>
          </a:bodyPr>
          <a:lstStyle/>
          <a:p>
            <a:r>
              <a:rPr lang="tr-TR" dirty="0"/>
              <a:t>Amazon VPC: Kullanıcıya özel bulut network sistemi</a:t>
            </a:r>
          </a:p>
          <a:p>
            <a:r>
              <a:rPr lang="tr-TR" dirty="0"/>
              <a:t>Amazon </a:t>
            </a:r>
            <a:r>
              <a:rPr lang="tr-TR" dirty="0" err="1"/>
              <a:t>CloudFront</a:t>
            </a:r>
            <a:r>
              <a:rPr lang="tr-TR" dirty="0"/>
              <a:t>: Global içerik dağıtım servisi</a:t>
            </a:r>
          </a:p>
          <a:p>
            <a:r>
              <a:rPr lang="tr-TR" dirty="0"/>
              <a:t>Amazon </a:t>
            </a:r>
            <a:r>
              <a:rPr lang="tr-TR" dirty="0" err="1"/>
              <a:t>Route</a:t>
            </a:r>
            <a:r>
              <a:rPr lang="tr-TR" dirty="0"/>
              <a:t> 53: Geniş DNS servisi</a:t>
            </a:r>
          </a:p>
          <a:p>
            <a:r>
              <a:rPr lang="tr-TR" dirty="0"/>
              <a:t>AWS </a:t>
            </a:r>
            <a:r>
              <a:rPr lang="tr-TR" dirty="0" err="1"/>
              <a:t>Direct</a:t>
            </a:r>
            <a:r>
              <a:rPr lang="tr-TR" dirty="0"/>
              <a:t> </a:t>
            </a:r>
            <a:r>
              <a:rPr lang="tr-TR" dirty="0" err="1"/>
              <a:t>Connect</a:t>
            </a:r>
            <a:r>
              <a:rPr lang="tr-TR" dirty="0"/>
              <a:t>: Özelleştirilmiş </a:t>
            </a:r>
            <a:r>
              <a:rPr lang="tr-TR" dirty="0" err="1"/>
              <a:t>netwok</a:t>
            </a:r>
            <a:r>
              <a:rPr lang="tr-TR" dirty="0"/>
              <a:t> bağlantı servisi</a:t>
            </a:r>
          </a:p>
          <a:p>
            <a:r>
              <a:rPr lang="tr-TR" dirty="0" err="1"/>
              <a:t>Elastic</a:t>
            </a:r>
            <a:r>
              <a:rPr lang="tr-TR" dirty="0"/>
              <a:t> </a:t>
            </a:r>
            <a:r>
              <a:rPr lang="tr-TR" dirty="0" err="1"/>
              <a:t>Load</a:t>
            </a:r>
            <a:r>
              <a:rPr lang="tr-TR" dirty="0"/>
              <a:t> </a:t>
            </a:r>
            <a:r>
              <a:rPr lang="tr-TR" dirty="0" err="1"/>
              <a:t>Balancing</a:t>
            </a:r>
            <a:r>
              <a:rPr lang="tr-TR" dirty="0"/>
              <a:t>: Yüksek ölçekli yük dağıtım servisi</a:t>
            </a:r>
          </a:p>
          <a:p>
            <a:endParaRPr lang="tr-TR" dirty="0"/>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Kaynakça</a:t>
            </a:r>
          </a:p>
        </p:txBody>
      </p:sp>
      <p:sp>
        <p:nvSpPr>
          <p:cNvPr id="3" name="2 İçerik Yer Tutucusu"/>
          <p:cNvSpPr>
            <a:spLocks noGrp="1"/>
          </p:cNvSpPr>
          <p:nvPr>
            <p:ph idx="1"/>
          </p:nvPr>
        </p:nvSpPr>
        <p:spPr/>
        <p:txBody>
          <a:bodyPr>
            <a:normAutofit fontScale="70000" lnSpcReduction="20000"/>
          </a:bodyPr>
          <a:lstStyle/>
          <a:p>
            <a:r>
              <a:rPr lang="tr-TR" dirty="0">
                <a:hlinkClick r:id="rId2"/>
              </a:rPr>
              <a:t>http://docs.aws.amazon.com/elasticbeanstalk/latest/dg/Welcome.html</a:t>
            </a:r>
            <a:endParaRPr lang="tr-TR" dirty="0"/>
          </a:p>
          <a:p>
            <a:r>
              <a:rPr lang="tr-TR" dirty="0">
                <a:hlinkClick r:id="rId3"/>
              </a:rPr>
              <a:t>https://wordpress.org/download/</a:t>
            </a:r>
            <a:endParaRPr lang="tr-TR" dirty="0"/>
          </a:p>
          <a:p>
            <a:r>
              <a:rPr lang="tr-TR" dirty="0">
                <a:hlinkClick r:id="rId4"/>
              </a:rPr>
              <a:t>https://api.wordpress.org/secret-key/1.1/salt/</a:t>
            </a:r>
            <a:endParaRPr lang="tr-TR" dirty="0"/>
          </a:p>
          <a:p>
            <a:r>
              <a:rPr lang="tr-TR" dirty="0">
                <a:hlinkClick r:id="rId5"/>
              </a:rPr>
              <a:t>http://aws.amazon.com/documentation/</a:t>
            </a:r>
            <a:endParaRPr lang="tr-TR" dirty="0"/>
          </a:p>
          <a:p>
            <a:r>
              <a:rPr lang="tr-TR" dirty="0">
                <a:hlinkClick r:id="rId6"/>
              </a:rPr>
              <a:t>http://digwp.com/2012/05/complete-list-wordpress-files</a:t>
            </a:r>
            <a:endParaRPr lang="tr-TR" dirty="0"/>
          </a:p>
          <a:p>
            <a:r>
              <a:rPr lang="tr-TR" dirty="0">
                <a:hlinkClick r:id="rId7"/>
              </a:rPr>
              <a:t>http://www.</a:t>
            </a:r>
            <a:r>
              <a:rPr lang="tr-TR" dirty="0" err="1">
                <a:hlinkClick r:id="rId7"/>
              </a:rPr>
              <a:t>howtospoter</a:t>
            </a:r>
            <a:r>
              <a:rPr lang="tr-TR" dirty="0">
                <a:hlinkClick r:id="rId7"/>
              </a:rPr>
              <a:t>.com/web-20/</a:t>
            </a:r>
            <a:r>
              <a:rPr lang="tr-TR" dirty="0" err="1">
                <a:hlinkClick r:id="rId7"/>
              </a:rPr>
              <a:t>wordpress</a:t>
            </a:r>
            <a:r>
              <a:rPr lang="tr-TR" dirty="0">
                <a:hlinkClick r:id="rId7"/>
              </a:rPr>
              <a:t>/</a:t>
            </a:r>
            <a:r>
              <a:rPr lang="tr-TR" dirty="0" err="1">
                <a:hlinkClick r:id="rId7"/>
              </a:rPr>
              <a:t>wordpress</a:t>
            </a:r>
            <a:r>
              <a:rPr lang="tr-TR" dirty="0">
                <a:hlinkClick r:id="rId7"/>
              </a:rPr>
              <a:t>-</a:t>
            </a:r>
            <a:r>
              <a:rPr lang="tr-TR" dirty="0" err="1">
                <a:hlinkClick r:id="rId7"/>
              </a:rPr>
              <a:t>guide</a:t>
            </a:r>
            <a:r>
              <a:rPr lang="tr-TR" dirty="0">
                <a:hlinkClick r:id="rId7"/>
              </a:rPr>
              <a:t>-</a:t>
            </a:r>
            <a:r>
              <a:rPr lang="tr-TR" dirty="0" err="1">
                <a:hlinkClick r:id="rId7"/>
              </a:rPr>
              <a:t>dissection</a:t>
            </a:r>
            <a:r>
              <a:rPr lang="tr-TR" dirty="0">
                <a:hlinkClick r:id="rId7"/>
              </a:rPr>
              <a:t>-of-file-</a:t>
            </a:r>
            <a:r>
              <a:rPr lang="tr-TR" dirty="0" err="1">
                <a:hlinkClick r:id="rId7"/>
              </a:rPr>
              <a:t>structure</a:t>
            </a:r>
            <a:endParaRPr lang="tr-TR" dirty="0"/>
          </a:p>
          <a:p>
            <a:r>
              <a:rPr lang="tr-TR" dirty="0">
                <a:hlinkClick r:id="rId8"/>
              </a:rPr>
              <a:t>http://www.</a:t>
            </a:r>
            <a:r>
              <a:rPr lang="tr-TR" dirty="0" err="1">
                <a:hlinkClick r:id="rId8"/>
              </a:rPr>
              <a:t>wpexplorer</a:t>
            </a:r>
            <a:r>
              <a:rPr lang="tr-TR" dirty="0">
                <a:hlinkClick r:id="rId8"/>
              </a:rPr>
              <a:t>.com/</a:t>
            </a:r>
            <a:r>
              <a:rPr lang="tr-TR" dirty="0" err="1">
                <a:hlinkClick r:id="rId8"/>
              </a:rPr>
              <a:t>wordpress</a:t>
            </a:r>
            <a:r>
              <a:rPr lang="tr-TR" dirty="0">
                <a:hlinkClick r:id="rId8"/>
              </a:rPr>
              <a:t>-</a:t>
            </a:r>
            <a:r>
              <a:rPr lang="tr-TR" dirty="0" err="1">
                <a:hlinkClick r:id="rId8"/>
              </a:rPr>
              <a:t>internal</a:t>
            </a:r>
            <a:r>
              <a:rPr lang="tr-TR" dirty="0">
                <a:hlinkClick r:id="rId8"/>
              </a:rPr>
              <a:t>-</a:t>
            </a:r>
            <a:r>
              <a:rPr lang="tr-TR" dirty="0" err="1">
                <a:hlinkClick r:id="rId8"/>
              </a:rPr>
              <a:t>function</a:t>
            </a:r>
            <a:endParaRPr lang="tr-TR" dirty="0"/>
          </a:p>
          <a:p>
            <a:r>
              <a:rPr lang="tr-TR" dirty="0">
                <a:hlinkClick r:id="rId9" tooltip="http://aws.amazon.com/elasticbeanstalk/"/>
              </a:rPr>
              <a:t>http://aws.amazon.com/elasticbeanstalk/</a:t>
            </a:r>
            <a:endParaRPr lang="tr-TR" dirty="0"/>
          </a:p>
          <a:p>
            <a:r>
              <a:rPr lang="tr-TR" dirty="0">
                <a:hlinkClick r:id="rId10" tooltip="http://aws.amazon.com/whitepapers/"/>
              </a:rPr>
              <a:t>http://aws.amazon.com/whitepapers/</a:t>
            </a:r>
            <a:endParaRPr lang="tr-TR" dirty="0"/>
          </a:p>
          <a:p>
            <a:r>
              <a:rPr lang="tr-TR" dirty="0">
                <a:hlinkClick r:id="rId11"/>
              </a:rPr>
              <a:t>https://www.b3lab.org/amazon-elastic-compute-cloud-ec2-hakkinda-bilgi/</a:t>
            </a:r>
            <a:endParaRPr lang="tr-TR" dirty="0"/>
          </a:p>
          <a:p>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1"/>
                </a:solidFill>
              </a:rPr>
              <a:t>Bulut Bilişimi neyi ifade etmektedir ?</a:t>
            </a:r>
            <a:endParaRPr lang="tr-TR" sz="3200" dirty="0"/>
          </a:p>
        </p:txBody>
      </p:sp>
      <p:sp>
        <p:nvSpPr>
          <p:cNvPr id="3" name="2 İçerik Yer Tutucusu"/>
          <p:cNvSpPr>
            <a:spLocks noGrp="1"/>
          </p:cNvSpPr>
          <p:nvPr>
            <p:ph sz="half" idx="1"/>
          </p:nvPr>
        </p:nvSpPr>
        <p:spPr>
          <a:xfrm>
            <a:off x="457200" y="1722437"/>
            <a:ext cx="7829576" cy="4525963"/>
          </a:xfrm>
        </p:spPr>
        <p:txBody>
          <a:bodyPr/>
          <a:lstStyle/>
          <a:p>
            <a:r>
              <a:rPr lang="tr-TR" dirty="0" smtClean="0"/>
              <a:t>Hard Disklerimizde depoladığımız verilerin internet ortamında sanal sunucularda saklanması işlemi diyebiliriz.</a:t>
            </a:r>
          </a:p>
          <a:p>
            <a:endParaRPr lang="tr-TR" dirty="0" smtClean="0"/>
          </a:p>
          <a:p>
            <a:r>
              <a:rPr lang="tr-TR" dirty="0" smtClean="0"/>
              <a:t>Bulut Bilişimi bize daha fazla depolama alanı, hızlı veri transferi, maliyet tasarrufu yapabilme gibi bir takım olanaklar sağlamaktadır.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1"/>
                </a:solidFill>
              </a:rPr>
              <a:t>Bulut Bilişimi neyi ifade etmektedir ?</a:t>
            </a:r>
            <a:endParaRPr lang="tr-TR" sz="3200" dirty="0"/>
          </a:p>
        </p:txBody>
      </p:sp>
      <p:sp>
        <p:nvSpPr>
          <p:cNvPr id="3" name="2 İçerik Yer Tutucusu"/>
          <p:cNvSpPr>
            <a:spLocks noGrp="1"/>
          </p:cNvSpPr>
          <p:nvPr>
            <p:ph sz="half" idx="1"/>
          </p:nvPr>
        </p:nvSpPr>
        <p:spPr/>
        <p:txBody>
          <a:bodyPr>
            <a:normAutofit/>
          </a:bodyPr>
          <a:lstStyle/>
          <a:p>
            <a:r>
              <a:rPr lang="tr-TR" dirty="0" smtClean="0"/>
              <a:t>Büyük şirketler içinde iş gücü tasarrufunu da ekleyebiliriz. </a:t>
            </a:r>
          </a:p>
          <a:p>
            <a:pPr>
              <a:buNone/>
            </a:pPr>
            <a:endParaRPr lang="tr-TR" dirty="0" smtClean="0"/>
          </a:p>
          <a:p>
            <a:r>
              <a:rPr lang="tr-TR" dirty="0" smtClean="0"/>
              <a:t>Bulut bilişimde üç temel modele göre hizmet sunulmaktadır.</a:t>
            </a:r>
            <a:endParaRPr lang="tr-TR" dirty="0"/>
          </a:p>
        </p:txBody>
      </p:sp>
      <p:pic>
        <p:nvPicPr>
          <p:cNvPr id="5" name="4 İçerik Yer Tutucusu" descr="cloud-computing.jpg"/>
          <p:cNvPicPr>
            <a:picLocks noGrp="1" noChangeAspect="1"/>
          </p:cNvPicPr>
          <p:nvPr>
            <p:ph sz="half" idx="2"/>
          </p:nvPr>
        </p:nvPicPr>
        <p:blipFill>
          <a:blip r:embed="rId2"/>
          <a:stretch>
            <a:fillRect/>
          </a:stretch>
        </p:blipFill>
        <p:spPr>
          <a:xfrm>
            <a:off x="4857752" y="2071678"/>
            <a:ext cx="3829048" cy="351525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1"/>
                </a:solidFill>
              </a:rPr>
              <a:t>Bulut Bilişimi neyi ifade etmektedir ?</a:t>
            </a:r>
            <a:endParaRPr lang="tr-TR" sz="3200" dirty="0"/>
          </a:p>
        </p:txBody>
      </p:sp>
      <p:sp>
        <p:nvSpPr>
          <p:cNvPr id="3" name="2 İçerik Yer Tutucusu"/>
          <p:cNvSpPr>
            <a:spLocks noGrp="1"/>
          </p:cNvSpPr>
          <p:nvPr>
            <p:ph sz="half" idx="1"/>
          </p:nvPr>
        </p:nvSpPr>
        <p:spPr/>
        <p:txBody>
          <a:bodyPr>
            <a:normAutofit/>
          </a:bodyPr>
          <a:lstStyle/>
          <a:p>
            <a:pPr>
              <a:buNone/>
            </a:pPr>
            <a:endParaRPr lang="tr-TR" dirty="0" smtClean="0"/>
          </a:p>
          <a:p>
            <a:r>
              <a:rPr lang="tr-TR" dirty="0" smtClean="0"/>
              <a:t>Servis alt yapısı gerekmeksizin, herhangi bir yazılım, işlem veya veri erişimi olmadan alınacak hizmetlerin sağlanabilmesini konu alır.</a:t>
            </a:r>
          </a:p>
        </p:txBody>
      </p:sp>
      <p:pic>
        <p:nvPicPr>
          <p:cNvPr id="5" name="4 İçerik Yer Tutucusu" descr="cloud-computing.jpg"/>
          <p:cNvPicPr>
            <a:picLocks noGrp="1" noChangeAspect="1"/>
          </p:cNvPicPr>
          <p:nvPr>
            <p:ph sz="half" idx="2"/>
          </p:nvPr>
        </p:nvPicPr>
        <p:blipFill>
          <a:blip r:embed="rId2"/>
          <a:stretch>
            <a:fillRect/>
          </a:stretch>
        </p:blipFill>
        <p:spPr>
          <a:xfrm>
            <a:off x="4857752" y="2071678"/>
            <a:ext cx="3829048" cy="351525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1"/>
                </a:solidFill>
              </a:rPr>
              <a:t>Bulut Bilişimi neyi ifade etmektedir ?</a:t>
            </a:r>
            <a:endParaRPr lang="tr-TR" sz="3200" dirty="0"/>
          </a:p>
        </p:txBody>
      </p:sp>
      <p:sp>
        <p:nvSpPr>
          <p:cNvPr id="3" name="2 İçerik Yer Tutucusu"/>
          <p:cNvSpPr>
            <a:spLocks noGrp="1"/>
          </p:cNvSpPr>
          <p:nvPr>
            <p:ph sz="half" idx="1"/>
          </p:nvPr>
        </p:nvSpPr>
        <p:spPr>
          <a:xfrm>
            <a:off x="457200" y="1722437"/>
            <a:ext cx="7686700" cy="4525963"/>
          </a:xfrm>
        </p:spPr>
        <p:txBody>
          <a:bodyPr/>
          <a:lstStyle/>
          <a:p>
            <a:pPr>
              <a:buNone/>
            </a:pPr>
            <a:r>
              <a:rPr lang="tr-TR" dirty="0" smtClean="0">
                <a:solidFill>
                  <a:srgbClr val="FF0000"/>
                </a:solidFill>
              </a:rPr>
              <a:t> </a:t>
            </a:r>
            <a:r>
              <a:rPr lang="tr-TR" dirty="0" smtClean="0">
                <a:solidFill>
                  <a:schemeClr val="accent5">
                    <a:lumMod val="40000"/>
                    <a:lumOff val="60000"/>
                  </a:schemeClr>
                </a:solidFill>
              </a:rPr>
              <a:t>Bulut bilişimde üç temel modele göre hizmet sunulmaktadır.</a:t>
            </a:r>
          </a:p>
          <a:p>
            <a:pPr>
              <a:buNone/>
            </a:pPr>
            <a:r>
              <a:rPr lang="tr-TR" dirty="0" smtClean="0"/>
              <a:t>Bunlar;</a:t>
            </a:r>
          </a:p>
          <a:p>
            <a:r>
              <a:rPr lang="tr-TR" dirty="0" err="1" smtClean="0"/>
              <a:t>SaaS</a:t>
            </a:r>
            <a:r>
              <a:rPr lang="tr-TR" dirty="0" smtClean="0">
                <a:solidFill>
                  <a:schemeClr val="accent1"/>
                </a:solidFill>
              </a:rPr>
              <a:t> (Software as a Service)</a:t>
            </a:r>
            <a:endParaRPr lang="tr-TR" dirty="0" smtClean="0"/>
          </a:p>
          <a:p>
            <a:r>
              <a:rPr lang="tr-TR" dirty="0" smtClean="0"/>
              <a:t> </a:t>
            </a:r>
            <a:r>
              <a:rPr lang="tr-TR" dirty="0" err="1" smtClean="0"/>
              <a:t>PaaS</a:t>
            </a:r>
            <a:r>
              <a:rPr lang="tr-TR" dirty="0" smtClean="0"/>
              <a:t> </a:t>
            </a:r>
            <a:r>
              <a:rPr lang="tr-TR" dirty="0" smtClean="0">
                <a:solidFill>
                  <a:schemeClr val="accent1"/>
                </a:solidFill>
              </a:rPr>
              <a:t>(Platform as a Service)</a:t>
            </a:r>
            <a:endParaRPr lang="tr-TR" dirty="0" smtClean="0"/>
          </a:p>
          <a:p>
            <a:r>
              <a:rPr lang="tr-TR" dirty="0" smtClean="0"/>
              <a:t> </a:t>
            </a:r>
            <a:r>
              <a:rPr lang="tr-TR" dirty="0" err="1" smtClean="0"/>
              <a:t>IaaS</a:t>
            </a:r>
            <a:r>
              <a:rPr lang="tr-TR" dirty="0" smtClean="0"/>
              <a:t> </a:t>
            </a:r>
            <a:r>
              <a:rPr lang="tr-TR" dirty="0" smtClean="0">
                <a:solidFill>
                  <a:schemeClr val="accent1"/>
                </a:solidFill>
              </a:rPr>
              <a:t>(</a:t>
            </a:r>
            <a:r>
              <a:rPr lang="tr-TR" dirty="0" err="1" smtClean="0">
                <a:solidFill>
                  <a:schemeClr val="accent1"/>
                </a:solidFill>
              </a:rPr>
              <a:t>Infrastructure</a:t>
            </a:r>
            <a:r>
              <a:rPr lang="tr-TR" dirty="0" smtClean="0">
                <a:solidFill>
                  <a:schemeClr val="accent1"/>
                </a:solidFill>
              </a:rPr>
              <a:t> as a Service)</a:t>
            </a:r>
            <a:endParaRPr lang="tr-TR" dirty="0" smtClean="0"/>
          </a:p>
          <a:p>
            <a:pPr>
              <a:buNone/>
            </a:pPr>
            <a:r>
              <a:rPr lang="tr-TR" dirty="0" smtClean="0"/>
              <a:t>     olarak isimlendirilir.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138</TotalTime>
  <Words>1671</Words>
  <Application>Microsoft Office PowerPoint</Application>
  <PresentationFormat>Ekran Gösterisi (4:3)</PresentationFormat>
  <Paragraphs>228</Paragraphs>
  <Slides>56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56</vt:i4>
      </vt:variant>
    </vt:vector>
  </HeadingPairs>
  <TitlesOfParts>
    <vt:vector size="61" baseType="lpstr">
      <vt:lpstr>Arial</vt:lpstr>
      <vt:lpstr>Century Gothic</vt:lpstr>
      <vt:lpstr>Verdana</vt:lpstr>
      <vt:lpstr>Wingdings 2</vt:lpstr>
      <vt:lpstr>Verve</vt:lpstr>
      <vt:lpstr>Dağıtık Sistemlere Giriş Dersi</vt:lpstr>
      <vt:lpstr>       CLOUD COMPUTİNG</vt:lpstr>
      <vt:lpstr>       CLOUD COMPUTİNG </vt:lpstr>
      <vt:lpstr>       CLOUD COMPUTİNG </vt:lpstr>
      <vt:lpstr>       CLOUD COMPUTİNG</vt:lpstr>
      <vt:lpstr>Bulut Bilişimi neyi ifade etmektedir ?</vt:lpstr>
      <vt:lpstr>Bulut Bilişimi neyi ifade etmektedir ?</vt:lpstr>
      <vt:lpstr>Bulut Bilişimi neyi ifade etmektedir ?</vt:lpstr>
      <vt:lpstr>Bulut Bilişimi neyi ifade etmektedir ?</vt:lpstr>
      <vt:lpstr>SaaS (Software as a Service)</vt:lpstr>
      <vt:lpstr>SaaS (Software as a Service)</vt:lpstr>
      <vt:lpstr> IaaS (Infrastructure as a Service) </vt:lpstr>
      <vt:lpstr> IaaS (Infrastructure as a Service) </vt:lpstr>
      <vt:lpstr> IaaS (Infrastructure as a Service) </vt:lpstr>
      <vt:lpstr>  PaaS (Platform as a Service)  </vt:lpstr>
      <vt:lpstr>  PaaS (Platform as a Service)  </vt:lpstr>
      <vt:lpstr>   Bulut Bilişimin dezavantajları nelerdir?   </vt:lpstr>
      <vt:lpstr>   Bulut Bilişimin dezavantajları nelerdir?   </vt:lpstr>
      <vt:lpstr>   Bulut Bilişimin dezavantajları nelerdir?   </vt:lpstr>
      <vt:lpstr> Bulut depolama hizmetlerine şunlar örnek verilebilir </vt:lpstr>
      <vt:lpstr> Public Cloud (Genel Bulut) </vt:lpstr>
      <vt:lpstr> Public Cloud (Genel Bulut) </vt:lpstr>
      <vt:lpstr> Private Cloud (Özel Bulut) </vt:lpstr>
      <vt:lpstr> Private Cloud (Özel Bulut) </vt:lpstr>
      <vt:lpstr> Private Cloud (Özel Bulut) </vt:lpstr>
      <vt:lpstr>  Hybrid Cloud (Melez Bulut)  </vt:lpstr>
      <vt:lpstr>  Hybrid Cloud (Melez Bulut)  </vt:lpstr>
      <vt:lpstr>  Hybrid Cloud (Melez Bulut)  </vt:lpstr>
      <vt:lpstr> Community Cloud (Topluluk Bulut) </vt:lpstr>
      <vt:lpstr>PowerPoint Sunusu</vt:lpstr>
      <vt:lpstr>PowerPoint Sunusu</vt:lpstr>
      <vt:lpstr>PowerPoint Sunusu</vt:lpstr>
      <vt:lpstr>PowerPoint Sunusu</vt:lpstr>
      <vt:lpstr>PowerPoint Sunusu</vt:lpstr>
      <vt:lpstr>Neden AWS Kullanmalıyım ? </vt:lpstr>
      <vt:lpstr>PowerPoint Sunusu</vt:lpstr>
      <vt:lpstr>PowerPoint Sunusu</vt:lpstr>
      <vt:lpstr> Peki Sunucular Nerede ? </vt:lpstr>
      <vt:lpstr>PowerPoint Sunusu</vt:lpstr>
      <vt:lpstr>PowerPoint Sunusu</vt:lpstr>
      <vt:lpstr>AWS hizmetleri  </vt:lpstr>
      <vt:lpstr>PowerPoint Sunusu</vt:lpstr>
      <vt:lpstr>Öne Çıkan AWS Hizmetleri </vt:lpstr>
      <vt:lpstr>Elastic Compute Cloud (EC2)</vt:lpstr>
      <vt:lpstr>EC2’nin önemli özellikleri </vt:lpstr>
      <vt:lpstr>Elastic Beanstalk</vt:lpstr>
      <vt:lpstr>Elastic Beanstalk desteklediği diller </vt:lpstr>
      <vt:lpstr>PowerPoint Sunusu</vt:lpstr>
      <vt:lpstr>AWS Lambda Nedir? </vt:lpstr>
      <vt:lpstr>Avantajları</vt:lpstr>
      <vt:lpstr>Depolama</vt:lpstr>
      <vt:lpstr>S3-Simple Storage Service: </vt:lpstr>
      <vt:lpstr>Veri Tabanı</vt:lpstr>
      <vt:lpstr>ElastiCache </vt:lpstr>
      <vt:lpstr>Network ve İçerik </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mrtcn</dc:creator>
  <cp:lastModifiedBy>Salih baki Sayer</cp:lastModifiedBy>
  <cp:revision>17</cp:revision>
  <dcterms:created xsi:type="dcterms:W3CDTF">2017-12-05T20:12:19Z</dcterms:created>
  <dcterms:modified xsi:type="dcterms:W3CDTF">2018-01-29T15:19:00Z</dcterms:modified>
</cp:coreProperties>
</file>